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56" r:id="rId2"/>
    <p:sldId id="283" r:id="rId3"/>
    <p:sldId id="284" r:id="rId4"/>
    <p:sldId id="285" r:id="rId5"/>
    <p:sldId id="286" r:id="rId6"/>
    <p:sldId id="287" r:id="rId7"/>
    <p:sldId id="310" r:id="rId8"/>
    <p:sldId id="288" r:id="rId9"/>
    <p:sldId id="289" r:id="rId10"/>
    <p:sldId id="290" r:id="rId11"/>
    <p:sldId id="262" r:id="rId12"/>
    <p:sldId id="263" r:id="rId13"/>
    <p:sldId id="264" r:id="rId14"/>
    <p:sldId id="265" r:id="rId15"/>
    <p:sldId id="266" r:id="rId16"/>
    <p:sldId id="267" r:id="rId17"/>
    <p:sldId id="269" r:id="rId18"/>
    <p:sldId id="311" r:id="rId19"/>
    <p:sldId id="270" r:id="rId20"/>
    <p:sldId id="271" r:id="rId21"/>
    <p:sldId id="272" r:id="rId22"/>
    <p:sldId id="273" r:id="rId23"/>
    <p:sldId id="274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91" r:id="rId32"/>
    <p:sldId id="294" r:id="rId33"/>
    <p:sldId id="305" r:id="rId34"/>
    <p:sldId id="306" r:id="rId35"/>
    <p:sldId id="307" r:id="rId36"/>
    <p:sldId id="295" r:id="rId37"/>
    <p:sldId id="296" r:id="rId38"/>
    <p:sldId id="309" r:id="rId39"/>
    <p:sldId id="300" r:id="rId40"/>
    <p:sldId id="302" r:id="rId41"/>
    <p:sldId id="304" r:id="rId42"/>
    <p:sldId id="260" r:id="rId4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B04"/>
    <a:srgbClr val="9900CC"/>
    <a:srgbClr val="FF9900"/>
    <a:srgbClr val="D99B01"/>
    <a:srgbClr val="FF66CC"/>
    <a:srgbClr val="FF67AC"/>
    <a:srgbClr val="CC0099"/>
    <a:srgbClr val="FFDC47"/>
    <a:srgbClr val="5EEC3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82" y="-4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55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6A063-E9F6-48DC-9DC4-7E1BF28E2867}" type="datetimeFigureOut">
              <a:rPr lang="en-AU" smtClean="0"/>
              <a:t>28/01/2019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21CC5-5998-4EDE-9833-B9F281FFD93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46887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E2D15-F25E-40A4-A10A-4C9AFA0BFA6E}" type="datetimeFigureOut">
              <a:rPr lang="en-US" smtClean="0"/>
              <a:t>1/28/2019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5AC8A1-FE35-4092-9242-A4D70C7FF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1623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AC8A1-FE35-4092-9242-A4D70C7FFD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93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5AC8A1-FE35-4092-9242-A4D70C7FFD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55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16631-CF1D-4EBD-89C3-0564904D7883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1959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smtClean="0"/>
              <a:t>Faculty of Business Studies, Rajshahi University, Bangladesh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6D3DFA-7B12-489D-A6BD-4D21B442A979}" type="slidenum">
              <a:rPr lang="en-AU" smtClean="0"/>
              <a:t>13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04958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AU" smtClean="0"/>
              <a:t>Faculty of Business Studies, Rajshahi University, Bangladesh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6D3DFA-7B12-489D-A6BD-4D21B442A979}" type="slidenum">
              <a:rPr lang="en-AU" smtClean="0"/>
              <a:t>16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383110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504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25318" y="2724455"/>
            <a:ext cx="8093364" cy="1231117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317" y="1350110"/>
            <a:ext cx="8093366" cy="1068936"/>
          </a:xfrm>
        </p:spPr>
        <p:txBody>
          <a:bodyPr>
            <a:normAutofit/>
          </a:bodyPr>
          <a:lstStyle>
            <a:lvl1pPr marL="0" indent="0" algn="l">
              <a:buNone/>
              <a:defRPr sz="2800" b="0" i="0"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</a:p>
          <a:p>
            <a:r>
              <a:rPr lang="en-US" dirty="0"/>
              <a:t>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21BDF-DF78-496D-BB8F-B6A3F2D87378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EDAFF-4624-4EDB-8BCB-2D0141DF2C46}" type="datetime1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C842A4-BE3A-4204-9FAC-16160F2C1FA9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9F3D7-1E04-4A1D-9B51-2A504A71D326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C83626FB-E8F8-4803-8EC8-BF03248BCFA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8470"/>
            <a:ext cx="8246070" cy="916229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350111"/>
            <a:ext cx="8246070" cy="3359504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B69F5-7362-449F-83C5-7AEDC96E0A65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433880"/>
            <a:ext cx="6260905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198559"/>
            <a:ext cx="6260905" cy="3511061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69F31-BC1E-4C84-9DDF-0FCDC62E37EF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AED93-55BF-4051-8F3A-740614809B79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3B82B-B1CE-4801-862B-637BEB8DB3BE}" type="datetime1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128470"/>
            <a:ext cx="8246071" cy="763525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rgbClr val="0070C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55520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087040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55520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087040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F188F-E4C1-4F38-9B65-D652361AFD6E}" type="datetime1">
              <a:rPr lang="en-US" smtClean="0"/>
              <a:t>1/28/2019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1F28F-5F61-499F-B581-4FF003D00853}" type="datetime1">
              <a:rPr lang="en-US" smtClean="0"/>
              <a:t>1/28/2019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CBA71-A02C-467F-BED1-145A84BFECA4}" type="datetime1">
              <a:rPr lang="en-US" smtClean="0"/>
              <a:t>1/28/2019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D83EB-1265-407D-AE99-A3F5CB817490}" type="datetime1">
              <a:rPr lang="en-US" smtClean="0"/>
              <a:t>1/28/2019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C3DF1-35B1-49B5-A0B7-6C6BFD6D4DE2}" type="datetime1">
              <a:rPr lang="en-US" smtClean="0"/>
              <a:t>1/28/2019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20DFF02-B701-4741-A3EA-0F184D940169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Dubai" panose="020B0503030403030204" pitchFamily="34" charset="-78"/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  <a:latin typeface="Dubai" panose="020B0503030403030204" pitchFamily="34" charset="-78"/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Peer_review" TargetMode="External"/><Relationship Id="rId3" Type="http://schemas.openxmlformats.org/officeDocument/2006/relationships/hyperlink" Target="https://en.wikipedia.org/wiki/Publishing" TargetMode="External"/><Relationship Id="rId7" Type="http://schemas.openxmlformats.org/officeDocument/2006/relationships/hyperlink" Target="https://en.wikipedia.org/wiki/Scholarly_journa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Scientific_journals" TargetMode="External"/><Relationship Id="rId5" Type="http://schemas.openxmlformats.org/officeDocument/2006/relationships/hyperlink" Target="https://en.wikipedia.org/wiki/Thesis" TargetMode="External"/><Relationship Id="rId4" Type="http://schemas.openxmlformats.org/officeDocument/2006/relationships/hyperlink" Target="https://en.wikipedia.org/wiki/Academic_journal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gov.au/research-training-program-frequently-asked-questions-students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hyperlink" Target="mailto:wadud@deakin.edu.au" TargetMode="Externa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55" y="2194574"/>
            <a:ext cx="8093364" cy="1231117"/>
          </a:xfrm>
        </p:spPr>
        <p:txBody>
          <a:bodyPr>
            <a:normAutofit/>
          </a:bodyPr>
          <a:lstStyle/>
          <a:p>
            <a:r>
              <a:rPr lang="en-US" dirty="0" smtClean="0"/>
              <a:t>Life of An Academic in the 21</a:t>
            </a:r>
            <a:r>
              <a:rPr lang="en-US" baseline="30000" dirty="0" smtClean="0"/>
              <a:t>st</a:t>
            </a:r>
            <a:r>
              <a:rPr lang="en-US" dirty="0"/>
              <a:t> </a:t>
            </a:r>
            <a:r>
              <a:rPr lang="en-US" dirty="0" smtClean="0"/>
              <a:t>Century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53" y="3425691"/>
            <a:ext cx="8093366" cy="1068936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bg1"/>
                </a:solidFill>
              </a:rPr>
              <a:t>Dr. IKM </a:t>
            </a:r>
            <a:r>
              <a:rPr lang="en-US" sz="2000" dirty="0" err="1" smtClean="0">
                <a:solidFill>
                  <a:schemeClr val="bg1"/>
                </a:solidFill>
              </a:rPr>
              <a:t>Mokhtarul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</a:rPr>
              <a:t>Wadud</a:t>
            </a:r>
            <a:endParaRPr lang="en-US" sz="2000" dirty="0" smtClean="0">
              <a:solidFill>
                <a:schemeClr val="bg1"/>
              </a:solidFill>
            </a:endParaRPr>
          </a:p>
          <a:p>
            <a:r>
              <a:rPr lang="en-US" sz="2000" dirty="0" smtClean="0">
                <a:solidFill>
                  <a:schemeClr val="bg1"/>
                </a:solidFill>
              </a:rPr>
              <a:t>Deakin University, Australia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Seminar, Department of Economics, JKKNIU, </a:t>
            </a:r>
            <a:r>
              <a:rPr lang="en-AU" dirty="0" err="1" smtClean="0"/>
              <a:t>Trishal</a:t>
            </a:r>
            <a:r>
              <a:rPr lang="en-AU" dirty="0" smtClean="0"/>
              <a:t>, </a:t>
            </a:r>
            <a:r>
              <a:rPr lang="en-AU" dirty="0" err="1" smtClean="0"/>
              <a:t>Mymensingh</a:t>
            </a:r>
            <a:r>
              <a:rPr lang="en-AU" dirty="0" smtClean="0"/>
              <a:t>, Bangladesh. 23 </a:t>
            </a:r>
            <a:r>
              <a:rPr lang="en-AU" dirty="0" err="1" smtClean="0"/>
              <a:t>Januay</a:t>
            </a:r>
            <a:r>
              <a:rPr lang="en-AU" dirty="0" smtClean="0"/>
              <a:t> 2019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Research- The might of publications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Publications are the ways to get research findings visible and recognised in the academia</a:t>
            </a:r>
          </a:p>
          <a:p>
            <a:r>
              <a:rPr lang="en-AU" dirty="0" smtClean="0"/>
              <a:t>The universities in the 2st century provide little or no alternatives to publications to their academics. </a:t>
            </a:r>
          </a:p>
          <a:p>
            <a:r>
              <a:rPr lang="en-AU" dirty="0" smtClean="0"/>
              <a:t>‘Publish or Perish’</a:t>
            </a:r>
          </a:p>
          <a:p>
            <a:r>
              <a:rPr lang="en-AU" dirty="0" smtClean="0"/>
              <a:t>Publication quality is a key to earn higher ranking. 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55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Academic publication- Further points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 smtClean="0"/>
              <a:t>Formal dissemination of new knowledge (research output) through a recognised mode (publication outlet). </a:t>
            </a:r>
          </a:p>
          <a:p>
            <a:r>
              <a:rPr lang="en-AU" b="1" dirty="0" smtClean="0"/>
              <a:t>Wikipedia Def.: Academic publishing</a:t>
            </a:r>
            <a:r>
              <a:rPr lang="en-AU" dirty="0" smtClean="0"/>
              <a:t> is the subfield of </a:t>
            </a:r>
            <a:r>
              <a:rPr lang="en-AU" dirty="0" smtClean="0">
                <a:hlinkClick r:id="rId3" tooltip="Publishing"/>
              </a:rPr>
              <a:t>publishing</a:t>
            </a:r>
            <a:r>
              <a:rPr lang="en-AU" dirty="0" smtClean="0"/>
              <a:t> which </a:t>
            </a:r>
            <a:r>
              <a:rPr lang="en-AU" u="sng" dirty="0" smtClean="0">
                <a:solidFill>
                  <a:srgbClr val="C00000"/>
                </a:solidFill>
              </a:rPr>
              <a:t>distributes academic research and scholarship</a:t>
            </a:r>
            <a:r>
              <a:rPr lang="en-AU" dirty="0" smtClean="0"/>
              <a:t>. </a:t>
            </a:r>
          </a:p>
          <a:p>
            <a:pPr lvl="1"/>
            <a:r>
              <a:rPr lang="en-AU" dirty="0" smtClean="0"/>
              <a:t>Most academic work is published in </a:t>
            </a:r>
            <a:r>
              <a:rPr lang="en-AU" dirty="0" smtClean="0">
                <a:hlinkClick r:id="rId4" tooltip="Academic journal"/>
              </a:rPr>
              <a:t>academic journal</a:t>
            </a:r>
            <a:r>
              <a:rPr lang="en-AU" dirty="0" smtClean="0"/>
              <a:t> article, book or </a:t>
            </a:r>
            <a:r>
              <a:rPr lang="en-AU" dirty="0" smtClean="0">
                <a:hlinkClick r:id="rId5" tooltip="Thesis"/>
              </a:rPr>
              <a:t>thesis</a:t>
            </a:r>
            <a:r>
              <a:rPr lang="en-AU" dirty="0" smtClean="0"/>
              <a:t> form.</a:t>
            </a:r>
          </a:p>
          <a:p>
            <a:pPr lvl="1"/>
            <a:r>
              <a:rPr lang="en-AU" dirty="0" smtClean="0"/>
              <a:t>Most </a:t>
            </a:r>
            <a:r>
              <a:rPr lang="en-AU" dirty="0" smtClean="0">
                <a:hlinkClick r:id="rId6" tooltip="Scientific journals"/>
              </a:rPr>
              <a:t>scientific</a:t>
            </a:r>
            <a:r>
              <a:rPr lang="en-AU" dirty="0" smtClean="0"/>
              <a:t> and </a:t>
            </a:r>
            <a:r>
              <a:rPr lang="en-AU" dirty="0" smtClean="0">
                <a:hlinkClick r:id="rId7" tooltip="Scholarly journal"/>
              </a:rPr>
              <a:t>scholarly journals</a:t>
            </a:r>
            <a:r>
              <a:rPr lang="en-AU" dirty="0" smtClean="0"/>
              <a:t>, and many academic and scholarly books, though not all, are based on some form of </a:t>
            </a:r>
            <a:r>
              <a:rPr lang="en-AU" dirty="0" smtClean="0">
                <a:hlinkClick r:id="rId8" tooltip="Peer review"/>
              </a:rPr>
              <a:t>peer review</a:t>
            </a:r>
            <a:r>
              <a:rPr lang="en-AU" dirty="0" smtClean="0"/>
              <a:t> or editorial refereeing to qualify texts for publication.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Academic publication types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Journal articles (full length and notes). </a:t>
            </a:r>
          </a:p>
          <a:p>
            <a:r>
              <a:rPr lang="en-AU" dirty="0" smtClean="0"/>
              <a:t>Books, book chapters and theses</a:t>
            </a:r>
          </a:p>
          <a:p>
            <a:pPr lvl="1"/>
            <a:r>
              <a:rPr lang="en-AU" dirty="0" smtClean="0"/>
              <a:t>Research books and chapters.</a:t>
            </a:r>
          </a:p>
          <a:p>
            <a:pPr lvl="1"/>
            <a:r>
              <a:rPr lang="en-AU" dirty="0" smtClean="0"/>
              <a:t>Theses (mostly considered upon publication as books).</a:t>
            </a:r>
          </a:p>
          <a:p>
            <a:pPr lvl="1"/>
            <a:r>
              <a:rPr lang="en-AU" dirty="0" smtClean="0"/>
              <a:t>Textbooks (considered as contribution to T&amp;L but not as prof. res. publications)</a:t>
            </a:r>
          </a:p>
          <a:p>
            <a:r>
              <a:rPr lang="en-AU" dirty="0" smtClean="0"/>
              <a:t> Conference papers.</a:t>
            </a:r>
          </a:p>
          <a:p>
            <a:r>
              <a:rPr lang="en-AU" dirty="0" smtClean="0"/>
              <a:t>Others: Media appearances etc. (imp. for visibility but not counted as research.)</a:t>
            </a:r>
          </a:p>
          <a:p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Publication types and their relative significance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(1-2) 	Journal articles</a:t>
            </a:r>
          </a:p>
          <a:p>
            <a:r>
              <a:rPr lang="en-AU" dirty="0" smtClean="0"/>
              <a:t>(3)	Research books and book chapters.</a:t>
            </a:r>
          </a:p>
          <a:p>
            <a:r>
              <a:rPr lang="en-AU" dirty="0" smtClean="0"/>
              <a:t>(4) 	Conference (selected) papers. </a:t>
            </a:r>
          </a:p>
          <a:p>
            <a:endParaRPr lang="en-AU" dirty="0"/>
          </a:p>
          <a:p>
            <a:r>
              <a:rPr lang="en-AU" dirty="0" smtClean="0"/>
              <a:t>Journal articles, research books and book chapters are peer reviewed</a:t>
            </a:r>
          </a:p>
          <a:p>
            <a:r>
              <a:rPr lang="en-AU" dirty="0" smtClean="0"/>
              <a:t>For Conference papers either just the abstract or the entire paper is peer reviewed (the latter with some rejection rates could be indicative of the quality of the conferences).</a:t>
            </a:r>
          </a:p>
          <a:p>
            <a:pPr lvl="1"/>
            <a:r>
              <a:rPr lang="en-AU" dirty="0" smtClean="0"/>
              <a:t>Some conferences have discussants for each of the papers submitted. This is a good way of providing detailed feedback on the presented papers.  </a:t>
            </a:r>
          </a:p>
          <a:p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0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journal articles matter the most?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Peer reviewed (in all cases).</a:t>
            </a:r>
          </a:p>
          <a:p>
            <a:r>
              <a:rPr lang="en-AU" dirty="0" smtClean="0"/>
              <a:t>Often published by prestigious university presses and academic publishers.</a:t>
            </a:r>
          </a:p>
          <a:p>
            <a:r>
              <a:rPr lang="en-AU" dirty="0" smtClean="0"/>
              <a:t>Concise yet comprehensive format of dissemination of new Knowledge (research results).</a:t>
            </a:r>
          </a:p>
          <a:p>
            <a:r>
              <a:rPr lang="en-AU" dirty="0" smtClean="0"/>
              <a:t>Regular appearance and formation of academic community/ followers.</a:t>
            </a:r>
          </a:p>
          <a:p>
            <a:r>
              <a:rPr lang="en-AU" dirty="0" smtClean="0"/>
              <a:t>Many reputed professional bodies associate themselves with one or more journals.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7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Journal publication: The process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AU" dirty="0" smtClean="0"/>
              <a:t>(1) Initial Submission</a:t>
            </a:r>
          </a:p>
          <a:p>
            <a:pPr lvl="1"/>
            <a:r>
              <a:rPr lang="en-AU" dirty="0" smtClean="0"/>
              <a:t>Prepare the first draft</a:t>
            </a:r>
          </a:p>
          <a:p>
            <a:pPr lvl="1"/>
            <a:r>
              <a:rPr lang="en-AU" dirty="0" smtClean="0"/>
              <a:t>Send to colleagues and peers for comments</a:t>
            </a:r>
          </a:p>
          <a:p>
            <a:pPr lvl="1"/>
            <a:r>
              <a:rPr lang="en-AU" dirty="0" smtClean="0"/>
              <a:t>Prepare the second draft</a:t>
            </a:r>
          </a:p>
          <a:p>
            <a:pPr lvl="1"/>
            <a:r>
              <a:rPr lang="en-AU" dirty="0" smtClean="0"/>
              <a:t>Resend to selected colleagues/ external academics/supervisor(s)/ present at a conference </a:t>
            </a:r>
          </a:p>
          <a:p>
            <a:pPr lvl="1"/>
            <a:r>
              <a:rPr lang="en-AU" dirty="0" smtClean="0"/>
              <a:t>Prepare the third draft </a:t>
            </a:r>
          </a:p>
          <a:p>
            <a:pPr lvl="1"/>
            <a:r>
              <a:rPr lang="en-AU" dirty="0" smtClean="0"/>
              <a:t>Get professionally edited/ proofread (if needed)</a:t>
            </a:r>
          </a:p>
          <a:p>
            <a:pPr lvl="1"/>
            <a:r>
              <a:rPr lang="en-AU" dirty="0" smtClean="0"/>
              <a:t>Submit to a selected journal (most submissions online now a days)</a:t>
            </a:r>
          </a:p>
          <a:p>
            <a:pPr lvl="1"/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3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Journal publication: The process (continued)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(2)	Desk editorial decision </a:t>
            </a:r>
          </a:p>
          <a:p>
            <a:pPr lvl="2"/>
            <a:r>
              <a:rPr lang="en-AU" dirty="0"/>
              <a:t>F</a:t>
            </a:r>
            <a:r>
              <a:rPr lang="en-AU" dirty="0" smtClean="0"/>
              <a:t>orwarded to the reviewers: if the editor find the article as original work with significant contribution.</a:t>
            </a:r>
          </a:p>
          <a:p>
            <a:pPr lvl="2"/>
            <a:r>
              <a:rPr lang="en-AU" dirty="0" smtClean="0"/>
              <a:t>Desk rejected: if the editors find the work to be trivial and not suitable for the journal.</a:t>
            </a:r>
          </a:p>
          <a:p>
            <a:pPr lvl="2"/>
            <a:r>
              <a:rPr lang="en-AU" dirty="0" smtClean="0"/>
              <a:t>Note: Most editors would run through plagiarism checks to assess originality of the work.</a:t>
            </a:r>
          </a:p>
          <a:p>
            <a:r>
              <a:rPr lang="en-AU" dirty="0" smtClean="0"/>
              <a:t>(3)	Under review</a:t>
            </a:r>
          </a:p>
          <a:p>
            <a:pPr lvl="2"/>
            <a:r>
              <a:rPr lang="en-AU" dirty="0" smtClean="0"/>
              <a:t>Accepted for publication without revision (very rare).</a:t>
            </a:r>
          </a:p>
          <a:p>
            <a:pPr lvl="2"/>
            <a:r>
              <a:rPr lang="en-AU" dirty="0" smtClean="0"/>
              <a:t>Conditional accepted subject to (mostly minor) revision. </a:t>
            </a:r>
          </a:p>
          <a:p>
            <a:pPr lvl="2"/>
            <a:r>
              <a:rPr lang="en-AU" dirty="0" smtClean="0"/>
              <a:t>Simple review and resubmit.</a:t>
            </a:r>
          </a:p>
          <a:p>
            <a:pPr lvl="2"/>
            <a:r>
              <a:rPr lang="en-AU" dirty="0" smtClean="0"/>
              <a:t>Rejected</a:t>
            </a:r>
          </a:p>
          <a:p>
            <a:pPr lvl="2"/>
            <a:endParaRPr lang="en-AU" dirty="0" smtClean="0"/>
          </a:p>
          <a:p>
            <a:pPr lvl="2"/>
            <a:endParaRPr lang="en-AU" dirty="0" smtClean="0"/>
          </a:p>
          <a:p>
            <a:pPr lvl="2"/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73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Journal publication: The process (continued)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AU" dirty="0" smtClean="0"/>
              <a:t>(4)	Revision and resubmission (or ‘R&amp;R’, as many put it)</a:t>
            </a:r>
          </a:p>
          <a:p>
            <a:pPr lvl="2"/>
            <a:r>
              <a:rPr lang="en-AU" dirty="0" smtClean="0"/>
              <a:t>Amend the paper by comprehensively addressing each point/ issue raised by the reviewers. (It is better to do more than what may apparently feel just enough).</a:t>
            </a:r>
          </a:p>
          <a:p>
            <a:pPr lvl="2"/>
            <a:r>
              <a:rPr lang="en-AU" dirty="0" smtClean="0"/>
              <a:t>Prepare a separate letter indicating how each of the points of the reviewers are addressed and where in the revised  text they appear. (This needs to be precise and easy to follow.)</a:t>
            </a:r>
          </a:p>
          <a:p>
            <a:pPr lvl="2"/>
            <a:r>
              <a:rPr lang="en-AU" dirty="0" smtClean="0"/>
              <a:t>For points raised by reviewers that are either inappropriate or invalid, first appreciate their thoughts and then politely justify your arguments and non incorporation of those changes. 		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89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 smtClean="0"/>
              <a:t>(5)	Further </a:t>
            </a:r>
            <a:r>
              <a:rPr lang="en-AU" dirty="0"/>
              <a:t>editorial decisions</a:t>
            </a:r>
          </a:p>
          <a:p>
            <a:pPr lvl="2"/>
            <a:r>
              <a:rPr lang="en-AU" dirty="0"/>
              <a:t>Accepted without the need for further revision.</a:t>
            </a:r>
          </a:p>
          <a:p>
            <a:pPr lvl="2"/>
            <a:r>
              <a:rPr lang="en-AU" dirty="0"/>
              <a:t>Second revision and resubmit. </a:t>
            </a:r>
          </a:p>
          <a:p>
            <a:pPr lvl="2"/>
            <a:r>
              <a:rPr lang="en-AU" dirty="0"/>
              <a:t>Rejected.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3183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How do we choose the appropriate outlet (journal) for submission?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 smtClean="0"/>
              <a:t>The dilemma between Quantity and Quality</a:t>
            </a:r>
          </a:p>
          <a:p>
            <a:pPr lvl="1"/>
            <a:r>
              <a:rPr lang="en-AU" dirty="0" smtClean="0"/>
              <a:t>Higher number of journal articles regardless of adhering to quality: a common strategy- good for academics in many countries (incl. Bangladesh) where performance targets are set in numbers. </a:t>
            </a:r>
          </a:p>
          <a:p>
            <a:pPr lvl="1"/>
            <a:r>
              <a:rPr lang="en-AU" dirty="0" smtClean="0"/>
              <a:t>‘International’ versus ‘local’ tags could be misleading and vague.</a:t>
            </a:r>
          </a:p>
          <a:p>
            <a:pPr lvl="1"/>
            <a:r>
              <a:rPr lang="en-AU" dirty="0" smtClean="0"/>
              <a:t>Quality assessment could be subjective for many journals (excluding the well known ones).</a:t>
            </a:r>
          </a:p>
          <a:p>
            <a:pPr lvl="1"/>
            <a:r>
              <a:rPr lang="en-AU" dirty="0" smtClean="0"/>
              <a:t>Increased competition- with number of academics increasing at a pace much faster than the number of journals (</a:t>
            </a:r>
            <a:r>
              <a:rPr lang="en-AU" dirty="0" err="1" smtClean="0"/>
              <a:t>incl</a:t>
            </a:r>
            <a:r>
              <a:rPr lang="en-AU" dirty="0" smtClean="0"/>
              <a:t> business and econ journals). </a:t>
            </a:r>
          </a:p>
          <a:p>
            <a:pPr lvl="1"/>
            <a:endParaRPr lang="en-AU" dirty="0" smtClean="0"/>
          </a:p>
          <a:p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09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Typical Roles of An Academic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Teaching (depending on the position) </a:t>
            </a:r>
          </a:p>
          <a:p>
            <a:r>
              <a:rPr lang="en-AU" dirty="0" smtClean="0"/>
              <a:t>Research </a:t>
            </a:r>
          </a:p>
          <a:p>
            <a:r>
              <a:rPr lang="en-AU" dirty="0" smtClean="0"/>
              <a:t>Administration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39540" y="4767263"/>
            <a:ext cx="3280260" cy="273844"/>
          </a:xfrm>
        </p:spPr>
        <p:txBody>
          <a:bodyPr/>
          <a:lstStyle/>
          <a:p>
            <a:r>
              <a:rPr lang="en-AU" dirty="0" smtClean="0"/>
              <a:t>Seminar, Department of Economics, JKKNIU, </a:t>
            </a:r>
            <a:r>
              <a:rPr lang="en-AU" dirty="0" err="1" smtClean="0"/>
              <a:t>Trishal</a:t>
            </a:r>
            <a:r>
              <a:rPr lang="en-AU" dirty="0" smtClean="0"/>
              <a:t>, </a:t>
            </a:r>
            <a:r>
              <a:rPr lang="en-AU" dirty="0" err="1" smtClean="0"/>
              <a:t>Mymensingh</a:t>
            </a:r>
            <a:r>
              <a:rPr lang="en-AU" dirty="0" smtClean="0"/>
              <a:t>, Bangladesh. 23 </a:t>
            </a:r>
            <a:r>
              <a:rPr lang="en-AU" dirty="0" err="1" smtClean="0"/>
              <a:t>Januay</a:t>
            </a:r>
            <a:r>
              <a:rPr lang="en-AU" dirty="0" smtClean="0"/>
              <a:t> 2019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0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How do we choose the appropriate outlet (journal) for submission? (continued)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Fixing the target </a:t>
            </a:r>
          </a:p>
          <a:p>
            <a:pPr lvl="1"/>
            <a:r>
              <a:rPr lang="en-AU" dirty="0" smtClean="0"/>
              <a:t>Aim high but do not be too optimistic.</a:t>
            </a:r>
          </a:p>
          <a:p>
            <a:pPr lvl="1"/>
            <a:r>
              <a:rPr lang="en-AU" dirty="0" smtClean="0"/>
              <a:t>Whether a publication is needed to achieve higher numbers (unconditionally, regardless of the quality).</a:t>
            </a:r>
          </a:p>
          <a:p>
            <a:pPr lvl="1"/>
            <a:r>
              <a:rPr lang="en-AU" dirty="0" smtClean="0"/>
              <a:t>Whether a publication is sought in top journals (usually at the expense of high opportunity cost)</a:t>
            </a:r>
          </a:p>
          <a:p>
            <a:pPr lvl="1"/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How do we choose the appropriate outlet (journal) for submission? (continued)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 smtClean="0"/>
              <a:t>Which journals to submit to? </a:t>
            </a:r>
          </a:p>
          <a:p>
            <a:pPr lvl="1"/>
            <a:r>
              <a:rPr lang="en-AU" dirty="0" smtClean="0"/>
              <a:t>If planning towards a doctorate then target article numbers (first two –three) and then publish in a better (ranked) one (This may earn you a scholarship.) </a:t>
            </a:r>
            <a:r>
              <a:rPr lang="en-AU" dirty="0" smtClean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AU" dirty="0" smtClean="0">
                <a:sym typeface="Wingdings" panose="05000000000000000000" pitchFamily="2" charset="2"/>
              </a:rPr>
              <a:t>After doctorate and as ECR: Submit and try to get published in ranked journals (even low) </a:t>
            </a:r>
          </a:p>
          <a:p>
            <a:pPr lvl="1"/>
            <a:r>
              <a:rPr lang="en-AU" dirty="0" smtClean="0">
                <a:sym typeface="Wingdings" panose="05000000000000000000" pitchFamily="2" charset="2"/>
              </a:rPr>
              <a:t>Choose journals to combine quantity and quality – to get the ideal(!!) mix! (this recommendation vary across academics. But getting just one article in 20 years, even if in </a:t>
            </a:r>
            <a:r>
              <a:rPr lang="en-AU" dirty="0" err="1" smtClean="0">
                <a:sym typeface="Wingdings" panose="05000000000000000000" pitchFamily="2" charset="2"/>
              </a:rPr>
              <a:t>JoF</a:t>
            </a:r>
            <a:r>
              <a:rPr lang="en-AU" dirty="0">
                <a:sym typeface="Wingdings" panose="05000000000000000000" pitchFamily="2" charset="2"/>
              </a:rPr>
              <a:t>,</a:t>
            </a:r>
            <a:r>
              <a:rPr lang="en-AU" dirty="0" smtClean="0">
                <a:sym typeface="Wingdings" panose="05000000000000000000" pitchFamily="2" charset="2"/>
              </a:rPr>
              <a:t> may convey limited message re the researcher’s ongoing skills compared to getting 10-15 good publications within the period.)    </a:t>
            </a:r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5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Life in the new millennium: The ERA of research quality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AU" dirty="0" smtClean="0"/>
              <a:t>The ERA (excellence of research for Australia) motives</a:t>
            </a:r>
          </a:p>
          <a:p>
            <a:r>
              <a:rPr lang="en-AU" dirty="0" smtClean="0"/>
              <a:t>The need for ‘drive to maturity’ </a:t>
            </a:r>
          </a:p>
          <a:p>
            <a:r>
              <a:rPr lang="en-AU" dirty="0" smtClean="0"/>
              <a:t>ERA </a:t>
            </a:r>
            <a:r>
              <a:rPr lang="en-AU" dirty="0" smtClean="0">
                <a:sym typeface="Wingdings" panose="05000000000000000000" pitchFamily="2" charset="2"/>
              </a:rPr>
              <a:t> a </a:t>
            </a:r>
            <a:r>
              <a:rPr lang="en-AU" dirty="0" smtClean="0"/>
              <a:t>comprehensive research quality evaluation across Australian universities against national and international benchmarks. </a:t>
            </a:r>
          </a:p>
          <a:p>
            <a:r>
              <a:rPr lang="en-AU" dirty="0" smtClean="0"/>
              <a:t>The unit of evaluation is broadly defined as the Field of Research (</a:t>
            </a:r>
            <a:r>
              <a:rPr lang="en-AU" dirty="0" err="1" smtClean="0"/>
              <a:t>FoR</a:t>
            </a:r>
            <a:r>
              <a:rPr lang="en-AU" dirty="0" smtClean="0"/>
              <a:t>).</a:t>
            </a:r>
          </a:p>
          <a:p>
            <a:r>
              <a:rPr lang="en-AU" dirty="0" smtClean="0"/>
              <a:t>ERA is based on expert review informed by a range of indicators</a:t>
            </a:r>
          </a:p>
          <a:p>
            <a:r>
              <a:rPr lang="en-AU" dirty="0" smtClean="0"/>
              <a:t>The first full round of ERA occurred in 2010 followed by two subsequent rounds of ERA in 2012, 2015</a:t>
            </a:r>
            <a:r>
              <a:rPr lang="en-AU" dirty="0"/>
              <a:t> </a:t>
            </a:r>
            <a:r>
              <a:rPr lang="en-AU" dirty="0" smtClean="0"/>
              <a:t>and 2018. </a:t>
            </a: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7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ERA Rounds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490" y="1655520"/>
            <a:ext cx="5464969" cy="299226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1670" y="1165176"/>
            <a:ext cx="4586288" cy="554831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sz="2100" dirty="0">
                <a:solidFill>
                  <a:schemeClr val="bg1"/>
                </a:solidFill>
              </a:rPr>
              <a:t>ERA and Deakin University Australia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1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" y="-178594"/>
            <a:ext cx="4357688" cy="27753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6314" y="2596753"/>
            <a:ext cx="4171950" cy="174664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2558" y="3321844"/>
            <a:ext cx="4141589" cy="164306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632" y="4300538"/>
            <a:ext cx="4136231" cy="6643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70240" y="671513"/>
            <a:ext cx="4086225" cy="2707481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2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640" y="503634"/>
            <a:ext cx="7920669" cy="4275535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81425" y="4797451"/>
            <a:ext cx="3817625" cy="273844"/>
          </a:xfrm>
        </p:spPr>
        <p:txBody>
          <a:bodyPr/>
          <a:lstStyle/>
          <a:p>
            <a:r>
              <a:rPr lang="en-AU" dirty="0" smtClean="0"/>
              <a:t>Seminar, Department of Economics, JKKNIU, </a:t>
            </a:r>
            <a:r>
              <a:rPr lang="en-AU" dirty="0" err="1" smtClean="0"/>
              <a:t>Trishal</a:t>
            </a:r>
            <a:r>
              <a:rPr lang="en-AU" dirty="0" smtClean="0"/>
              <a:t>, </a:t>
            </a:r>
            <a:r>
              <a:rPr lang="en-AU" dirty="0" err="1" smtClean="0"/>
              <a:t>Mymensingh</a:t>
            </a:r>
            <a:r>
              <a:rPr lang="en-AU" dirty="0" smtClean="0"/>
              <a:t>, Bangladesh. 23 </a:t>
            </a:r>
            <a:r>
              <a:rPr lang="en-AU" dirty="0" err="1" smtClean="0"/>
              <a:t>Januay</a:t>
            </a:r>
            <a:r>
              <a:rPr lang="en-AU" dirty="0" smtClean="0"/>
              <a:t> 2019 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24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1" y="215172"/>
            <a:ext cx="8218885" cy="49283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79031" y="-14288"/>
            <a:ext cx="159601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100" dirty="0"/>
              <a:t>Nation Wide</a:t>
            </a:r>
            <a:r>
              <a:rPr lang="en-AU" sz="1350" dirty="0"/>
              <a:t>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7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013" y="0"/>
            <a:ext cx="6772275" cy="4912157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The ranking used in the Australian Business Schools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AU" dirty="0" smtClean="0"/>
              <a:t>The ABDC (Australian Business Deans’ Council) list:</a:t>
            </a:r>
          </a:p>
          <a:p>
            <a:pPr lvl="1"/>
            <a:r>
              <a:rPr lang="en-AU" dirty="0" smtClean="0"/>
              <a:t>Three types of raking of journals in business and in related areas</a:t>
            </a:r>
          </a:p>
          <a:p>
            <a:pPr lvl="2"/>
            <a:r>
              <a:rPr lang="en-AU" dirty="0" smtClean="0"/>
              <a:t>A* journals</a:t>
            </a:r>
          </a:p>
          <a:p>
            <a:pPr lvl="2"/>
            <a:r>
              <a:rPr lang="en-AU" dirty="0" smtClean="0"/>
              <a:t>A journals</a:t>
            </a:r>
          </a:p>
          <a:p>
            <a:pPr lvl="2"/>
            <a:r>
              <a:rPr lang="en-AU" dirty="0" smtClean="0"/>
              <a:t>B journals </a:t>
            </a:r>
          </a:p>
          <a:p>
            <a:pPr lvl="2"/>
            <a:r>
              <a:rPr lang="en-AU" dirty="0" smtClean="0"/>
              <a:t>C journals </a:t>
            </a:r>
          </a:p>
          <a:p>
            <a:pPr lvl="2"/>
            <a:r>
              <a:rPr lang="en-AU" dirty="0" smtClean="0"/>
              <a:t>Unranked</a:t>
            </a:r>
          </a:p>
          <a:p>
            <a:r>
              <a:rPr lang="en-AU" dirty="0" smtClean="0"/>
              <a:t>These categories may also apply for research books and conference papers but assessments are generally highly subjective. </a:t>
            </a:r>
          </a:p>
          <a:p>
            <a:r>
              <a:rPr lang="en-AU" dirty="0" smtClean="0"/>
              <a:t>These journal rankings may not accurate for all journals in the list and these change to certain extent over years. </a:t>
            </a:r>
          </a:p>
          <a:p>
            <a:pPr lvl="1"/>
            <a:r>
              <a:rPr lang="en-AU" dirty="0" smtClean="0"/>
              <a:t>However the rankings are generally good and acceptable as a guideline for which journals to target based on quality considerations.</a:t>
            </a:r>
          </a:p>
          <a:p>
            <a:pPr marL="342900" lvl="1" indent="0">
              <a:buNone/>
            </a:pPr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5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Funding Issues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AU" dirty="0" smtClean="0"/>
              <a:t>Why research funding is needed?</a:t>
            </a:r>
          </a:p>
          <a:p>
            <a:r>
              <a:rPr lang="en-AU" dirty="0" smtClean="0"/>
              <a:t>Funding sources: External and internal funding</a:t>
            </a:r>
          </a:p>
          <a:p>
            <a:r>
              <a:rPr lang="en-AU" dirty="0" smtClean="0"/>
              <a:t>Benefits of funding </a:t>
            </a:r>
          </a:p>
          <a:p>
            <a:pPr lvl="1"/>
            <a:r>
              <a:rPr lang="en-AU" dirty="0" smtClean="0"/>
              <a:t>Collaborations</a:t>
            </a:r>
          </a:p>
          <a:p>
            <a:pPr lvl="1"/>
            <a:r>
              <a:rPr lang="en-AU" dirty="0" smtClean="0"/>
              <a:t>Connections and linkages (industry and other external bodies)</a:t>
            </a:r>
          </a:p>
          <a:p>
            <a:pPr lvl="1"/>
            <a:r>
              <a:rPr lang="en-AU" dirty="0" smtClean="0"/>
              <a:t>Access to data and resources (leading to better research output)</a:t>
            </a:r>
          </a:p>
          <a:p>
            <a:pPr lvl="1"/>
            <a:r>
              <a:rPr lang="en-AU" dirty="0" smtClean="0"/>
              <a:t>Team work and formation of research groups/ centres.</a:t>
            </a:r>
          </a:p>
          <a:p>
            <a:pPr lvl="1"/>
            <a:r>
              <a:rPr lang="en-AU" dirty="0" smtClean="0"/>
              <a:t>Journal publications.</a:t>
            </a:r>
          </a:p>
          <a:p>
            <a:pPr lvl="2"/>
            <a:r>
              <a:rPr lang="en-AU" dirty="0" smtClean="0"/>
              <a:t>Due to rigor and comprehensive nature of the work </a:t>
            </a:r>
          </a:p>
          <a:p>
            <a:pPr lvl="2"/>
            <a:r>
              <a:rPr lang="en-AU" dirty="0" smtClean="0"/>
              <a:t>Strong and effective collaborations (for joint projects)</a:t>
            </a:r>
          </a:p>
          <a:p>
            <a:pPr lvl="2"/>
            <a:r>
              <a:rPr lang="en-AU" dirty="0" smtClean="0"/>
              <a:t>Better feedback received from external/ internal academics </a:t>
            </a:r>
          </a:p>
          <a:p>
            <a:pPr lvl="1"/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96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Generally, in the 21</a:t>
            </a:r>
            <a:r>
              <a:rPr lang="en-AU" baseline="30000" dirty="0" smtClean="0"/>
              <a:t>st</a:t>
            </a:r>
            <a:r>
              <a:rPr lang="en-AU" dirty="0" smtClean="0"/>
              <a:t> century, academics have become busier with increased demand for </a:t>
            </a:r>
          </a:p>
          <a:p>
            <a:pPr lvl="1"/>
            <a:r>
              <a:rPr lang="en-AU" dirty="0" smtClean="0"/>
              <a:t>good and effective teaching</a:t>
            </a:r>
          </a:p>
          <a:p>
            <a:pPr lvl="1"/>
            <a:r>
              <a:rPr lang="en-AU" dirty="0" smtClean="0"/>
              <a:t>research (quality and quantity).</a:t>
            </a:r>
          </a:p>
          <a:p>
            <a:pPr lvl="1"/>
            <a:r>
              <a:rPr lang="en-AU" dirty="0" smtClean="0"/>
              <a:t>professional services </a:t>
            </a:r>
          </a:p>
          <a:p>
            <a:pPr lvl="1"/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Research -final points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276350"/>
            <a:ext cx="7886700" cy="3263504"/>
          </a:xfrm>
        </p:spPr>
        <p:txBody>
          <a:bodyPr>
            <a:normAutofit fontScale="70000" lnSpcReduction="20000"/>
          </a:bodyPr>
          <a:lstStyle/>
          <a:p>
            <a:r>
              <a:rPr lang="en-AU" dirty="0" smtClean="0"/>
              <a:t>Publish or Perish (not really </a:t>
            </a:r>
            <a:r>
              <a:rPr lang="en-AU" dirty="0" smtClean="0">
                <a:sym typeface="Wingdings" panose="05000000000000000000" pitchFamily="2" charset="2"/>
              </a:rPr>
              <a:t></a:t>
            </a:r>
            <a:r>
              <a:rPr lang="en-AU" dirty="0" smtClean="0"/>
              <a:t>)</a:t>
            </a:r>
          </a:p>
          <a:p>
            <a:r>
              <a:rPr lang="en-AU" dirty="0" smtClean="0"/>
              <a:t>Prepare the 1</a:t>
            </a:r>
            <a:r>
              <a:rPr lang="en-AU" baseline="30000" dirty="0" smtClean="0"/>
              <a:t>st</a:t>
            </a:r>
            <a:r>
              <a:rPr lang="en-AU" dirty="0" smtClean="0"/>
              <a:t>, 2</a:t>
            </a:r>
            <a:r>
              <a:rPr lang="en-AU" baseline="30000" dirty="0" smtClean="0"/>
              <a:t>nd</a:t>
            </a:r>
            <a:r>
              <a:rPr lang="en-AU" dirty="0" smtClean="0"/>
              <a:t> and 3</a:t>
            </a:r>
            <a:r>
              <a:rPr lang="en-AU" baseline="30000" dirty="0" smtClean="0"/>
              <a:t>rd</a:t>
            </a:r>
            <a:r>
              <a:rPr lang="en-AU" dirty="0" smtClean="0"/>
              <a:t> draft with feedback received.</a:t>
            </a:r>
          </a:p>
          <a:p>
            <a:r>
              <a:rPr lang="en-AU" dirty="0" smtClean="0"/>
              <a:t>Sit on the paper for a fortnight, if feasible and then submit.</a:t>
            </a:r>
          </a:p>
          <a:p>
            <a:r>
              <a:rPr lang="en-AU" dirty="0" smtClean="0"/>
              <a:t>Optimise combination of quantity and quality- target the ideal mix.</a:t>
            </a:r>
          </a:p>
          <a:p>
            <a:r>
              <a:rPr lang="en-AU" dirty="0" smtClean="0"/>
              <a:t>If received an R&amp;R, be very passionate about revising with attention to every detail- to make the reviewer(s) happy. (and don’t worry in case of desk rejection).</a:t>
            </a:r>
          </a:p>
          <a:p>
            <a:r>
              <a:rPr lang="en-AU" dirty="0" smtClean="0"/>
              <a:t>For ECR within the first few post doc years, publish from the thesis and/or on topics related to the thesis. </a:t>
            </a:r>
          </a:p>
          <a:p>
            <a:r>
              <a:rPr lang="en-AU" dirty="0" smtClean="0"/>
              <a:t>Use a journal ranking guideline (ABDC or something similar) before submission to make an informed decision.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2245" y="4767263"/>
            <a:ext cx="2895600" cy="273844"/>
          </a:xfrm>
        </p:spPr>
        <p:txBody>
          <a:bodyPr/>
          <a:lstStyle/>
          <a:p>
            <a:r>
              <a:rPr lang="en-AU" dirty="0" smtClean="0"/>
              <a:t>Seminar, Department of Economics, JKKNIU, </a:t>
            </a:r>
            <a:r>
              <a:rPr lang="en-AU" dirty="0" err="1" smtClean="0"/>
              <a:t>Trishal</a:t>
            </a:r>
            <a:r>
              <a:rPr lang="en-AU" dirty="0" smtClean="0"/>
              <a:t>, </a:t>
            </a:r>
            <a:r>
              <a:rPr lang="en-AU" dirty="0" err="1" smtClean="0"/>
              <a:t>Mymensingh</a:t>
            </a:r>
            <a:r>
              <a:rPr lang="en-AU" dirty="0" smtClean="0"/>
              <a:t>, Bangladesh. 23 </a:t>
            </a:r>
            <a:r>
              <a:rPr lang="en-AU" dirty="0" err="1" smtClean="0"/>
              <a:t>Januay</a:t>
            </a:r>
            <a:r>
              <a:rPr lang="en-AU" dirty="0" smtClean="0"/>
              <a:t> 2019 </a:t>
            </a:r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66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err="1" smtClean="0"/>
              <a:t>Adminstration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Teaching administration </a:t>
            </a:r>
          </a:p>
          <a:p>
            <a:pPr lvl="1"/>
            <a:r>
              <a:rPr lang="en-AU" dirty="0" smtClean="0"/>
              <a:t>Unit coordination</a:t>
            </a:r>
          </a:p>
          <a:p>
            <a:pPr lvl="1"/>
            <a:r>
              <a:rPr lang="en-AU" dirty="0" smtClean="0"/>
              <a:t>Workload distribution</a:t>
            </a:r>
          </a:p>
          <a:p>
            <a:pPr lvl="1"/>
            <a:r>
              <a:rPr lang="en-AU" dirty="0" smtClean="0"/>
              <a:t>Result preparation, evaluation management etc.</a:t>
            </a:r>
          </a:p>
          <a:p>
            <a:r>
              <a:rPr lang="en-AU" dirty="0" smtClean="0"/>
              <a:t>Research Administration</a:t>
            </a:r>
          </a:p>
          <a:p>
            <a:pPr lvl="1"/>
            <a:r>
              <a:rPr lang="en-AU" dirty="0" smtClean="0"/>
              <a:t>Collaboration leads</a:t>
            </a:r>
          </a:p>
          <a:p>
            <a:pPr lvl="1"/>
            <a:r>
              <a:rPr lang="en-AU" dirty="0" smtClean="0"/>
              <a:t>Data and software management </a:t>
            </a:r>
          </a:p>
          <a:p>
            <a:r>
              <a:rPr lang="en-AU" dirty="0" smtClean="0"/>
              <a:t>Other leadership roles</a:t>
            </a:r>
          </a:p>
          <a:p>
            <a:pPr lvl="1"/>
            <a:r>
              <a:rPr lang="en-AU" dirty="0" smtClean="0"/>
              <a:t>Directorship – teaching, research, research centres etc. </a:t>
            </a:r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03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Higher </a:t>
            </a:r>
            <a:r>
              <a:rPr lang="en-AU" dirty="0" err="1" smtClean="0"/>
              <a:t>EducatIon</a:t>
            </a:r>
            <a:r>
              <a:rPr lang="en-AU" dirty="0" smtClean="0"/>
              <a:t> Abroad: Challenges and opportunities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7900" y="4251505"/>
            <a:ext cx="2901395" cy="763525"/>
          </a:xfrm>
        </p:spPr>
        <p:txBody>
          <a:bodyPr>
            <a:normAutofit/>
          </a:bodyPr>
          <a:lstStyle/>
          <a:p>
            <a:r>
              <a:rPr lang="en-AU" sz="1800" dirty="0" err="1" smtClean="0"/>
              <a:t>Dr.</a:t>
            </a:r>
            <a:r>
              <a:rPr lang="en-AU" sz="1800" dirty="0" smtClean="0"/>
              <a:t> IKM </a:t>
            </a:r>
            <a:r>
              <a:rPr lang="en-AU" sz="1800" dirty="0" err="1" smtClean="0"/>
              <a:t>Mokhtarul</a:t>
            </a:r>
            <a:r>
              <a:rPr lang="en-AU" sz="1800" dirty="0"/>
              <a:t> </a:t>
            </a:r>
            <a:r>
              <a:rPr lang="en-AU" sz="1800" dirty="0" err="1" smtClean="0"/>
              <a:t>Wadud</a:t>
            </a:r>
            <a:endParaRPr lang="en-AU" sz="1800" dirty="0" smtClean="0"/>
          </a:p>
          <a:p>
            <a:r>
              <a:rPr lang="en-AU" sz="1800" dirty="0" smtClean="0"/>
              <a:t>Deakin University, Australia</a:t>
            </a: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219784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Why go overseas for higher studies?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AU" dirty="0" smtClean="0"/>
              <a:t>Skill development</a:t>
            </a:r>
          </a:p>
          <a:p>
            <a:r>
              <a:rPr lang="en-AU" dirty="0" smtClean="0"/>
              <a:t>Modern facilities and resource support</a:t>
            </a:r>
          </a:p>
          <a:p>
            <a:r>
              <a:rPr lang="en-AU" dirty="0" smtClean="0"/>
              <a:t>Good curriculum, evaluation processes and learning outcome</a:t>
            </a:r>
          </a:p>
          <a:p>
            <a:r>
              <a:rPr lang="en-AU" dirty="0" smtClean="0"/>
              <a:t>Financial support </a:t>
            </a:r>
          </a:p>
          <a:p>
            <a:r>
              <a:rPr lang="en-AU" dirty="0"/>
              <a:t>Qualified academic </a:t>
            </a:r>
            <a:r>
              <a:rPr lang="en-AU" dirty="0" smtClean="0"/>
              <a:t>staff</a:t>
            </a:r>
            <a:endParaRPr lang="en-AU" dirty="0"/>
          </a:p>
          <a:p>
            <a:r>
              <a:rPr lang="en-AU" dirty="0" smtClean="0"/>
              <a:t>Reputation of countries and/or individual institutions.</a:t>
            </a:r>
          </a:p>
          <a:p>
            <a:r>
              <a:rPr lang="en-AU" dirty="0" smtClean="0"/>
              <a:t>Long term career prospects</a:t>
            </a:r>
          </a:p>
          <a:p>
            <a:pPr lvl="1"/>
            <a:r>
              <a:rPr lang="en-AU" dirty="0" smtClean="0"/>
              <a:t>Job tenure, promotion, migration etc.</a:t>
            </a:r>
          </a:p>
          <a:p>
            <a:r>
              <a:rPr lang="en-AU" dirty="0" smtClean="0"/>
              <a:t>Prestige (?)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34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Popular study programmes in Business and Economics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AU" dirty="0" smtClean="0"/>
              <a:t>Undergraduate</a:t>
            </a:r>
          </a:p>
          <a:p>
            <a:pPr lvl="1"/>
            <a:r>
              <a:rPr lang="en-AU" dirty="0" smtClean="0"/>
              <a:t>Bachelor of Commerce/ Business with major in Economics/ Finance/ Management/ Marketing/ Accounting</a:t>
            </a:r>
          </a:p>
          <a:p>
            <a:pPr lvl="1"/>
            <a:r>
              <a:rPr lang="en-AU" dirty="0" smtClean="0"/>
              <a:t>Other double majors (with Law, Engineering, International relations etc.)</a:t>
            </a:r>
          </a:p>
          <a:p>
            <a:pPr lvl="1">
              <a:lnSpc>
                <a:spcPct val="90000"/>
              </a:lnSpc>
            </a:pPr>
            <a:r>
              <a:rPr lang="en-AU" altLang="en-US" dirty="0"/>
              <a:t>Duration: 3 years (4 years for medicine &amp; Law)</a:t>
            </a:r>
          </a:p>
          <a:p>
            <a:pPr lvl="1">
              <a:lnSpc>
                <a:spcPct val="90000"/>
              </a:lnSpc>
            </a:pPr>
            <a:r>
              <a:rPr lang="en-AU" altLang="en-US" dirty="0"/>
              <a:t>With Honours (additional 1 year</a:t>
            </a:r>
            <a:r>
              <a:rPr lang="en-AU" altLang="en-US" dirty="0" smtClean="0"/>
              <a:t>)</a:t>
            </a:r>
            <a:endParaRPr lang="en-AU" dirty="0" smtClean="0"/>
          </a:p>
          <a:p>
            <a:r>
              <a:rPr lang="en-AU" dirty="0" smtClean="0"/>
              <a:t>Post graduate</a:t>
            </a:r>
          </a:p>
          <a:p>
            <a:pPr lvl="1"/>
            <a:r>
              <a:rPr lang="en-AU" dirty="0" smtClean="0"/>
              <a:t>Masters (course work) including MBA</a:t>
            </a:r>
          </a:p>
          <a:p>
            <a:pPr lvl="1"/>
            <a:r>
              <a:rPr lang="en-AU" dirty="0" smtClean="0"/>
              <a:t>Masters by research – M. Phil </a:t>
            </a:r>
          </a:p>
          <a:p>
            <a:pPr lvl="1"/>
            <a:r>
              <a:rPr lang="en-AU" dirty="0" smtClean="0"/>
              <a:t>Doctorate including professional doctorate e.g. DBA</a:t>
            </a:r>
          </a:p>
          <a:p>
            <a:pPr lvl="1"/>
            <a:r>
              <a:rPr lang="en-AU" altLang="en-US" dirty="0"/>
              <a:t>Duration: 3 to 5 Years (Full time); 6 to 10 Years (part time</a:t>
            </a:r>
            <a:r>
              <a:rPr lang="en-AU" altLang="en-US" dirty="0" smtClean="0"/>
              <a:t>)</a:t>
            </a:r>
            <a:endParaRPr lang="en-AU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59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General Requirements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30" y="1226229"/>
            <a:ext cx="8246070" cy="3359504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AU" dirty="0" smtClean="0"/>
              <a:t>Good academic result</a:t>
            </a:r>
          </a:p>
          <a:p>
            <a:pPr lvl="1"/>
            <a:r>
              <a:rPr lang="en-AU" dirty="0" smtClean="0"/>
              <a:t>Self funding  (as per need)</a:t>
            </a:r>
          </a:p>
          <a:p>
            <a:pPr lvl="1"/>
            <a:r>
              <a:rPr lang="en-AU" dirty="0" smtClean="0"/>
              <a:t>English proficiency scores (TOELF or IELTS)</a:t>
            </a:r>
          </a:p>
          <a:p>
            <a:pPr lvl="1"/>
            <a:r>
              <a:rPr lang="en-AU" dirty="0" smtClean="0"/>
              <a:t>SAT (for undergrad) and GRE/GMAT (for postgraduate): US and some other countries</a:t>
            </a:r>
          </a:p>
          <a:p>
            <a:r>
              <a:rPr lang="en-AU" dirty="0" smtClean="0"/>
              <a:t>For scholarship and other funding </a:t>
            </a:r>
          </a:p>
          <a:p>
            <a:pPr lvl="1"/>
            <a:r>
              <a:rPr lang="en-AU" dirty="0" smtClean="0"/>
              <a:t>Excellent academic results</a:t>
            </a:r>
          </a:p>
          <a:p>
            <a:pPr lvl="1"/>
            <a:r>
              <a:rPr lang="en-AU" dirty="0" smtClean="0"/>
              <a:t>Strong referee support</a:t>
            </a:r>
          </a:p>
          <a:p>
            <a:pPr lvl="1"/>
            <a:r>
              <a:rPr lang="en-AU" dirty="0" smtClean="0"/>
              <a:t>English language and aptitude test scores</a:t>
            </a:r>
          </a:p>
          <a:p>
            <a:pPr lvl="1"/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4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Higher education in Australia</a:t>
            </a:r>
            <a:endParaRPr lang="en-US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80000"/>
              </a:lnSpc>
            </a:pPr>
            <a:r>
              <a:rPr lang="en-AU" altLang="en-US" dirty="0"/>
              <a:t>The Australian higher education system comprises (in </a:t>
            </a:r>
            <a:r>
              <a:rPr lang="en-AU" altLang="en-US" dirty="0" smtClean="0"/>
              <a:t>2018):</a:t>
            </a:r>
            <a:endParaRPr lang="en-AU" altLang="en-US" dirty="0"/>
          </a:p>
          <a:p>
            <a:pPr>
              <a:lnSpc>
                <a:spcPct val="80000"/>
              </a:lnSpc>
            </a:pPr>
            <a:r>
              <a:rPr lang="en-AU" altLang="en-US" dirty="0" smtClean="0"/>
              <a:t>43 </a:t>
            </a:r>
            <a:r>
              <a:rPr lang="en-AU" altLang="en-US" dirty="0"/>
              <a:t>universities of which </a:t>
            </a:r>
            <a:r>
              <a:rPr lang="en-AU" altLang="en-US" dirty="0" smtClean="0"/>
              <a:t>40 </a:t>
            </a:r>
            <a:r>
              <a:rPr lang="en-AU" altLang="en-US" dirty="0"/>
              <a:t>are public </a:t>
            </a:r>
            <a:r>
              <a:rPr lang="en-AU" altLang="en-US" dirty="0" smtClean="0"/>
              <a:t>universities and 3 </a:t>
            </a:r>
            <a:r>
              <a:rPr lang="en-AU" altLang="en-US" dirty="0"/>
              <a:t>are </a:t>
            </a:r>
            <a:r>
              <a:rPr lang="en-AU" altLang="en-US" dirty="0" smtClean="0"/>
              <a:t>private/ Australian branch of overseas university;  </a:t>
            </a:r>
            <a:endParaRPr lang="en-AU" altLang="en-US" dirty="0"/>
          </a:p>
          <a:p>
            <a:pPr>
              <a:lnSpc>
                <a:spcPct val="80000"/>
              </a:lnSpc>
            </a:pPr>
            <a:r>
              <a:rPr lang="en-AU" altLang="en-US" dirty="0"/>
              <a:t>6</a:t>
            </a:r>
            <a:r>
              <a:rPr lang="en-AU" altLang="en-US" dirty="0" smtClean="0"/>
              <a:t> </a:t>
            </a:r>
            <a:r>
              <a:rPr lang="en-AU" altLang="en-US" dirty="0"/>
              <a:t>other self-accrediting higher education institutions; and </a:t>
            </a:r>
          </a:p>
          <a:p>
            <a:pPr>
              <a:lnSpc>
                <a:spcPct val="80000"/>
              </a:lnSpc>
            </a:pPr>
            <a:r>
              <a:rPr lang="en-AU" altLang="en-US" dirty="0" smtClean="0"/>
              <a:t>Other non-self-accrediting </a:t>
            </a:r>
            <a:r>
              <a:rPr lang="en-AU" altLang="en-US" dirty="0"/>
              <a:t>higher education providers accredited by State and Territory </a:t>
            </a:r>
            <a:r>
              <a:rPr lang="en-AU" altLang="en-US" dirty="0" smtClean="0"/>
              <a:t>authorities.</a:t>
            </a:r>
            <a:r>
              <a:rPr lang="en-AU" altLang="en-US" dirty="0"/>
              <a:t/>
            </a:r>
            <a:br>
              <a:rPr lang="en-AU" altLang="en-US" dirty="0"/>
            </a:br>
            <a:endParaRPr lang="en-AU" altLang="en-US" dirty="0"/>
          </a:p>
          <a:p>
            <a:pPr>
              <a:lnSpc>
                <a:spcPct val="80000"/>
              </a:lnSpc>
            </a:pPr>
            <a:endParaRPr lang="en-AU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23 Jan., 2019, Seminar, Department of Economics, JKKNIU, Trishal, Mymensingh, Bangladesh.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7903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AU" altLang="en-US" sz="1800" dirty="0"/>
              <a:t>Australian Government funding support for higher education is provided largely </a:t>
            </a:r>
            <a:r>
              <a:rPr lang="en-AU" altLang="en-US" sz="1800" dirty="0" smtClean="0"/>
              <a:t>through:</a:t>
            </a:r>
          </a:p>
          <a:p>
            <a:pPr lvl="1">
              <a:lnSpc>
                <a:spcPct val="90000"/>
              </a:lnSpc>
            </a:pPr>
            <a:r>
              <a:rPr lang="en-AU" altLang="en-US" sz="1800" dirty="0" smtClean="0"/>
              <a:t>the </a:t>
            </a:r>
            <a:r>
              <a:rPr lang="en-AU" altLang="en-US" sz="1800" dirty="0"/>
              <a:t>Commonwealth Grant Scheme which provides for a specified number of Commonwealth Supported places each year; </a:t>
            </a:r>
          </a:p>
          <a:p>
            <a:pPr lvl="1">
              <a:lnSpc>
                <a:spcPct val="90000"/>
              </a:lnSpc>
            </a:pPr>
            <a:r>
              <a:rPr lang="en-AU" altLang="en-US" sz="1800" dirty="0"/>
              <a:t>the Higher Education </a:t>
            </a:r>
            <a:r>
              <a:rPr lang="en-AU" altLang="en-US" sz="1800" dirty="0" smtClean="0"/>
              <a:t>Contribution Scheme (HECS) </a:t>
            </a:r>
            <a:r>
              <a:rPr lang="en-AU" altLang="en-US" sz="1800" dirty="0"/>
              <a:t>arrangements providing financial assistance to students; </a:t>
            </a:r>
          </a:p>
          <a:p>
            <a:pPr lvl="1">
              <a:lnSpc>
                <a:spcPct val="90000"/>
              </a:lnSpc>
            </a:pPr>
            <a:r>
              <a:rPr lang="en-AU" altLang="en-US" sz="1800" dirty="0"/>
              <a:t>the Commonwealth Scholarships; and </a:t>
            </a:r>
          </a:p>
          <a:p>
            <a:pPr lvl="1">
              <a:lnSpc>
                <a:spcPct val="90000"/>
              </a:lnSpc>
            </a:pPr>
            <a:r>
              <a:rPr lang="en-AU" altLang="en-US" sz="1800" dirty="0"/>
              <a:t>a range of grants for specific purposes including quality, learning and teaching, research and research training programmes.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23 Jan., 2019, Seminar, Department of Economics, JKKNIU, Trishal, Mymensingh, Bangladesh.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557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Scholarships for International Students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6"/>
            <a:ext cx="8246070" cy="3359504"/>
          </a:xfrm>
        </p:spPr>
        <p:txBody>
          <a:bodyPr>
            <a:noAutofit/>
          </a:bodyPr>
          <a:lstStyle/>
          <a:p>
            <a:r>
              <a:rPr lang="en-AU" sz="1600" b="1" dirty="0"/>
              <a:t>Australia </a:t>
            </a:r>
            <a:r>
              <a:rPr lang="en-AU" sz="1600" b="1" dirty="0" smtClean="0"/>
              <a:t>Awards and Endeavour Scholarships</a:t>
            </a:r>
            <a:r>
              <a:rPr lang="en-AU" sz="1600" dirty="0" smtClean="0"/>
              <a:t>  </a:t>
            </a:r>
          </a:p>
          <a:p>
            <a:pPr lvl="1"/>
            <a:r>
              <a:rPr lang="en-AU" sz="1600" dirty="0" smtClean="0"/>
              <a:t>Scholarships are offered by the </a:t>
            </a:r>
            <a:r>
              <a:rPr lang="en-AU" sz="1600" dirty="0"/>
              <a:t>Department of Foreign Affairs </a:t>
            </a:r>
            <a:r>
              <a:rPr lang="en-AU" sz="1600" dirty="0" smtClean="0"/>
              <a:t>and Trade (DFAT</a:t>
            </a:r>
            <a:r>
              <a:rPr lang="en-AU" sz="1600" dirty="0"/>
              <a:t>), the Department of Education </a:t>
            </a:r>
            <a:r>
              <a:rPr lang="en-AU" sz="1600" dirty="0" smtClean="0"/>
              <a:t>and </a:t>
            </a:r>
            <a:r>
              <a:rPr lang="en-AU" sz="1600" dirty="0"/>
              <a:t>the Australian Centre for International Agricultural Research (ACIAR). </a:t>
            </a:r>
            <a:endParaRPr lang="en-AU" sz="1600" dirty="0" smtClean="0"/>
          </a:p>
          <a:p>
            <a:r>
              <a:rPr lang="en-AU" sz="1600" b="1" dirty="0"/>
              <a:t>Australian Government Research Training Program (RTP)</a:t>
            </a:r>
            <a:r>
              <a:rPr lang="en-AU" sz="1600" dirty="0"/>
              <a:t> </a:t>
            </a:r>
            <a:endParaRPr lang="en-AU" sz="1600" dirty="0" smtClean="0"/>
          </a:p>
          <a:p>
            <a:pPr lvl="1"/>
            <a:r>
              <a:rPr lang="en-AU" sz="1600" dirty="0" smtClean="0"/>
              <a:t>The </a:t>
            </a:r>
            <a:r>
              <a:rPr lang="en-AU" sz="1600" dirty="0"/>
              <a:t>Research Training Program (RTP) </a:t>
            </a:r>
            <a:r>
              <a:rPr lang="en-AU" sz="1600" dirty="0" smtClean="0"/>
              <a:t>provides full support for research Masters and Doctorate studies (previously known as international </a:t>
            </a:r>
            <a:r>
              <a:rPr lang="en-AU" sz="1600" dirty="0"/>
              <a:t>Postgraduate Research </a:t>
            </a:r>
            <a:r>
              <a:rPr lang="en-AU" sz="1600" dirty="0" smtClean="0"/>
              <a:t>Scholarships or </a:t>
            </a:r>
            <a:r>
              <a:rPr lang="en-AU" sz="1600" dirty="0"/>
              <a:t>IPRS).(</a:t>
            </a:r>
            <a:r>
              <a:rPr lang="en-AU" sz="1600" dirty="0">
                <a:hlinkClick r:id="rId2"/>
              </a:rPr>
              <a:t>https://</a:t>
            </a:r>
            <a:r>
              <a:rPr lang="en-AU" sz="1600" dirty="0" smtClean="0">
                <a:hlinkClick r:id="rId2"/>
              </a:rPr>
              <a:t>www.education.gov.au/research-training-program-frequently-asked-questions-students</a:t>
            </a:r>
            <a:r>
              <a:rPr lang="en-AU" sz="1600" dirty="0" smtClean="0"/>
              <a:t>)</a:t>
            </a:r>
          </a:p>
          <a:p>
            <a:r>
              <a:rPr lang="en-AU" sz="1600" b="1" dirty="0"/>
              <a:t>Australia APEC Women in Research Fellowship</a:t>
            </a:r>
            <a:r>
              <a:rPr lang="en-AU" sz="1600" dirty="0"/>
              <a:t> </a:t>
            </a:r>
            <a:endParaRPr lang="en-AU" sz="1600" dirty="0" smtClean="0"/>
          </a:p>
          <a:p>
            <a:pPr lvl="1"/>
            <a:r>
              <a:rPr lang="en-AU" sz="1600" dirty="0" smtClean="0"/>
              <a:t>Open </a:t>
            </a:r>
            <a:r>
              <a:rPr lang="en-AU" sz="1600" dirty="0"/>
              <a:t>to high-achieving female researchers from APEC economies for research opportunities in partnership with Australian education and research institutions. (http://www.apec.org.au/australia-apec-women-in-research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6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/>
              <a:t>Learning Experience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AU" altLang="en-US" sz="1800"/>
              <a:t>Semester system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Multicultural environment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Textbook, other books, study guide and support material based (including CD etc.)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Multiple assessment tasks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Good teacher-student ratio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Friendly teacher-student relationship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Tutorial and consultation for individualistic care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Web based learning (WebCT)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Continuing technological upgradation (including IT)</a:t>
            </a:r>
          </a:p>
          <a:p>
            <a:pPr>
              <a:lnSpc>
                <a:spcPct val="80000"/>
              </a:lnSpc>
            </a:pPr>
            <a:r>
              <a:rPr lang="en-AU" altLang="en-US" sz="1800"/>
              <a:t>Professional training of the academics on research supervision and teaching</a:t>
            </a:r>
          </a:p>
          <a:p>
            <a:pPr>
              <a:lnSpc>
                <a:spcPct val="80000"/>
              </a:lnSpc>
            </a:pPr>
            <a:endParaRPr lang="en-AU" altLang="en-US" sz="1800"/>
          </a:p>
          <a:p>
            <a:pPr>
              <a:lnSpc>
                <a:spcPct val="80000"/>
              </a:lnSpc>
            </a:pPr>
            <a:endParaRPr lang="en-AU" altLang="en-US" sz="180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23 Jan., 2019, Seminar, Department of Economics, JKKNIU, Trishal, Mymensingh, Bangladesh.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33924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Good and Effective Teaching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Acquiring necessary qualification and skill</a:t>
            </a:r>
          </a:p>
          <a:p>
            <a:pPr lvl="2"/>
            <a:r>
              <a:rPr lang="en-AU" dirty="0" smtClean="0"/>
              <a:t>Masters, Doctorate, other specialisations and training.</a:t>
            </a:r>
          </a:p>
          <a:p>
            <a:pPr lvl="2"/>
            <a:r>
              <a:rPr lang="en-AU" dirty="0" smtClean="0"/>
              <a:t>Linguistic skills, multi-cultural values, ethics.</a:t>
            </a:r>
          </a:p>
          <a:p>
            <a:pPr lvl="2"/>
            <a:r>
              <a:rPr lang="en-AU" dirty="0" smtClean="0"/>
              <a:t>Specific teaching qualifications: graduate diploma/ certificate in teaching (specially teaching at universities).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Being absolutely serious</a:t>
            </a:r>
          </a:p>
          <a:p>
            <a:pPr lvl="2"/>
            <a:r>
              <a:rPr lang="en-AU" dirty="0" smtClean="0"/>
              <a:t>Treat the students equally</a:t>
            </a:r>
          </a:p>
          <a:p>
            <a:pPr lvl="2"/>
            <a:r>
              <a:rPr lang="en-AU" dirty="0" smtClean="0"/>
              <a:t>Put additional care for students with disadvantaged and/or less bright students</a:t>
            </a:r>
          </a:p>
          <a:p>
            <a:pPr lvl="2"/>
            <a:r>
              <a:rPr lang="en-AU" dirty="0" smtClean="0"/>
              <a:t>Demonstrate passion   </a:t>
            </a:r>
          </a:p>
          <a:p>
            <a:pPr lvl="2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n-US" dirty="0"/>
              <a:t>English language requirement: IELTS or TOEFL required for admission for international students whose native language is not English. Some universities arrange special English language training upon students’ arrival, if IELTS/ TOEFL requirements </a:t>
            </a:r>
            <a:r>
              <a:rPr lang="en-AU" altLang="en-US" dirty="0" smtClean="0"/>
              <a:t>are not </a:t>
            </a:r>
            <a:r>
              <a:rPr lang="en-AU" altLang="en-US" dirty="0"/>
              <a:t>met. </a:t>
            </a:r>
          </a:p>
          <a:p>
            <a:pPr>
              <a:buFontTx/>
              <a:buNone/>
            </a:pPr>
            <a:r>
              <a:rPr lang="en-AU" altLang="en-US" dirty="0"/>
              <a:t>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23 Jan., 2019, Seminar, Department of Economics, JKKNIU, Trishal, Mymensingh, Bangladesh.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0512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AU" alt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n-US" dirty="0"/>
              <a:t>Floor or open for questions/ queries on specific issues of interest</a:t>
            </a:r>
            <a:r>
              <a:rPr lang="en-AU" altLang="en-US" dirty="0" smtClean="0"/>
              <a:t>.</a:t>
            </a:r>
            <a:endParaRPr lang="en-AU" altLang="en-US" dirty="0"/>
          </a:p>
          <a:p>
            <a:r>
              <a:rPr lang="en-AU" altLang="en-US" dirty="0"/>
              <a:t>E mail: </a:t>
            </a:r>
            <a:r>
              <a:rPr lang="en-AU" altLang="en-US" dirty="0">
                <a:hlinkClick r:id="rId2"/>
              </a:rPr>
              <a:t>wadud@deakin.edu.au</a:t>
            </a:r>
            <a:endParaRPr lang="en-AU" altLang="en-US" dirty="0"/>
          </a:p>
          <a:p>
            <a:r>
              <a:rPr lang="en-AU" altLang="en-US" dirty="0"/>
              <a:t>Tel: +61352272051 (Work)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23 Jan., 2019, Seminar, Department of Economics, JKKNIU, Trishal, Mymensingh, Bangladesh. 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4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044950" y="4556915"/>
            <a:ext cx="2895600" cy="273844"/>
          </a:xfrm>
        </p:spPr>
        <p:txBody>
          <a:bodyPr/>
          <a:lstStyle/>
          <a:p>
            <a:r>
              <a:rPr lang="en-AU" dirty="0" smtClean="0"/>
              <a:t>Seminar, Department of Economics, JKKNIU, </a:t>
            </a:r>
            <a:r>
              <a:rPr lang="en-AU" dirty="0" err="1" smtClean="0"/>
              <a:t>Trishal</a:t>
            </a:r>
            <a:r>
              <a:rPr lang="en-AU" dirty="0" smtClean="0"/>
              <a:t>, </a:t>
            </a:r>
            <a:r>
              <a:rPr lang="en-AU" dirty="0" err="1" smtClean="0"/>
              <a:t>Mymensingh</a:t>
            </a:r>
            <a:r>
              <a:rPr lang="en-AU" dirty="0" smtClean="0"/>
              <a:t>, Bangladesh. 23 </a:t>
            </a:r>
            <a:r>
              <a:rPr lang="en-AU" dirty="0" err="1" smtClean="0"/>
              <a:t>Januay</a:t>
            </a:r>
            <a:r>
              <a:rPr lang="en-AU" dirty="0" smtClean="0"/>
              <a:t> 2019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350360" y="2571750"/>
            <a:ext cx="218245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AU" sz="2800" dirty="0" smtClean="0"/>
              <a:t>Thank You! </a:t>
            </a:r>
            <a:r>
              <a:rPr lang="en-AU" sz="2800" dirty="0" smtClean="0">
                <a:sym typeface="Wingdings" panose="05000000000000000000" pitchFamily="2" charset="2"/>
              </a:rPr>
              <a:t>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Good and Effective Teaching (Continued)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Getting your teaching evaluated for improvement</a:t>
            </a:r>
          </a:p>
          <a:p>
            <a:pPr lvl="2"/>
            <a:r>
              <a:rPr lang="en-AU" dirty="0" smtClean="0"/>
              <a:t>Teaching quality could be assessed by both students and peers</a:t>
            </a:r>
          </a:p>
          <a:p>
            <a:pPr lvl="3"/>
            <a:r>
              <a:rPr lang="en-AU" i="1" dirty="0" smtClean="0"/>
              <a:t>‘</a:t>
            </a:r>
            <a:r>
              <a:rPr lang="en-AU" i="1" dirty="0" err="1" smtClean="0"/>
              <a:t>eValuate</a:t>
            </a:r>
            <a:r>
              <a:rPr lang="en-AU" i="1" dirty="0" smtClean="0"/>
              <a:t>’</a:t>
            </a:r>
            <a:r>
              <a:rPr lang="en-AU" dirty="0" smtClean="0"/>
              <a:t> at Deakin University. Almost all universities around the developed world have teaching evaluation.</a:t>
            </a:r>
          </a:p>
          <a:p>
            <a:pPr lvl="3"/>
            <a:r>
              <a:rPr lang="en-AU" dirty="0" smtClean="0"/>
              <a:t>Teaching evaluation needed both for individual instructors and for the course/ unit overall.  </a:t>
            </a:r>
          </a:p>
          <a:p>
            <a:pPr lvl="2"/>
            <a:r>
              <a:rPr lang="en-AU" dirty="0" smtClean="0"/>
              <a:t>Reflecting on the comments and feedback obtained and work towards improving specific areas of teaching. </a:t>
            </a:r>
          </a:p>
          <a:p>
            <a:pPr lvl="2"/>
            <a:endParaRPr lang="en-AU" dirty="0" smtClean="0"/>
          </a:p>
          <a:p>
            <a:pPr lvl="1"/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39540" y="4767263"/>
            <a:ext cx="3280260" cy="273844"/>
          </a:xfrm>
        </p:spPr>
        <p:txBody>
          <a:bodyPr/>
          <a:lstStyle/>
          <a:p>
            <a:r>
              <a:rPr lang="en-AU" dirty="0" smtClean="0"/>
              <a:t>Seminar, Department of Economics, JKKNIU, </a:t>
            </a:r>
            <a:r>
              <a:rPr lang="en-AU" dirty="0" err="1" smtClean="0"/>
              <a:t>Trishal</a:t>
            </a:r>
            <a:r>
              <a:rPr lang="en-AU" dirty="0" smtClean="0"/>
              <a:t>, </a:t>
            </a:r>
            <a:r>
              <a:rPr lang="en-AU" dirty="0" err="1" smtClean="0"/>
              <a:t>Mymensingh</a:t>
            </a:r>
            <a:r>
              <a:rPr lang="en-AU" dirty="0" smtClean="0"/>
              <a:t>, Bangladesh. 23 </a:t>
            </a:r>
            <a:r>
              <a:rPr lang="en-AU" dirty="0" err="1" smtClean="0"/>
              <a:t>Januay</a:t>
            </a:r>
            <a:r>
              <a:rPr lang="en-AU" dirty="0" smtClean="0"/>
              <a:t> 2019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7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Good and Effective Teaching (Continued)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044700"/>
            <a:ext cx="8246070" cy="3359504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AU" dirty="0" smtClean="0"/>
              <a:t>Having a passion for pedagogical development and work continuously to achieve this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Joint productive activity with students, developing language of the resources, </a:t>
            </a:r>
            <a:r>
              <a:rPr lang="en-AU" dirty="0" err="1" smtClean="0"/>
              <a:t>contexualisation</a:t>
            </a:r>
            <a:r>
              <a:rPr lang="en-AU" dirty="0" smtClean="0"/>
              <a:t>, teaching and encouraging complex/ critical  thinking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dirty="0" smtClean="0"/>
              <a:t>Keeping </a:t>
            </a:r>
            <a:r>
              <a:rPr lang="en-AU" dirty="0" err="1" smtClean="0"/>
              <a:t>uptodate</a:t>
            </a:r>
            <a:r>
              <a:rPr lang="en-AU" dirty="0" smtClean="0"/>
              <a:t> with the current development of knowledge in the relevant fields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Remain informed of the extant literature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Creation and dissemination of knowledge generated through own R&amp;D activities (projects, theses and publications).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AU" dirty="0" smtClean="0"/>
              <a:t>Being familiar with new technologies and learning to use newer </a:t>
            </a:r>
            <a:r>
              <a:rPr lang="en-AU" dirty="0" err="1" smtClean="0"/>
              <a:t>softwares</a:t>
            </a:r>
            <a:endParaRPr lang="en-AU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Endure and learn through the transition to the digital age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AU" dirty="0" smtClean="0"/>
              <a:t>Learn new </a:t>
            </a:r>
            <a:r>
              <a:rPr lang="en-AU" dirty="0" err="1" smtClean="0"/>
              <a:t>softwares</a:t>
            </a:r>
            <a:r>
              <a:rPr lang="en-AU" dirty="0" smtClean="0"/>
              <a:t> and use of online ICT applications/ platform for online teaching and evaluation.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4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Good and Effective Teaching – Other Matters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Lectures and tutorials- to be cohesive with learning needs and objectives (not in Bangladesh)</a:t>
            </a:r>
          </a:p>
          <a:p>
            <a:r>
              <a:rPr lang="en-AU" dirty="0" smtClean="0"/>
              <a:t>Curriculum to be accurate and consistent with the level of students and other units offered.</a:t>
            </a:r>
          </a:p>
          <a:p>
            <a:r>
              <a:rPr lang="en-AU" dirty="0" smtClean="0"/>
              <a:t>Flexible arrangements for consultation. </a:t>
            </a:r>
          </a:p>
          <a:p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996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Research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Research and Development (R&amp;D) activities are the most important factors determining the reputation and ranking of a higher (tertiary) educational institution such as a university. </a:t>
            </a:r>
          </a:p>
          <a:p>
            <a:r>
              <a:rPr lang="en-AU" dirty="0" smtClean="0"/>
              <a:t>Research is an important determinant for incentives and job security for the academics– this is more so in the 21</a:t>
            </a:r>
            <a:r>
              <a:rPr lang="en-AU" baseline="30000" dirty="0" smtClean="0"/>
              <a:t>st</a:t>
            </a:r>
            <a:r>
              <a:rPr lang="en-AU" dirty="0" smtClean="0"/>
              <a:t> century than ever before. 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8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Research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R&amp;D activities</a:t>
            </a:r>
          </a:p>
          <a:p>
            <a:pPr lvl="1"/>
            <a:r>
              <a:rPr lang="en-AU" dirty="0" smtClean="0"/>
              <a:t>Actual research undertaken – experimental, survey based, other secondary data, theoretical.</a:t>
            </a:r>
          </a:p>
          <a:p>
            <a:pPr lvl="1"/>
            <a:r>
              <a:rPr lang="en-AU" dirty="0" smtClean="0"/>
              <a:t>Without impact with appropriate recognition received are not valued.</a:t>
            </a:r>
          </a:p>
          <a:p>
            <a:pPr lvl="1"/>
            <a:r>
              <a:rPr lang="en-AU" dirty="0" smtClean="0"/>
              <a:t>Must be published for recognition</a:t>
            </a:r>
          </a:p>
          <a:p>
            <a:pPr lvl="2"/>
            <a:r>
              <a:rPr lang="en-AU" dirty="0" smtClean="0"/>
              <a:t>Peer reviewed</a:t>
            </a:r>
          </a:p>
          <a:p>
            <a:pPr lvl="2"/>
            <a:r>
              <a:rPr lang="en-AU" dirty="0" smtClean="0"/>
              <a:t>Report of some funded projects.  </a:t>
            </a:r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smtClean="0"/>
              <a:t>Seminar, Department of Economics, JKKNIU, Trishal, Mymensingh, Bangladesh. 23 Januay 2019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46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1895</TotalTime>
  <Words>2771</Words>
  <Application>Microsoft Office PowerPoint</Application>
  <PresentationFormat>On-screen Show (16:9)</PresentationFormat>
  <Paragraphs>327</Paragraphs>
  <Slides>42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Office Theme</vt:lpstr>
      <vt:lpstr>Life of An Academic in the 21st Century</vt:lpstr>
      <vt:lpstr>The Typical Roles of An Academic</vt:lpstr>
      <vt:lpstr>PowerPoint Presentation</vt:lpstr>
      <vt:lpstr>Good and Effective Teaching</vt:lpstr>
      <vt:lpstr>Good and Effective Teaching (Continued)</vt:lpstr>
      <vt:lpstr>Good and Effective Teaching (Continued)</vt:lpstr>
      <vt:lpstr>Good and Effective Teaching – Other Matters</vt:lpstr>
      <vt:lpstr>Research</vt:lpstr>
      <vt:lpstr>Research</vt:lpstr>
      <vt:lpstr>Research- The might of publications</vt:lpstr>
      <vt:lpstr>Academic publication- Further points</vt:lpstr>
      <vt:lpstr>Academic publication types</vt:lpstr>
      <vt:lpstr>Publication types and their relative significance </vt:lpstr>
      <vt:lpstr>Why journal articles matter the most?</vt:lpstr>
      <vt:lpstr>Journal publication: The process</vt:lpstr>
      <vt:lpstr>Journal publication: The process (continued)</vt:lpstr>
      <vt:lpstr>Journal publication: The process (continued)</vt:lpstr>
      <vt:lpstr>PowerPoint Presentation</vt:lpstr>
      <vt:lpstr>How do we choose the appropriate outlet (journal) for submission?</vt:lpstr>
      <vt:lpstr>How do we choose the appropriate outlet (journal) for submission? (continued)</vt:lpstr>
      <vt:lpstr>How do we choose the appropriate outlet (journal) for submission? (continued)</vt:lpstr>
      <vt:lpstr>Life in the new millennium: The ERA of research quality</vt:lpstr>
      <vt:lpstr>The ERA Rounds</vt:lpstr>
      <vt:lpstr>PowerPoint Presentation</vt:lpstr>
      <vt:lpstr>PowerPoint Presentation</vt:lpstr>
      <vt:lpstr>PowerPoint Presentation</vt:lpstr>
      <vt:lpstr>PowerPoint Presentation</vt:lpstr>
      <vt:lpstr>The ranking used in the Australian Business Schools</vt:lpstr>
      <vt:lpstr>Funding Issues</vt:lpstr>
      <vt:lpstr>Research -final points</vt:lpstr>
      <vt:lpstr>Adminstration</vt:lpstr>
      <vt:lpstr>Higher EducatIon Abroad: Challenges and opportunities</vt:lpstr>
      <vt:lpstr>Why go overseas for higher studies?</vt:lpstr>
      <vt:lpstr>Popular study programmes in Business and Economics </vt:lpstr>
      <vt:lpstr>General Requirements</vt:lpstr>
      <vt:lpstr>Higher education in Australia</vt:lpstr>
      <vt:lpstr>PowerPoint Presentation</vt:lpstr>
      <vt:lpstr>Scholarships for International Students</vt:lpstr>
      <vt:lpstr>Learning Experience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User</cp:lastModifiedBy>
  <cp:revision>190</cp:revision>
  <dcterms:created xsi:type="dcterms:W3CDTF">2013-08-21T19:17:07Z</dcterms:created>
  <dcterms:modified xsi:type="dcterms:W3CDTF">2019-01-28T06:08:44Z</dcterms:modified>
</cp:coreProperties>
</file>