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4"/>
  </p:notesMasterIdLst>
  <p:sldIdLst>
    <p:sldId id="256" r:id="rId2"/>
    <p:sldId id="308" r:id="rId3"/>
    <p:sldId id="373" r:id="rId4"/>
    <p:sldId id="310" r:id="rId5"/>
    <p:sldId id="311" r:id="rId6"/>
    <p:sldId id="374" r:id="rId7"/>
    <p:sldId id="312" r:id="rId8"/>
    <p:sldId id="313" r:id="rId9"/>
    <p:sldId id="314" r:id="rId10"/>
    <p:sldId id="315" r:id="rId11"/>
    <p:sldId id="316" r:id="rId12"/>
    <p:sldId id="317" r:id="rId13"/>
    <p:sldId id="318" r:id="rId14"/>
    <p:sldId id="319" r:id="rId15"/>
    <p:sldId id="320" r:id="rId16"/>
    <p:sldId id="321" r:id="rId17"/>
    <p:sldId id="324" r:id="rId18"/>
    <p:sldId id="325" r:id="rId19"/>
    <p:sldId id="326" r:id="rId20"/>
    <p:sldId id="327" r:id="rId21"/>
    <p:sldId id="328" r:id="rId22"/>
    <p:sldId id="329" r:id="rId23"/>
    <p:sldId id="330" r:id="rId24"/>
    <p:sldId id="375" r:id="rId25"/>
    <p:sldId id="331" r:id="rId26"/>
    <p:sldId id="332" r:id="rId27"/>
    <p:sldId id="333" r:id="rId28"/>
    <p:sldId id="334" r:id="rId29"/>
    <p:sldId id="335" r:id="rId30"/>
    <p:sldId id="336" r:id="rId31"/>
    <p:sldId id="337" r:id="rId32"/>
    <p:sldId id="338" r:id="rId33"/>
    <p:sldId id="339" r:id="rId34"/>
    <p:sldId id="340" r:id="rId35"/>
    <p:sldId id="342" r:id="rId36"/>
    <p:sldId id="343" r:id="rId37"/>
    <p:sldId id="344" r:id="rId38"/>
    <p:sldId id="345" r:id="rId39"/>
    <p:sldId id="346" r:id="rId40"/>
    <p:sldId id="347" r:id="rId41"/>
    <p:sldId id="348" r:id="rId42"/>
    <p:sldId id="349" r:id="rId43"/>
    <p:sldId id="350" r:id="rId44"/>
    <p:sldId id="351" r:id="rId45"/>
    <p:sldId id="352" r:id="rId46"/>
    <p:sldId id="376" r:id="rId47"/>
    <p:sldId id="353" r:id="rId48"/>
    <p:sldId id="354" r:id="rId49"/>
    <p:sldId id="355" r:id="rId50"/>
    <p:sldId id="356" r:id="rId51"/>
    <p:sldId id="357" r:id="rId52"/>
    <p:sldId id="358" r:id="rId53"/>
    <p:sldId id="359" r:id="rId54"/>
    <p:sldId id="360" r:id="rId55"/>
    <p:sldId id="361" r:id="rId56"/>
    <p:sldId id="362" r:id="rId57"/>
    <p:sldId id="363" r:id="rId58"/>
    <p:sldId id="364" r:id="rId59"/>
    <p:sldId id="365" r:id="rId60"/>
    <p:sldId id="369" r:id="rId61"/>
    <p:sldId id="370" r:id="rId62"/>
    <p:sldId id="371" r:id="rId6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E7C3"/>
    <a:srgbClr val="ACFFFE"/>
    <a:srgbClr val="7BFDFD"/>
    <a:srgbClr val="53D2FF"/>
    <a:srgbClr val="9AC8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p:scale>
          <a:sx n="63" d="100"/>
          <a:sy n="63" d="100"/>
        </p:scale>
        <p:origin x="-58" y="-605"/>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embeddings/oleObject1.bin"/></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embeddings/oleObject2.bin"/></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none" spc="0" normalizeH="0" baseline="0">
                <a:solidFill>
                  <a:schemeClr val="dk1">
                    <a:lumMod val="50000"/>
                    <a:lumOff val="50000"/>
                  </a:schemeClr>
                </a:solidFill>
                <a:latin typeface="+mj-lt"/>
                <a:ea typeface="+mj-ea"/>
                <a:cs typeface="+mj-cs"/>
              </a:defRPr>
            </a:pPr>
            <a:r>
              <a:rPr lang="en-AU" dirty="0"/>
              <a:t>CCI and NBER Recession Indicator</a:t>
            </a:r>
          </a:p>
        </c:rich>
      </c:tx>
      <c:layout/>
      <c:overlay val="0"/>
      <c:spPr>
        <a:noFill/>
        <a:ln>
          <a:noFill/>
        </a:ln>
        <a:effectLst/>
      </c:spPr>
    </c:title>
    <c:autoTitleDeleted val="0"/>
    <c:plotArea>
      <c:layout>
        <c:manualLayout>
          <c:layoutTarget val="inner"/>
          <c:xMode val="edge"/>
          <c:yMode val="edge"/>
          <c:x val="6.5358705161854769E-2"/>
          <c:y val="0.11615740740740743"/>
          <c:w val="0.8673103674540682"/>
          <c:h val="0.56373432487605712"/>
        </c:manualLayout>
      </c:layout>
      <c:lineChart>
        <c:grouping val="standard"/>
        <c:varyColors val="0"/>
        <c:ser>
          <c:idx val="0"/>
          <c:order val="0"/>
          <c:tx>
            <c:strRef>
              <c:f>Sheet1!$B$1</c:f>
              <c:strCache>
                <c:ptCount val="1"/>
                <c:pt idx="0">
                  <c:v>CCI</c:v>
                </c:pt>
              </c:strCache>
            </c:strRef>
          </c:tx>
          <c:spPr>
            <a:ln w="22225" cap="rnd">
              <a:solidFill>
                <a:schemeClr val="accent1"/>
              </a:solidFill>
              <a:round/>
            </a:ln>
            <a:effectLst/>
          </c:spPr>
          <c:marker>
            <c:symbol val="none"/>
          </c:marker>
          <c:cat>
            <c:strRef>
              <c:f>Sheet1!$A$2:$A$457</c:f>
              <c:strCache>
                <c:ptCount val="456"/>
                <c:pt idx="0">
                  <c:v>1978M01</c:v>
                </c:pt>
                <c:pt idx="1">
                  <c:v>1978M02</c:v>
                </c:pt>
                <c:pt idx="2">
                  <c:v>1978M03</c:v>
                </c:pt>
                <c:pt idx="3">
                  <c:v>1978M04</c:v>
                </c:pt>
                <c:pt idx="4">
                  <c:v>1978M05</c:v>
                </c:pt>
                <c:pt idx="5">
                  <c:v>1978M06</c:v>
                </c:pt>
                <c:pt idx="6">
                  <c:v>1978M07</c:v>
                </c:pt>
                <c:pt idx="7">
                  <c:v>1978M08</c:v>
                </c:pt>
                <c:pt idx="8">
                  <c:v>1978M09</c:v>
                </c:pt>
                <c:pt idx="9">
                  <c:v>1978M10</c:v>
                </c:pt>
                <c:pt idx="10">
                  <c:v>1978M11</c:v>
                </c:pt>
                <c:pt idx="11">
                  <c:v>1978M12</c:v>
                </c:pt>
                <c:pt idx="12">
                  <c:v>1979M01</c:v>
                </c:pt>
                <c:pt idx="13">
                  <c:v>1979M02</c:v>
                </c:pt>
                <c:pt idx="14">
                  <c:v>1979M03</c:v>
                </c:pt>
                <c:pt idx="15">
                  <c:v>1979M04</c:v>
                </c:pt>
                <c:pt idx="16">
                  <c:v>1979M05</c:v>
                </c:pt>
                <c:pt idx="17">
                  <c:v>1979M06</c:v>
                </c:pt>
                <c:pt idx="18">
                  <c:v>1979M07</c:v>
                </c:pt>
                <c:pt idx="19">
                  <c:v>1979M08</c:v>
                </c:pt>
                <c:pt idx="20">
                  <c:v>1979M09</c:v>
                </c:pt>
                <c:pt idx="21">
                  <c:v>1979M10</c:v>
                </c:pt>
                <c:pt idx="22">
                  <c:v>1979M11</c:v>
                </c:pt>
                <c:pt idx="23">
                  <c:v>1979M12</c:v>
                </c:pt>
                <c:pt idx="24">
                  <c:v>1980M01</c:v>
                </c:pt>
                <c:pt idx="25">
                  <c:v>1980M02</c:v>
                </c:pt>
                <c:pt idx="26">
                  <c:v>1980M03</c:v>
                </c:pt>
                <c:pt idx="27">
                  <c:v>1980M04</c:v>
                </c:pt>
                <c:pt idx="28">
                  <c:v>1980M05</c:v>
                </c:pt>
                <c:pt idx="29">
                  <c:v>1980M06</c:v>
                </c:pt>
                <c:pt idx="30">
                  <c:v>1980M07</c:v>
                </c:pt>
                <c:pt idx="31">
                  <c:v>1980M08</c:v>
                </c:pt>
                <c:pt idx="32">
                  <c:v>1980M09</c:v>
                </c:pt>
                <c:pt idx="33">
                  <c:v>1980M10</c:v>
                </c:pt>
                <c:pt idx="34">
                  <c:v>1980M11</c:v>
                </c:pt>
                <c:pt idx="35">
                  <c:v>1980M12</c:v>
                </c:pt>
                <c:pt idx="36">
                  <c:v>1981M01</c:v>
                </c:pt>
                <c:pt idx="37">
                  <c:v>1981M02</c:v>
                </c:pt>
                <c:pt idx="38">
                  <c:v>1981M03</c:v>
                </c:pt>
                <c:pt idx="39">
                  <c:v>1981M04</c:v>
                </c:pt>
                <c:pt idx="40">
                  <c:v>1981M05</c:v>
                </c:pt>
                <c:pt idx="41">
                  <c:v>1981M06</c:v>
                </c:pt>
                <c:pt idx="42">
                  <c:v>1981M07</c:v>
                </c:pt>
                <c:pt idx="43">
                  <c:v>1981M08</c:v>
                </c:pt>
                <c:pt idx="44">
                  <c:v>1981M09</c:v>
                </c:pt>
                <c:pt idx="45">
                  <c:v>1981M10</c:v>
                </c:pt>
                <c:pt idx="46">
                  <c:v>1981M11</c:v>
                </c:pt>
                <c:pt idx="47">
                  <c:v>1981M12</c:v>
                </c:pt>
                <c:pt idx="48">
                  <c:v>1982M01</c:v>
                </c:pt>
                <c:pt idx="49">
                  <c:v>1982M02</c:v>
                </c:pt>
                <c:pt idx="50">
                  <c:v>1982M03</c:v>
                </c:pt>
                <c:pt idx="51">
                  <c:v>1982M04</c:v>
                </c:pt>
                <c:pt idx="52">
                  <c:v>1982M05</c:v>
                </c:pt>
                <c:pt idx="53">
                  <c:v>1982M06</c:v>
                </c:pt>
                <c:pt idx="54">
                  <c:v>1982M07</c:v>
                </c:pt>
                <c:pt idx="55">
                  <c:v>1982M08</c:v>
                </c:pt>
                <c:pt idx="56">
                  <c:v>1982M09</c:v>
                </c:pt>
                <c:pt idx="57">
                  <c:v>1982M10</c:v>
                </c:pt>
                <c:pt idx="58">
                  <c:v>1982M11</c:v>
                </c:pt>
                <c:pt idx="59">
                  <c:v>1982M12</c:v>
                </c:pt>
                <c:pt idx="60">
                  <c:v>1983M01</c:v>
                </c:pt>
                <c:pt idx="61">
                  <c:v>1983M02</c:v>
                </c:pt>
                <c:pt idx="62">
                  <c:v>1983M03</c:v>
                </c:pt>
                <c:pt idx="63">
                  <c:v>1983M04</c:v>
                </c:pt>
                <c:pt idx="64">
                  <c:v>1983M05</c:v>
                </c:pt>
                <c:pt idx="65">
                  <c:v>1983M06</c:v>
                </c:pt>
                <c:pt idx="66">
                  <c:v>1983M07</c:v>
                </c:pt>
                <c:pt idx="67">
                  <c:v>1983M08</c:v>
                </c:pt>
                <c:pt idx="68">
                  <c:v>1983M09</c:v>
                </c:pt>
                <c:pt idx="69">
                  <c:v>1983M10</c:v>
                </c:pt>
                <c:pt idx="70">
                  <c:v>1983M11</c:v>
                </c:pt>
                <c:pt idx="71">
                  <c:v>1983M12</c:v>
                </c:pt>
                <c:pt idx="72">
                  <c:v>1984M01</c:v>
                </c:pt>
                <c:pt idx="73">
                  <c:v>1984M02</c:v>
                </c:pt>
                <c:pt idx="74">
                  <c:v>1984M03</c:v>
                </c:pt>
                <c:pt idx="75">
                  <c:v>1984M04</c:v>
                </c:pt>
                <c:pt idx="76">
                  <c:v>1984M05</c:v>
                </c:pt>
                <c:pt idx="77">
                  <c:v>1984M06</c:v>
                </c:pt>
                <c:pt idx="78">
                  <c:v>1984M07</c:v>
                </c:pt>
                <c:pt idx="79">
                  <c:v>1984M08</c:v>
                </c:pt>
                <c:pt idx="80">
                  <c:v>1984M09</c:v>
                </c:pt>
                <c:pt idx="81">
                  <c:v>1984M10</c:v>
                </c:pt>
                <c:pt idx="82">
                  <c:v>1984M11</c:v>
                </c:pt>
                <c:pt idx="83">
                  <c:v>1984M12</c:v>
                </c:pt>
                <c:pt idx="84">
                  <c:v>1985M01</c:v>
                </c:pt>
                <c:pt idx="85">
                  <c:v>1985M02</c:v>
                </c:pt>
                <c:pt idx="86">
                  <c:v>1985M03</c:v>
                </c:pt>
                <c:pt idx="87">
                  <c:v>1985M04</c:v>
                </c:pt>
                <c:pt idx="88">
                  <c:v>1985M05</c:v>
                </c:pt>
                <c:pt idx="89">
                  <c:v>1985M06</c:v>
                </c:pt>
                <c:pt idx="90">
                  <c:v>1985M07</c:v>
                </c:pt>
                <c:pt idx="91">
                  <c:v>1985M08</c:v>
                </c:pt>
                <c:pt idx="92">
                  <c:v>1985M09</c:v>
                </c:pt>
                <c:pt idx="93">
                  <c:v>1985M10</c:v>
                </c:pt>
                <c:pt idx="94">
                  <c:v>1985M11</c:v>
                </c:pt>
                <c:pt idx="95">
                  <c:v>1985M12</c:v>
                </c:pt>
                <c:pt idx="96">
                  <c:v>1986M01</c:v>
                </c:pt>
                <c:pt idx="97">
                  <c:v>1986M02</c:v>
                </c:pt>
                <c:pt idx="98">
                  <c:v>1986M03</c:v>
                </c:pt>
                <c:pt idx="99">
                  <c:v>1986M04</c:v>
                </c:pt>
                <c:pt idx="100">
                  <c:v>1986M05</c:v>
                </c:pt>
                <c:pt idx="101">
                  <c:v>1986M06</c:v>
                </c:pt>
                <c:pt idx="102">
                  <c:v>1986M07</c:v>
                </c:pt>
                <c:pt idx="103">
                  <c:v>1986M08</c:v>
                </c:pt>
                <c:pt idx="104">
                  <c:v>1986M09</c:v>
                </c:pt>
                <c:pt idx="105">
                  <c:v>1986M10</c:v>
                </c:pt>
                <c:pt idx="106">
                  <c:v>1986M11</c:v>
                </c:pt>
                <c:pt idx="107">
                  <c:v>1986M12</c:v>
                </c:pt>
                <c:pt idx="108">
                  <c:v>1987M01</c:v>
                </c:pt>
                <c:pt idx="109">
                  <c:v>1987M02</c:v>
                </c:pt>
                <c:pt idx="110">
                  <c:v>1987M03</c:v>
                </c:pt>
                <c:pt idx="111">
                  <c:v>1987M04</c:v>
                </c:pt>
                <c:pt idx="112">
                  <c:v>1987M05</c:v>
                </c:pt>
                <c:pt idx="113">
                  <c:v>1987M06</c:v>
                </c:pt>
                <c:pt idx="114">
                  <c:v>1987M07</c:v>
                </c:pt>
                <c:pt idx="115">
                  <c:v>1987M08</c:v>
                </c:pt>
                <c:pt idx="116">
                  <c:v>1987M09</c:v>
                </c:pt>
                <c:pt idx="117">
                  <c:v>1987M10</c:v>
                </c:pt>
                <c:pt idx="118">
                  <c:v>1987M11</c:v>
                </c:pt>
                <c:pt idx="119">
                  <c:v>1987M12</c:v>
                </c:pt>
                <c:pt idx="120">
                  <c:v>1988M01</c:v>
                </c:pt>
                <c:pt idx="121">
                  <c:v>1988M02</c:v>
                </c:pt>
                <c:pt idx="122">
                  <c:v>1988M03</c:v>
                </c:pt>
                <c:pt idx="123">
                  <c:v>1988M04</c:v>
                </c:pt>
                <c:pt idx="124">
                  <c:v>1988M05</c:v>
                </c:pt>
                <c:pt idx="125">
                  <c:v>1988M06</c:v>
                </c:pt>
                <c:pt idx="126">
                  <c:v>1988M07</c:v>
                </c:pt>
                <c:pt idx="127">
                  <c:v>1988M08</c:v>
                </c:pt>
                <c:pt idx="128">
                  <c:v>1988M09</c:v>
                </c:pt>
                <c:pt idx="129">
                  <c:v>1988M10</c:v>
                </c:pt>
                <c:pt idx="130">
                  <c:v>1988M11</c:v>
                </c:pt>
                <c:pt idx="131">
                  <c:v>1988M12</c:v>
                </c:pt>
                <c:pt idx="132">
                  <c:v>1989M01</c:v>
                </c:pt>
                <c:pt idx="133">
                  <c:v>1989M02</c:v>
                </c:pt>
                <c:pt idx="134">
                  <c:v>1989M03</c:v>
                </c:pt>
                <c:pt idx="135">
                  <c:v>1989M04</c:v>
                </c:pt>
                <c:pt idx="136">
                  <c:v>1989M05</c:v>
                </c:pt>
                <c:pt idx="137">
                  <c:v>1989M06</c:v>
                </c:pt>
                <c:pt idx="138">
                  <c:v>1989M07</c:v>
                </c:pt>
                <c:pt idx="139">
                  <c:v>1989M08</c:v>
                </c:pt>
                <c:pt idx="140">
                  <c:v>1989M09</c:v>
                </c:pt>
                <c:pt idx="141">
                  <c:v>1989M10</c:v>
                </c:pt>
                <c:pt idx="142">
                  <c:v>1989M11</c:v>
                </c:pt>
                <c:pt idx="143">
                  <c:v>1989M12</c:v>
                </c:pt>
                <c:pt idx="144">
                  <c:v>1990M01</c:v>
                </c:pt>
                <c:pt idx="145">
                  <c:v>1990M02</c:v>
                </c:pt>
                <c:pt idx="146">
                  <c:v>1990M03</c:v>
                </c:pt>
                <c:pt idx="147">
                  <c:v>1990M04</c:v>
                </c:pt>
                <c:pt idx="148">
                  <c:v>1990M05</c:v>
                </c:pt>
                <c:pt idx="149">
                  <c:v>1990M06</c:v>
                </c:pt>
                <c:pt idx="150">
                  <c:v>1990M07</c:v>
                </c:pt>
                <c:pt idx="151">
                  <c:v>1990M08</c:v>
                </c:pt>
                <c:pt idx="152">
                  <c:v>1990M09</c:v>
                </c:pt>
                <c:pt idx="153">
                  <c:v>1990M10</c:v>
                </c:pt>
                <c:pt idx="154">
                  <c:v>1990M11</c:v>
                </c:pt>
                <c:pt idx="155">
                  <c:v>1990M12</c:v>
                </c:pt>
                <c:pt idx="156">
                  <c:v>1991M01</c:v>
                </c:pt>
                <c:pt idx="157">
                  <c:v>1991M02</c:v>
                </c:pt>
                <c:pt idx="158">
                  <c:v>1991M03</c:v>
                </c:pt>
                <c:pt idx="159">
                  <c:v>1991M04</c:v>
                </c:pt>
                <c:pt idx="160">
                  <c:v>1991M05</c:v>
                </c:pt>
                <c:pt idx="161">
                  <c:v>1991M06</c:v>
                </c:pt>
                <c:pt idx="162">
                  <c:v>1991M07</c:v>
                </c:pt>
                <c:pt idx="163">
                  <c:v>1991M08</c:v>
                </c:pt>
                <c:pt idx="164">
                  <c:v>1991M09</c:v>
                </c:pt>
                <c:pt idx="165">
                  <c:v>1991M10</c:v>
                </c:pt>
                <c:pt idx="166">
                  <c:v>1991M11</c:v>
                </c:pt>
                <c:pt idx="167">
                  <c:v>1991M12</c:v>
                </c:pt>
                <c:pt idx="168">
                  <c:v>1992M01</c:v>
                </c:pt>
                <c:pt idx="169">
                  <c:v>1992M02</c:v>
                </c:pt>
                <c:pt idx="170">
                  <c:v>1992M03</c:v>
                </c:pt>
                <c:pt idx="171">
                  <c:v>1992M04</c:v>
                </c:pt>
                <c:pt idx="172">
                  <c:v>1992M05</c:v>
                </c:pt>
                <c:pt idx="173">
                  <c:v>1992M06</c:v>
                </c:pt>
                <c:pt idx="174">
                  <c:v>1992M07</c:v>
                </c:pt>
                <c:pt idx="175">
                  <c:v>1992M08</c:v>
                </c:pt>
                <c:pt idx="176">
                  <c:v>1992M09</c:v>
                </c:pt>
                <c:pt idx="177">
                  <c:v>1992M10</c:v>
                </c:pt>
                <c:pt idx="178">
                  <c:v>1992M11</c:v>
                </c:pt>
                <c:pt idx="179">
                  <c:v>1992M12</c:v>
                </c:pt>
                <c:pt idx="180">
                  <c:v>1993M01</c:v>
                </c:pt>
                <c:pt idx="181">
                  <c:v>1993M02</c:v>
                </c:pt>
                <c:pt idx="182">
                  <c:v>1993M03</c:v>
                </c:pt>
                <c:pt idx="183">
                  <c:v>1993M04</c:v>
                </c:pt>
                <c:pt idx="184">
                  <c:v>1993M05</c:v>
                </c:pt>
                <c:pt idx="185">
                  <c:v>1993M06</c:v>
                </c:pt>
                <c:pt idx="186">
                  <c:v>1993M07</c:v>
                </c:pt>
                <c:pt idx="187">
                  <c:v>1993M08</c:v>
                </c:pt>
                <c:pt idx="188">
                  <c:v>1993M09</c:v>
                </c:pt>
                <c:pt idx="189">
                  <c:v>1993M10</c:v>
                </c:pt>
                <c:pt idx="190">
                  <c:v>1993M11</c:v>
                </c:pt>
                <c:pt idx="191">
                  <c:v>1993M12</c:v>
                </c:pt>
                <c:pt idx="192">
                  <c:v>1994M01</c:v>
                </c:pt>
                <c:pt idx="193">
                  <c:v>1994M02</c:v>
                </c:pt>
                <c:pt idx="194">
                  <c:v>1994M03</c:v>
                </c:pt>
                <c:pt idx="195">
                  <c:v>1994M04</c:v>
                </c:pt>
                <c:pt idx="196">
                  <c:v>1994M05</c:v>
                </c:pt>
                <c:pt idx="197">
                  <c:v>1994M06</c:v>
                </c:pt>
                <c:pt idx="198">
                  <c:v>1994M07</c:v>
                </c:pt>
                <c:pt idx="199">
                  <c:v>1994M08</c:v>
                </c:pt>
                <c:pt idx="200">
                  <c:v>1994M09</c:v>
                </c:pt>
                <c:pt idx="201">
                  <c:v>1994M10</c:v>
                </c:pt>
                <c:pt idx="202">
                  <c:v>1994M11</c:v>
                </c:pt>
                <c:pt idx="203">
                  <c:v>1994M12</c:v>
                </c:pt>
                <c:pt idx="204">
                  <c:v>1995M01</c:v>
                </c:pt>
                <c:pt idx="205">
                  <c:v>1995M02</c:v>
                </c:pt>
                <c:pt idx="206">
                  <c:v>1995M03</c:v>
                </c:pt>
                <c:pt idx="207">
                  <c:v>1995M04</c:v>
                </c:pt>
                <c:pt idx="208">
                  <c:v>1995M05</c:v>
                </c:pt>
                <c:pt idx="209">
                  <c:v>1995M06</c:v>
                </c:pt>
                <c:pt idx="210">
                  <c:v>1995M07</c:v>
                </c:pt>
                <c:pt idx="211">
                  <c:v>1995M08</c:v>
                </c:pt>
                <c:pt idx="212">
                  <c:v>1995M09</c:v>
                </c:pt>
                <c:pt idx="213">
                  <c:v>1995M10</c:v>
                </c:pt>
                <c:pt idx="214">
                  <c:v>1995M11</c:v>
                </c:pt>
                <c:pt idx="215">
                  <c:v>1995M12</c:v>
                </c:pt>
                <c:pt idx="216">
                  <c:v>1996M01</c:v>
                </c:pt>
                <c:pt idx="217">
                  <c:v>1996M02</c:v>
                </c:pt>
                <c:pt idx="218">
                  <c:v>1996M03</c:v>
                </c:pt>
                <c:pt idx="219">
                  <c:v>1996M04</c:v>
                </c:pt>
                <c:pt idx="220">
                  <c:v>1996M05</c:v>
                </c:pt>
                <c:pt idx="221">
                  <c:v>1996M06</c:v>
                </c:pt>
                <c:pt idx="222">
                  <c:v>1996M07</c:v>
                </c:pt>
                <c:pt idx="223">
                  <c:v>1996M08</c:v>
                </c:pt>
                <c:pt idx="224">
                  <c:v>1996M09</c:v>
                </c:pt>
                <c:pt idx="225">
                  <c:v>1996M10</c:v>
                </c:pt>
                <c:pt idx="226">
                  <c:v>1996M11</c:v>
                </c:pt>
                <c:pt idx="227">
                  <c:v>1996M12</c:v>
                </c:pt>
                <c:pt idx="228">
                  <c:v>1997M01</c:v>
                </c:pt>
                <c:pt idx="229">
                  <c:v>1997M02</c:v>
                </c:pt>
                <c:pt idx="230">
                  <c:v>1997M03</c:v>
                </c:pt>
                <c:pt idx="231">
                  <c:v>1997M04</c:v>
                </c:pt>
                <c:pt idx="232">
                  <c:v>1997M05</c:v>
                </c:pt>
                <c:pt idx="233">
                  <c:v>1997M06</c:v>
                </c:pt>
                <c:pt idx="234">
                  <c:v>1997M07</c:v>
                </c:pt>
                <c:pt idx="235">
                  <c:v>1997M08</c:v>
                </c:pt>
                <c:pt idx="236">
                  <c:v>1997M09</c:v>
                </c:pt>
                <c:pt idx="237">
                  <c:v>1997M10</c:v>
                </c:pt>
                <c:pt idx="238">
                  <c:v>1997M11</c:v>
                </c:pt>
                <c:pt idx="239">
                  <c:v>1997M12</c:v>
                </c:pt>
                <c:pt idx="240">
                  <c:v>1998M01</c:v>
                </c:pt>
                <c:pt idx="241">
                  <c:v>1998M02</c:v>
                </c:pt>
                <c:pt idx="242">
                  <c:v>1998M03</c:v>
                </c:pt>
                <c:pt idx="243">
                  <c:v>1998M04</c:v>
                </c:pt>
                <c:pt idx="244">
                  <c:v>1998M05</c:v>
                </c:pt>
                <c:pt idx="245">
                  <c:v>1998M06</c:v>
                </c:pt>
                <c:pt idx="246">
                  <c:v>1998M07</c:v>
                </c:pt>
                <c:pt idx="247">
                  <c:v>1998M08</c:v>
                </c:pt>
                <c:pt idx="248">
                  <c:v>1998M09</c:v>
                </c:pt>
                <c:pt idx="249">
                  <c:v>1998M10</c:v>
                </c:pt>
                <c:pt idx="250">
                  <c:v>1998M11</c:v>
                </c:pt>
                <c:pt idx="251">
                  <c:v>1998M12</c:v>
                </c:pt>
                <c:pt idx="252">
                  <c:v>1999M01</c:v>
                </c:pt>
                <c:pt idx="253">
                  <c:v>1999M02</c:v>
                </c:pt>
                <c:pt idx="254">
                  <c:v>1999M03</c:v>
                </c:pt>
                <c:pt idx="255">
                  <c:v>1999M04</c:v>
                </c:pt>
                <c:pt idx="256">
                  <c:v>1999M05</c:v>
                </c:pt>
                <c:pt idx="257">
                  <c:v>1999M06</c:v>
                </c:pt>
                <c:pt idx="258">
                  <c:v>1999M07</c:v>
                </c:pt>
                <c:pt idx="259">
                  <c:v>1999M08</c:v>
                </c:pt>
                <c:pt idx="260">
                  <c:v>1999M09</c:v>
                </c:pt>
                <c:pt idx="261">
                  <c:v>1999M10</c:v>
                </c:pt>
                <c:pt idx="262">
                  <c:v>1999M11</c:v>
                </c:pt>
                <c:pt idx="263">
                  <c:v>1999M12</c:v>
                </c:pt>
                <c:pt idx="264">
                  <c:v>2000M01</c:v>
                </c:pt>
                <c:pt idx="265">
                  <c:v>2000M02</c:v>
                </c:pt>
                <c:pt idx="266">
                  <c:v>2000M03</c:v>
                </c:pt>
                <c:pt idx="267">
                  <c:v>2000M04</c:v>
                </c:pt>
                <c:pt idx="268">
                  <c:v>2000M05</c:v>
                </c:pt>
                <c:pt idx="269">
                  <c:v>2000M06</c:v>
                </c:pt>
                <c:pt idx="270">
                  <c:v>2000M07</c:v>
                </c:pt>
                <c:pt idx="271">
                  <c:v>2000M08</c:v>
                </c:pt>
                <c:pt idx="272">
                  <c:v>2000M09</c:v>
                </c:pt>
                <c:pt idx="273">
                  <c:v>2000M10</c:v>
                </c:pt>
                <c:pt idx="274">
                  <c:v>2000M11</c:v>
                </c:pt>
                <c:pt idx="275">
                  <c:v>2000M12</c:v>
                </c:pt>
                <c:pt idx="276">
                  <c:v>2001M01</c:v>
                </c:pt>
                <c:pt idx="277">
                  <c:v>2001M02</c:v>
                </c:pt>
                <c:pt idx="278">
                  <c:v>2001M03</c:v>
                </c:pt>
                <c:pt idx="279">
                  <c:v>2001M04</c:v>
                </c:pt>
                <c:pt idx="280">
                  <c:v>2001M05</c:v>
                </c:pt>
                <c:pt idx="281">
                  <c:v>2001M06</c:v>
                </c:pt>
                <c:pt idx="282">
                  <c:v>2001M07</c:v>
                </c:pt>
                <c:pt idx="283">
                  <c:v>2001M08</c:v>
                </c:pt>
                <c:pt idx="284">
                  <c:v>2001M09</c:v>
                </c:pt>
                <c:pt idx="285">
                  <c:v>2001M10</c:v>
                </c:pt>
                <c:pt idx="286">
                  <c:v>2001M11</c:v>
                </c:pt>
                <c:pt idx="287">
                  <c:v>2001M12</c:v>
                </c:pt>
                <c:pt idx="288">
                  <c:v>2002M01</c:v>
                </c:pt>
                <c:pt idx="289">
                  <c:v>2002M02</c:v>
                </c:pt>
                <c:pt idx="290">
                  <c:v>2002M03</c:v>
                </c:pt>
                <c:pt idx="291">
                  <c:v>2002M04</c:v>
                </c:pt>
                <c:pt idx="292">
                  <c:v>2002M05</c:v>
                </c:pt>
                <c:pt idx="293">
                  <c:v>2002M06</c:v>
                </c:pt>
                <c:pt idx="294">
                  <c:v>2002M07</c:v>
                </c:pt>
                <c:pt idx="295">
                  <c:v>2002M08</c:v>
                </c:pt>
                <c:pt idx="296">
                  <c:v>2002M09</c:v>
                </c:pt>
                <c:pt idx="297">
                  <c:v>2002M10</c:v>
                </c:pt>
                <c:pt idx="298">
                  <c:v>2002M11</c:v>
                </c:pt>
                <c:pt idx="299">
                  <c:v>2002M12</c:v>
                </c:pt>
                <c:pt idx="300">
                  <c:v>2003M01</c:v>
                </c:pt>
                <c:pt idx="301">
                  <c:v>2003M02</c:v>
                </c:pt>
                <c:pt idx="302">
                  <c:v>2003M03</c:v>
                </c:pt>
                <c:pt idx="303">
                  <c:v>2003M04</c:v>
                </c:pt>
                <c:pt idx="304">
                  <c:v>2003M05</c:v>
                </c:pt>
                <c:pt idx="305">
                  <c:v>2003M06</c:v>
                </c:pt>
                <c:pt idx="306">
                  <c:v>2003M07</c:v>
                </c:pt>
                <c:pt idx="307">
                  <c:v>2003M08</c:v>
                </c:pt>
                <c:pt idx="308">
                  <c:v>2003M09</c:v>
                </c:pt>
                <c:pt idx="309">
                  <c:v>2003M10</c:v>
                </c:pt>
                <c:pt idx="310">
                  <c:v>2003M11</c:v>
                </c:pt>
                <c:pt idx="311">
                  <c:v>2003M12</c:v>
                </c:pt>
                <c:pt idx="312">
                  <c:v>2004M01</c:v>
                </c:pt>
                <c:pt idx="313">
                  <c:v>2004M02</c:v>
                </c:pt>
                <c:pt idx="314">
                  <c:v>2004M03</c:v>
                </c:pt>
                <c:pt idx="315">
                  <c:v>2004M04</c:v>
                </c:pt>
                <c:pt idx="316">
                  <c:v>2004M05</c:v>
                </c:pt>
                <c:pt idx="317">
                  <c:v>2004M06</c:v>
                </c:pt>
                <c:pt idx="318">
                  <c:v>2004M07</c:v>
                </c:pt>
                <c:pt idx="319">
                  <c:v>2004M08</c:v>
                </c:pt>
                <c:pt idx="320">
                  <c:v>2004M09</c:v>
                </c:pt>
                <c:pt idx="321">
                  <c:v>2004M10</c:v>
                </c:pt>
                <c:pt idx="322">
                  <c:v>2004M11</c:v>
                </c:pt>
                <c:pt idx="323">
                  <c:v>2004M12</c:v>
                </c:pt>
                <c:pt idx="324">
                  <c:v>2005M01</c:v>
                </c:pt>
                <c:pt idx="325">
                  <c:v>2005M02</c:v>
                </c:pt>
                <c:pt idx="326">
                  <c:v>2005M03</c:v>
                </c:pt>
                <c:pt idx="327">
                  <c:v>2005M04</c:v>
                </c:pt>
                <c:pt idx="328">
                  <c:v>2005M05</c:v>
                </c:pt>
                <c:pt idx="329">
                  <c:v>2005M06</c:v>
                </c:pt>
                <c:pt idx="330">
                  <c:v>2005M07</c:v>
                </c:pt>
                <c:pt idx="331">
                  <c:v>2005M08</c:v>
                </c:pt>
                <c:pt idx="332">
                  <c:v>2005M09</c:v>
                </c:pt>
                <c:pt idx="333">
                  <c:v>2005M10</c:v>
                </c:pt>
                <c:pt idx="334">
                  <c:v>2005M11</c:v>
                </c:pt>
                <c:pt idx="335">
                  <c:v>2005M12</c:v>
                </c:pt>
                <c:pt idx="336">
                  <c:v>2006M01</c:v>
                </c:pt>
                <c:pt idx="337">
                  <c:v>2006M02</c:v>
                </c:pt>
                <c:pt idx="338">
                  <c:v>2006M03</c:v>
                </c:pt>
                <c:pt idx="339">
                  <c:v>2006M04</c:v>
                </c:pt>
                <c:pt idx="340">
                  <c:v>2006M05</c:v>
                </c:pt>
                <c:pt idx="341">
                  <c:v>2006M06</c:v>
                </c:pt>
                <c:pt idx="342">
                  <c:v>2006M07</c:v>
                </c:pt>
                <c:pt idx="343">
                  <c:v>2006M08</c:v>
                </c:pt>
                <c:pt idx="344">
                  <c:v>2006M09</c:v>
                </c:pt>
                <c:pt idx="345">
                  <c:v>2006M10</c:v>
                </c:pt>
                <c:pt idx="346">
                  <c:v>2006M11</c:v>
                </c:pt>
                <c:pt idx="347">
                  <c:v>2006M12</c:v>
                </c:pt>
                <c:pt idx="348">
                  <c:v>2007M01</c:v>
                </c:pt>
                <c:pt idx="349">
                  <c:v>2007M02</c:v>
                </c:pt>
                <c:pt idx="350">
                  <c:v>2007M03</c:v>
                </c:pt>
                <c:pt idx="351">
                  <c:v>2007M04</c:v>
                </c:pt>
                <c:pt idx="352">
                  <c:v>2007M05</c:v>
                </c:pt>
                <c:pt idx="353">
                  <c:v>2007M06</c:v>
                </c:pt>
                <c:pt idx="354">
                  <c:v>2007M07</c:v>
                </c:pt>
                <c:pt idx="355">
                  <c:v>2007M08</c:v>
                </c:pt>
                <c:pt idx="356">
                  <c:v>2007M09</c:v>
                </c:pt>
                <c:pt idx="357">
                  <c:v>2007M10</c:v>
                </c:pt>
                <c:pt idx="358">
                  <c:v>2007M11</c:v>
                </c:pt>
                <c:pt idx="359">
                  <c:v>2007M12</c:v>
                </c:pt>
                <c:pt idx="360">
                  <c:v>2008M01</c:v>
                </c:pt>
                <c:pt idx="361">
                  <c:v>2008M02</c:v>
                </c:pt>
                <c:pt idx="362">
                  <c:v>2008M03</c:v>
                </c:pt>
                <c:pt idx="363">
                  <c:v>2008M04</c:v>
                </c:pt>
                <c:pt idx="364">
                  <c:v>2008M05</c:v>
                </c:pt>
                <c:pt idx="365">
                  <c:v>2008M06</c:v>
                </c:pt>
                <c:pt idx="366">
                  <c:v>2008M07</c:v>
                </c:pt>
                <c:pt idx="367">
                  <c:v>2008M08</c:v>
                </c:pt>
                <c:pt idx="368">
                  <c:v>2008M09</c:v>
                </c:pt>
                <c:pt idx="369">
                  <c:v>2008M10</c:v>
                </c:pt>
                <c:pt idx="370">
                  <c:v>2008M11</c:v>
                </c:pt>
                <c:pt idx="371">
                  <c:v>2008M12</c:v>
                </c:pt>
                <c:pt idx="372">
                  <c:v>2009M01</c:v>
                </c:pt>
                <c:pt idx="373">
                  <c:v>2009M02</c:v>
                </c:pt>
                <c:pt idx="374">
                  <c:v>2009M03</c:v>
                </c:pt>
                <c:pt idx="375">
                  <c:v>2009M04</c:v>
                </c:pt>
                <c:pt idx="376">
                  <c:v>2009M05</c:v>
                </c:pt>
                <c:pt idx="377">
                  <c:v>2009M06</c:v>
                </c:pt>
                <c:pt idx="378">
                  <c:v>2009M07</c:v>
                </c:pt>
                <c:pt idx="379">
                  <c:v>2009M08</c:v>
                </c:pt>
                <c:pt idx="380">
                  <c:v>2009M09</c:v>
                </c:pt>
                <c:pt idx="381">
                  <c:v>2009M10</c:v>
                </c:pt>
                <c:pt idx="382">
                  <c:v>2009M11</c:v>
                </c:pt>
                <c:pt idx="383">
                  <c:v>2009M12</c:v>
                </c:pt>
                <c:pt idx="384">
                  <c:v>2010M01</c:v>
                </c:pt>
                <c:pt idx="385">
                  <c:v>2010M02</c:v>
                </c:pt>
                <c:pt idx="386">
                  <c:v>2010M03</c:v>
                </c:pt>
                <c:pt idx="387">
                  <c:v>2010M04</c:v>
                </c:pt>
                <c:pt idx="388">
                  <c:v>2010M05</c:v>
                </c:pt>
                <c:pt idx="389">
                  <c:v>2010M06</c:v>
                </c:pt>
                <c:pt idx="390">
                  <c:v>2010M07</c:v>
                </c:pt>
                <c:pt idx="391">
                  <c:v>2010M08</c:v>
                </c:pt>
                <c:pt idx="392">
                  <c:v>2010M09</c:v>
                </c:pt>
                <c:pt idx="393">
                  <c:v>2010M10</c:v>
                </c:pt>
                <c:pt idx="394">
                  <c:v>2010M11</c:v>
                </c:pt>
                <c:pt idx="395">
                  <c:v>2010M12</c:v>
                </c:pt>
                <c:pt idx="396">
                  <c:v>2011M01</c:v>
                </c:pt>
                <c:pt idx="397">
                  <c:v>2011M02</c:v>
                </c:pt>
                <c:pt idx="398">
                  <c:v>2011M03</c:v>
                </c:pt>
                <c:pt idx="399">
                  <c:v>2011M04</c:v>
                </c:pt>
                <c:pt idx="400">
                  <c:v>2011M05</c:v>
                </c:pt>
                <c:pt idx="401">
                  <c:v>2011M06</c:v>
                </c:pt>
                <c:pt idx="402">
                  <c:v>2011M07</c:v>
                </c:pt>
                <c:pt idx="403">
                  <c:v>2011M08</c:v>
                </c:pt>
                <c:pt idx="404">
                  <c:v>2011M09</c:v>
                </c:pt>
                <c:pt idx="405">
                  <c:v>2011M10</c:v>
                </c:pt>
                <c:pt idx="406">
                  <c:v>2011M11</c:v>
                </c:pt>
                <c:pt idx="407">
                  <c:v>2011M12</c:v>
                </c:pt>
                <c:pt idx="408">
                  <c:v>2012M01</c:v>
                </c:pt>
                <c:pt idx="409">
                  <c:v>2012M02</c:v>
                </c:pt>
                <c:pt idx="410">
                  <c:v>2012M03</c:v>
                </c:pt>
                <c:pt idx="411">
                  <c:v>2012M04</c:v>
                </c:pt>
                <c:pt idx="412">
                  <c:v>2012M05</c:v>
                </c:pt>
                <c:pt idx="413">
                  <c:v>2012M06</c:v>
                </c:pt>
                <c:pt idx="414">
                  <c:v>2012M07</c:v>
                </c:pt>
                <c:pt idx="415">
                  <c:v>2012M08</c:v>
                </c:pt>
                <c:pt idx="416">
                  <c:v>2012M09</c:v>
                </c:pt>
                <c:pt idx="417">
                  <c:v>2012M10</c:v>
                </c:pt>
                <c:pt idx="418">
                  <c:v>2012M11</c:v>
                </c:pt>
                <c:pt idx="419">
                  <c:v>2012M12</c:v>
                </c:pt>
                <c:pt idx="420">
                  <c:v>2013M01</c:v>
                </c:pt>
                <c:pt idx="421">
                  <c:v>2013M02</c:v>
                </c:pt>
                <c:pt idx="422">
                  <c:v>2013M03</c:v>
                </c:pt>
                <c:pt idx="423">
                  <c:v>2013M04</c:v>
                </c:pt>
                <c:pt idx="424">
                  <c:v>2013M05</c:v>
                </c:pt>
                <c:pt idx="425">
                  <c:v>2013M06</c:v>
                </c:pt>
                <c:pt idx="426">
                  <c:v>2013M07</c:v>
                </c:pt>
                <c:pt idx="427">
                  <c:v>2013M08</c:v>
                </c:pt>
                <c:pt idx="428">
                  <c:v>2013M09</c:v>
                </c:pt>
                <c:pt idx="429">
                  <c:v>2013M10</c:v>
                </c:pt>
                <c:pt idx="430">
                  <c:v>2013M11</c:v>
                </c:pt>
                <c:pt idx="431">
                  <c:v>2013M12</c:v>
                </c:pt>
                <c:pt idx="432">
                  <c:v>2014M01</c:v>
                </c:pt>
                <c:pt idx="433">
                  <c:v>2014M02</c:v>
                </c:pt>
                <c:pt idx="434">
                  <c:v>2014M03</c:v>
                </c:pt>
                <c:pt idx="435">
                  <c:v>2014M04</c:v>
                </c:pt>
                <c:pt idx="436">
                  <c:v>2014M05</c:v>
                </c:pt>
                <c:pt idx="437">
                  <c:v>2014M06</c:v>
                </c:pt>
                <c:pt idx="438">
                  <c:v>2014M07</c:v>
                </c:pt>
                <c:pt idx="439">
                  <c:v>2014M08</c:v>
                </c:pt>
                <c:pt idx="440">
                  <c:v>2014M09</c:v>
                </c:pt>
                <c:pt idx="441">
                  <c:v>2014M10</c:v>
                </c:pt>
                <c:pt idx="442">
                  <c:v>2014M11</c:v>
                </c:pt>
                <c:pt idx="443">
                  <c:v>2014M12</c:v>
                </c:pt>
                <c:pt idx="444">
                  <c:v>2015M01</c:v>
                </c:pt>
                <c:pt idx="445">
                  <c:v>2015M02</c:v>
                </c:pt>
                <c:pt idx="446">
                  <c:v>2015M03</c:v>
                </c:pt>
                <c:pt idx="447">
                  <c:v>2015M04</c:v>
                </c:pt>
                <c:pt idx="448">
                  <c:v>2015M05</c:v>
                </c:pt>
                <c:pt idx="449">
                  <c:v>2015M06</c:v>
                </c:pt>
                <c:pt idx="450">
                  <c:v>2015M07</c:v>
                </c:pt>
                <c:pt idx="451">
                  <c:v>2015M08</c:v>
                </c:pt>
                <c:pt idx="452">
                  <c:v>2015M09</c:v>
                </c:pt>
                <c:pt idx="453">
                  <c:v>2015M10</c:v>
                </c:pt>
                <c:pt idx="454">
                  <c:v>2015M11</c:v>
                </c:pt>
                <c:pt idx="455">
                  <c:v>2015M12</c:v>
                </c:pt>
              </c:strCache>
            </c:strRef>
          </c:cat>
          <c:val>
            <c:numRef>
              <c:f>Sheet1!$B$2:$B$457</c:f>
              <c:numCache>
                <c:formatCode>General</c:formatCode>
                <c:ptCount val="456"/>
                <c:pt idx="0">
                  <c:v>83.7</c:v>
                </c:pt>
                <c:pt idx="1">
                  <c:v>84.3</c:v>
                </c:pt>
                <c:pt idx="2">
                  <c:v>78.8</c:v>
                </c:pt>
                <c:pt idx="3">
                  <c:v>81.599999999999994</c:v>
                </c:pt>
                <c:pt idx="4">
                  <c:v>82.9</c:v>
                </c:pt>
                <c:pt idx="5">
                  <c:v>80</c:v>
                </c:pt>
                <c:pt idx="6">
                  <c:v>82.4</c:v>
                </c:pt>
                <c:pt idx="7">
                  <c:v>78.400000000000006</c:v>
                </c:pt>
                <c:pt idx="8">
                  <c:v>80.400000000000006</c:v>
                </c:pt>
                <c:pt idx="9">
                  <c:v>79.3</c:v>
                </c:pt>
                <c:pt idx="10">
                  <c:v>75</c:v>
                </c:pt>
                <c:pt idx="11">
                  <c:v>66.099999999999994</c:v>
                </c:pt>
                <c:pt idx="12">
                  <c:v>72.099999999999994</c:v>
                </c:pt>
                <c:pt idx="13">
                  <c:v>73.900000000000006</c:v>
                </c:pt>
                <c:pt idx="14">
                  <c:v>68.400000000000006</c:v>
                </c:pt>
                <c:pt idx="15">
                  <c:v>66</c:v>
                </c:pt>
                <c:pt idx="16">
                  <c:v>68.099999999999994</c:v>
                </c:pt>
                <c:pt idx="17">
                  <c:v>65.8</c:v>
                </c:pt>
                <c:pt idx="18">
                  <c:v>60.4</c:v>
                </c:pt>
                <c:pt idx="19">
                  <c:v>64.5</c:v>
                </c:pt>
                <c:pt idx="20">
                  <c:v>66.7</c:v>
                </c:pt>
                <c:pt idx="21">
                  <c:v>62.1</c:v>
                </c:pt>
                <c:pt idx="22">
                  <c:v>63.3</c:v>
                </c:pt>
                <c:pt idx="23">
                  <c:v>61</c:v>
                </c:pt>
                <c:pt idx="24">
                  <c:v>67</c:v>
                </c:pt>
                <c:pt idx="25">
                  <c:v>66.900000000000006</c:v>
                </c:pt>
                <c:pt idx="26">
                  <c:v>56.5</c:v>
                </c:pt>
                <c:pt idx="27">
                  <c:v>52.7</c:v>
                </c:pt>
                <c:pt idx="28">
                  <c:v>51.7</c:v>
                </c:pt>
                <c:pt idx="29">
                  <c:v>58.7</c:v>
                </c:pt>
                <c:pt idx="30">
                  <c:v>62.3</c:v>
                </c:pt>
                <c:pt idx="31">
                  <c:v>67.3</c:v>
                </c:pt>
                <c:pt idx="32">
                  <c:v>73.7</c:v>
                </c:pt>
                <c:pt idx="33">
                  <c:v>75</c:v>
                </c:pt>
                <c:pt idx="34">
                  <c:v>76.7</c:v>
                </c:pt>
                <c:pt idx="35">
                  <c:v>64.5</c:v>
                </c:pt>
                <c:pt idx="36">
                  <c:v>71.400000000000006</c:v>
                </c:pt>
                <c:pt idx="37">
                  <c:v>66.900000000000006</c:v>
                </c:pt>
                <c:pt idx="38">
                  <c:v>66.5</c:v>
                </c:pt>
                <c:pt idx="39">
                  <c:v>72.400000000000006</c:v>
                </c:pt>
                <c:pt idx="40">
                  <c:v>76.3</c:v>
                </c:pt>
                <c:pt idx="41">
                  <c:v>73.099999999999994</c:v>
                </c:pt>
                <c:pt idx="42">
                  <c:v>74.099999999999994</c:v>
                </c:pt>
                <c:pt idx="43">
                  <c:v>77.2</c:v>
                </c:pt>
                <c:pt idx="44">
                  <c:v>73.099999999999994</c:v>
                </c:pt>
                <c:pt idx="45">
                  <c:v>70.3</c:v>
                </c:pt>
                <c:pt idx="46">
                  <c:v>62.5</c:v>
                </c:pt>
                <c:pt idx="47">
                  <c:v>64.3</c:v>
                </c:pt>
                <c:pt idx="48">
                  <c:v>71</c:v>
                </c:pt>
                <c:pt idx="49">
                  <c:v>66.5</c:v>
                </c:pt>
                <c:pt idx="50">
                  <c:v>62</c:v>
                </c:pt>
                <c:pt idx="51">
                  <c:v>65.5</c:v>
                </c:pt>
                <c:pt idx="52">
                  <c:v>67.5</c:v>
                </c:pt>
                <c:pt idx="53">
                  <c:v>65.7</c:v>
                </c:pt>
                <c:pt idx="54">
                  <c:v>65.400000000000006</c:v>
                </c:pt>
                <c:pt idx="55">
                  <c:v>65.400000000000006</c:v>
                </c:pt>
                <c:pt idx="56">
                  <c:v>69.3</c:v>
                </c:pt>
                <c:pt idx="57">
                  <c:v>73.400000000000006</c:v>
                </c:pt>
                <c:pt idx="58">
                  <c:v>72.099999999999994</c:v>
                </c:pt>
                <c:pt idx="59">
                  <c:v>71.900000000000006</c:v>
                </c:pt>
                <c:pt idx="60">
                  <c:v>70.400000000000006</c:v>
                </c:pt>
                <c:pt idx="61">
                  <c:v>74.599999999999994</c:v>
                </c:pt>
                <c:pt idx="62">
                  <c:v>80.8</c:v>
                </c:pt>
                <c:pt idx="63">
                  <c:v>89.1</c:v>
                </c:pt>
                <c:pt idx="64">
                  <c:v>93.3</c:v>
                </c:pt>
                <c:pt idx="65">
                  <c:v>92.2</c:v>
                </c:pt>
                <c:pt idx="66">
                  <c:v>92.8</c:v>
                </c:pt>
                <c:pt idx="67">
                  <c:v>90.9</c:v>
                </c:pt>
                <c:pt idx="68">
                  <c:v>89.9</c:v>
                </c:pt>
                <c:pt idx="69">
                  <c:v>89.3</c:v>
                </c:pt>
                <c:pt idx="70">
                  <c:v>91.1</c:v>
                </c:pt>
                <c:pt idx="71">
                  <c:v>94.2</c:v>
                </c:pt>
                <c:pt idx="72">
                  <c:v>100.1</c:v>
                </c:pt>
                <c:pt idx="73">
                  <c:v>97.4</c:v>
                </c:pt>
                <c:pt idx="74">
                  <c:v>101</c:v>
                </c:pt>
                <c:pt idx="75">
                  <c:v>96.1</c:v>
                </c:pt>
                <c:pt idx="76">
                  <c:v>98.1</c:v>
                </c:pt>
                <c:pt idx="77">
                  <c:v>95.5</c:v>
                </c:pt>
                <c:pt idx="78">
                  <c:v>96.6</c:v>
                </c:pt>
                <c:pt idx="79">
                  <c:v>99.1</c:v>
                </c:pt>
                <c:pt idx="80">
                  <c:v>100.9</c:v>
                </c:pt>
                <c:pt idx="81">
                  <c:v>96.3</c:v>
                </c:pt>
                <c:pt idx="82">
                  <c:v>95.7</c:v>
                </c:pt>
                <c:pt idx="83">
                  <c:v>92.9</c:v>
                </c:pt>
                <c:pt idx="84">
                  <c:v>96</c:v>
                </c:pt>
                <c:pt idx="85">
                  <c:v>93.7</c:v>
                </c:pt>
                <c:pt idx="86">
                  <c:v>93.7</c:v>
                </c:pt>
                <c:pt idx="87">
                  <c:v>94.6</c:v>
                </c:pt>
                <c:pt idx="88">
                  <c:v>91.8</c:v>
                </c:pt>
                <c:pt idx="89">
                  <c:v>96.5</c:v>
                </c:pt>
                <c:pt idx="90">
                  <c:v>94</c:v>
                </c:pt>
                <c:pt idx="91">
                  <c:v>92.4</c:v>
                </c:pt>
                <c:pt idx="92">
                  <c:v>92.1</c:v>
                </c:pt>
                <c:pt idx="93">
                  <c:v>88.4</c:v>
                </c:pt>
                <c:pt idx="94">
                  <c:v>90.9</c:v>
                </c:pt>
                <c:pt idx="95">
                  <c:v>93.9</c:v>
                </c:pt>
                <c:pt idx="96">
                  <c:v>95.6</c:v>
                </c:pt>
                <c:pt idx="97">
                  <c:v>95.9</c:v>
                </c:pt>
                <c:pt idx="98">
                  <c:v>95.1</c:v>
                </c:pt>
                <c:pt idx="99">
                  <c:v>96.2</c:v>
                </c:pt>
                <c:pt idx="100">
                  <c:v>94.8</c:v>
                </c:pt>
                <c:pt idx="101">
                  <c:v>99.3</c:v>
                </c:pt>
                <c:pt idx="102">
                  <c:v>97.7</c:v>
                </c:pt>
                <c:pt idx="103">
                  <c:v>94.9</c:v>
                </c:pt>
                <c:pt idx="104">
                  <c:v>91.9</c:v>
                </c:pt>
                <c:pt idx="105">
                  <c:v>95.6</c:v>
                </c:pt>
                <c:pt idx="106">
                  <c:v>91.4</c:v>
                </c:pt>
                <c:pt idx="107">
                  <c:v>89.1</c:v>
                </c:pt>
                <c:pt idx="108">
                  <c:v>90.4</c:v>
                </c:pt>
                <c:pt idx="109">
                  <c:v>90.2</c:v>
                </c:pt>
                <c:pt idx="110">
                  <c:v>90.8</c:v>
                </c:pt>
                <c:pt idx="111">
                  <c:v>92.8</c:v>
                </c:pt>
                <c:pt idx="112">
                  <c:v>91.1</c:v>
                </c:pt>
                <c:pt idx="113">
                  <c:v>91.5</c:v>
                </c:pt>
                <c:pt idx="114">
                  <c:v>93.7</c:v>
                </c:pt>
                <c:pt idx="115">
                  <c:v>94.4</c:v>
                </c:pt>
                <c:pt idx="116">
                  <c:v>93.6</c:v>
                </c:pt>
                <c:pt idx="117">
                  <c:v>89.3</c:v>
                </c:pt>
                <c:pt idx="118">
                  <c:v>83.1</c:v>
                </c:pt>
                <c:pt idx="119">
                  <c:v>86.8</c:v>
                </c:pt>
                <c:pt idx="120">
                  <c:v>90.8</c:v>
                </c:pt>
                <c:pt idx="121">
                  <c:v>91.6</c:v>
                </c:pt>
                <c:pt idx="122">
                  <c:v>94.6</c:v>
                </c:pt>
                <c:pt idx="123">
                  <c:v>91.2</c:v>
                </c:pt>
                <c:pt idx="124">
                  <c:v>94.8</c:v>
                </c:pt>
                <c:pt idx="125">
                  <c:v>94.7</c:v>
                </c:pt>
                <c:pt idx="126">
                  <c:v>93.4</c:v>
                </c:pt>
                <c:pt idx="127">
                  <c:v>97.4</c:v>
                </c:pt>
                <c:pt idx="128">
                  <c:v>97.3</c:v>
                </c:pt>
                <c:pt idx="129">
                  <c:v>94.1</c:v>
                </c:pt>
                <c:pt idx="130">
                  <c:v>93</c:v>
                </c:pt>
                <c:pt idx="131">
                  <c:v>91.9</c:v>
                </c:pt>
                <c:pt idx="132">
                  <c:v>97.9</c:v>
                </c:pt>
                <c:pt idx="133">
                  <c:v>95.4</c:v>
                </c:pt>
                <c:pt idx="134">
                  <c:v>94.3</c:v>
                </c:pt>
                <c:pt idx="135">
                  <c:v>91.5</c:v>
                </c:pt>
                <c:pt idx="136">
                  <c:v>90.7</c:v>
                </c:pt>
                <c:pt idx="137">
                  <c:v>90.6</c:v>
                </c:pt>
                <c:pt idx="138">
                  <c:v>92</c:v>
                </c:pt>
                <c:pt idx="139">
                  <c:v>89.6</c:v>
                </c:pt>
                <c:pt idx="140">
                  <c:v>95.8</c:v>
                </c:pt>
                <c:pt idx="141">
                  <c:v>93.9</c:v>
                </c:pt>
                <c:pt idx="142">
                  <c:v>90.9</c:v>
                </c:pt>
                <c:pt idx="143">
                  <c:v>90.5</c:v>
                </c:pt>
                <c:pt idx="144">
                  <c:v>93</c:v>
                </c:pt>
                <c:pt idx="145">
                  <c:v>89.5</c:v>
                </c:pt>
                <c:pt idx="146">
                  <c:v>91.3</c:v>
                </c:pt>
                <c:pt idx="147">
                  <c:v>93.9</c:v>
                </c:pt>
                <c:pt idx="148">
                  <c:v>90.6</c:v>
                </c:pt>
                <c:pt idx="149">
                  <c:v>88.3</c:v>
                </c:pt>
                <c:pt idx="150">
                  <c:v>88.2</c:v>
                </c:pt>
                <c:pt idx="151">
                  <c:v>76.400000000000006</c:v>
                </c:pt>
                <c:pt idx="152">
                  <c:v>72.8</c:v>
                </c:pt>
                <c:pt idx="153">
                  <c:v>63.9</c:v>
                </c:pt>
                <c:pt idx="154">
                  <c:v>66</c:v>
                </c:pt>
                <c:pt idx="155">
                  <c:v>65.5</c:v>
                </c:pt>
                <c:pt idx="156">
                  <c:v>66.8</c:v>
                </c:pt>
                <c:pt idx="157">
                  <c:v>70.400000000000006</c:v>
                </c:pt>
                <c:pt idx="158">
                  <c:v>87.7</c:v>
                </c:pt>
                <c:pt idx="159">
                  <c:v>81.8</c:v>
                </c:pt>
                <c:pt idx="160">
                  <c:v>78.3</c:v>
                </c:pt>
                <c:pt idx="161">
                  <c:v>82.1</c:v>
                </c:pt>
                <c:pt idx="162">
                  <c:v>82.9</c:v>
                </c:pt>
                <c:pt idx="163">
                  <c:v>82</c:v>
                </c:pt>
                <c:pt idx="164">
                  <c:v>83</c:v>
                </c:pt>
                <c:pt idx="165">
                  <c:v>78.3</c:v>
                </c:pt>
                <c:pt idx="166">
                  <c:v>69.099999999999994</c:v>
                </c:pt>
                <c:pt idx="167">
                  <c:v>68.2</c:v>
                </c:pt>
                <c:pt idx="168">
                  <c:v>67.5</c:v>
                </c:pt>
                <c:pt idx="169">
                  <c:v>68.8</c:v>
                </c:pt>
                <c:pt idx="170">
                  <c:v>76</c:v>
                </c:pt>
                <c:pt idx="171">
                  <c:v>77.2</c:v>
                </c:pt>
                <c:pt idx="172">
                  <c:v>79.2</c:v>
                </c:pt>
                <c:pt idx="173">
                  <c:v>80.400000000000006</c:v>
                </c:pt>
                <c:pt idx="174">
                  <c:v>76.599999999999994</c:v>
                </c:pt>
                <c:pt idx="175">
                  <c:v>76.099999999999994</c:v>
                </c:pt>
                <c:pt idx="176">
                  <c:v>75.599999999999994</c:v>
                </c:pt>
                <c:pt idx="177">
                  <c:v>73.3</c:v>
                </c:pt>
                <c:pt idx="178">
                  <c:v>85.3</c:v>
                </c:pt>
                <c:pt idx="179">
                  <c:v>91</c:v>
                </c:pt>
                <c:pt idx="180">
                  <c:v>89.3</c:v>
                </c:pt>
                <c:pt idx="181">
                  <c:v>86.6</c:v>
                </c:pt>
                <c:pt idx="182">
                  <c:v>85.9</c:v>
                </c:pt>
                <c:pt idx="183">
                  <c:v>85.6</c:v>
                </c:pt>
                <c:pt idx="184">
                  <c:v>80.3</c:v>
                </c:pt>
                <c:pt idx="185">
                  <c:v>81.5</c:v>
                </c:pt>
                <c:pt idx="186">
                  <c:v>77</c:v>
                </c:pt>
                <c:pt idx="187">
                  <c:v>77.3</c:v>
                </c:pt>
                <c:pt idx="188">
                  <c:v>77.900000000000006</c:v>
                </c:pt>
                <c:pt idx="189">
                  <c:v>82.7</c:v>
                </c:pt>
                <c:pt idx="190">
                  <c:v>81.2</c:v>
                </c:pt>
                <c:pt idx="191">
                  <c:v>88.2</c:v>
                </c:pt>
                <c:pt idx="192">
                  <c:v>94.3</c:v>
                </c:pt>
                <c:pt idx="193">
                  <c:v>93.2</c:v>
                </c:pt>
                <c:pt idx="194">
                  <c:v>91.5</c:v>
                </c:pt>
                <c:pt idx="195">
                  <c:v>92.6</c:v>
                </c:pt>
                <c:pt idx="196">
                  <c:v>92.8</c:v>
                </c:pt>
                <c:pt idx="197">
                  <c:v>91.2</c:v>
                </c:pt>
                <c:pt idx="198">
                  <c:v>89</c:v>
                </c:pt>
                <c:pt idx="199">
                  <c:v>91.7</c:v>
                </c:pt>
                <c:pt idx="200">
                  <c:v>91.5</c:v>
                </c:pt>
                <c:pt idx="201">
                  <c:v>92.7</c:v>
                </c:pt>
                <c:pt idx="202">
                  <c:v>91.6</c:v>
                </c:pt>
                <c:pt idx="203">
                  <c:v>95.1</c:v>
                </c:pt>
                <c:pt idx="204">
                  <c:v>97.6</c:v>
                </c:pt>
                <c:pt idx="205">
                  <c:v>95.1</c:v>
                </c:pt>
                <c:pt idx="206">
                  <c:v>90.3</c:v>
                </c:pt>
                <c:pt idx="207">
                  <c:v>92.5</c:v>
                </c:pt>
                <c:pt idx="208">
                  <c:v>89.8</c:v>
                </c:pt>
                <c:pt idx="209">
                  <c:v>92.7</c:v>
                </c:pt>
                <c:pt idx="210">
                  <c:v>94.4</c:v>
                </c:pt>
                <c:pt idx="211">
                  <c:v>96.2</c:v>
                </c:pt>
                <c:pt idx="212">
                  <c:v>88.9</c:v>
                </c:pt>
                <c:pt idx="213">
                  <c:v>90.2</c:v>
                </c:pt>
                <c:pt idx="214">
                  <c:v>88.2</c:v>
                </c:pt>
                <c:pt idx="215">
                  <c:v>91</c:v>
                </c:pt>
                <c:pt idx="216">
                  <c:v>89.3</c:v>
                </c:pt>
                <c:pt idx="217">
                  <c:v>88.5</c:v>
                </c:pt>
                <c:pt idx="218">
                  <c:v>93.7</c:v>
                </c:pt>
                <c:pt idx="219">
                  <c:v>92.7</c:v>
                </c:pt>
                <c:pt idx="220">
                  <c:v>89.4</c:v>
                </c:pt>
                <c:pt idx="221">
                  <c:v>92.4</c:v>
                </c:pt>
                <c:pt idx="222">
                  <c:v>94.7</c:v>
                </c:pt>
                <c:pt idx="223">
                  <c:v>95.3</c:v>
                </c:pt>
                <c:pt idx="224">
                  <c:v>94.7</c:v>
                </c:pt>
                <c:pt idx="225">
                  <c:v>96.5</c:v>
                </c:pt>
                <c:pt idx="226">
                  <c:v>99.2</c:v>
                </c:pt>
                <c:pt idx="227">
                  <c:v>96.9</c:v>
                </c:pt>
                <c:pt idx="228">
                  <c:v>97.4</c:v>
                </c:pt>
                <c:pt idx="229">
                  <c:v>99.7</c:v>
                </c:pt>
                <c:pt idx="230">
                  <c:v>100</c:v>
                </c:pt>
                <c:pt idx="231">
                  <c:v>101.4</c:v>
                </c:pt>
                <c:pt idx="232">
                  <c:v>103.2</c:v>
                </c:pt>
                <c:pt idx="233">
                  <c:v>104.5</c:v>
                </c:pt>
                <c:pt idx="234">
                  <c:v>107.1</c:v>
                </c:pt>
                <c:pt idx="235">
                  <c:v>104.4</c:v>
                </c:pt>
                <c:pt idx="236">
                  <c:v>106</c:v>
                </c:pt>
                <c:pt idx="237">
                  <c:v>105.6</c:v>
                </c:pt>
                <c:pt idx="238">
                  <c:v>107.2</c:v>
                </c:pt>
                <c:pt idx="239">
                  <c:v>102.1</c:v>
                </c:pt>
                <c:pt idx="240">
                  <c:v>106.6</c:v>
                </c:pt>
                <c:pt idx="241">
                  <c:v>110.4</c:v>
                </c:pt>
                <c:pt idx="242">
                  <c:v>106.5</c:v>
                </c:pt>
                <c:pt idx="243">
                  <c:v>108.7</c:v>
                </c:pt>
                <c:pt idx="244">
                  <c:v>106.5</c:v>
                </c:pt>
                <c:pt idx="245">
                  <c:v>105.6</c:v>
                </c:pt>
                <c:pt idx="246">
                  <c:v>105.2</c:v>
                </c:pt>
                <c:pt idx="247">
                  <c:v>104.4</c:v>
                </c:pt>
                <c:pt idx="248">
                  <c:v>100.9</c:v>
                </c:pt>
                <c:pt idx="249">
                  <c:v>97.4</c:v>
                </c:pt>
                <c:pt idx="250">
                  <c:v>102.7</c:v>
                </c:pt>
                <c:pt idx="251">
                  <c:v>100.5</c:v>
                </c:pt>
                <c:pt idx="252">
                  <c:v>103.9</c:v>
                </c:pt>
                <c:pt idx="253">
                  <c:v>108.1</c:v>
                </c:pt>
                <c:pt idx="254">
                  <c:v>105.7</c:v>
                </c:pt>
                <c:pt idx="255">
                  <c:v>104.6</c:v>
                </c:pt>
                <c:pt idx="256">
                  <c:v>106.8</c:v>
                </c:pt>
                <c:pt idx="257">
                  <c:v>107.3</c:v>
                </c:pt>
                <c:pt idx="258">
                  <c:v>106</c:v>
                </c:pt>
                <c:pt idx="259">
                  <c:v>104.5</c:v>
                </c:pt>
                <c:pt idx="260">
                  <c:v>107.2</c:v>
                </c:pt>
                <c:pt idx="261">
                  <c:v>103.2</c:v>
                </c:pt>
                <c:pt idx="262">
                  <c:v>107.2</c:v>
                </c:pt>
                <c:pt idx="263">
                  <c:v>105.4</c:v>
                </c:pt>
                <c:pt idx="264">
                  <c:v>112</c:v>
                </c:pt>
                <c:pt idx="265">
                  <c:v>111.3</c:v>
                </c:pt>
                <c:pt idx="266">
                  <c:v>107.1</c:v>
                </c:pt>
                <c:pt idx="267">
                  <c:v>109.2</c:v>
                </c:pt>
                <c:pt idx="268">
                  <c:v>110.7</c:v>
                </c:pt>
                <c:pt idx="269">
                  <c:v>106.4</c:v>
                </c:pt>
                <c:pt idx="270">
                  <c:v>108.3</c:v>
                </c:pt>
                <c:pt idx="271">
                  <c:v>107.3</c:v>
                </c:pt>
                <c:pt idx="272">
                  <c:v>106.8</c:v>
                </c:pt>
                <c:pt idx="273">
                  <c:v>105.8</c:v>
                </c:pt>
                <c:pt idx="274">
                  <c:v>107.6</c:v>
                </c:pt>
                <c:pt idx="275">
                  <c:v>98.4</c:v>
                </c:pt>
                <c:pt idx="276">
                  <c:v>94.7</c:v>
                </c:pt>
                <c:pt idx="277">
                  <c:v>90.6</c:v>
                </c:pt>
                <c:pt idx="278">
                  <c:v>91.5</c:v>
                </c:pt>
                <c:pt idx="279">
                  <c:v>88.4</c:v>
                </c:pt>
                <c:pt idx="280">
                  <c:v>92</c:v>
                </c:pt>
                <c:pt idx="281">
                  <c:v>92.6</c:v>
                </c:pt>
                <c:pt idx="282">
                  <c:v>92.4</c:v>
                </c:pt>
                <c:pt idx="283">
                  <c:v>91.5</c:v>
                </c:pt>
                <c:pt idx="284">
                  <c:v>81.8</c:v>
                </c:pt>
                <c:pt idx="285">
                  <c:v>82.7</c:v>
                </c:pt>
                <c:pt idx="286">
                  <c:v>83.9</c:v>
                </c:pt>
                <c:pt idx="287">
                  <c:v>88.8</c:v>
                </c:pt>
                <c:pt idx="288">
                  <c:v>93</c:v>
                </c:pt>
                <c:pt idx="289">
                  <c:v>90.7</c:v>
                </c:pt>
                <c:pt idx="290">
                  <c:v>95.7</c:v>
                </c:pt>
                <c:pt idx="291">
                  <c:v>93</c:v>
                </c:pt>
                <c:pt idx="292">
                  <c:v>96.9</c:v>
                </c:pt>
                <c:pt idx="293">
                  <c:v>92.4</c:v>
                </c:pt>
                <c:pt idx="294">
                  <c:v>88.1</c:v>
                </c:pt>
                <c:pt idx="295">
                  <c:v>87.6</c:v>
                </c:pt>
                <c:pt idx="296">
                  <c:v>86.1</c:v>
                </c:pt>
                <c:pt idx="297">
                  <c:v>80.599999999999994</c:v>
                </c:pt>
                <c:pt idx="298">
                  <c:v>84.2</c:v>
                </c:pt>
                <c:pt idx="299">
                  <c:v>86.7</c:v>
                </c:pt>
                <c:pt idx="300">
                  <c:v>82.4</c:v>
                </c:pt>
                <c:pt idx="301">
                  <c:v>79.900000000000006</c:v>
                </c:pt>
                <c:pt idx="302">
                  <c:v>77.599999999999994</c:v>
                </c:pt>
                <c:pt idx="303">
                  <c:v>86</c:v>
                </c:pt>
                <c:pt idx="304">
                  <c:v>92.1</c:v>
                </c:pt>
                <c:pt idx="305">
                  <c:v>89.7</c:v>
                </c:pt>
                <c:pt idx="306">
                  <c:v>90.9</c:v>
                </c:pt>
                <c:pt idx="307">
                  <c:v>89.3</c:v>
                </c:pt>
                <c:pt idx="308">
                  <c:v>87.7</c:v>
                </c:pt>
                <c:pt idx="309">
                  <c:v>89.6</c:v>
                </c:pt>
                <c:pt idx="310">
                  <c:v>93.7</c:v>
                </c:pt>
                <c:pt idx="311">
                  <c:v>92.6</c:v>
                </c:pt>
                <c:pt idx="312">
                  <c:v>103.8</c:v>
                </c:pt>
                <c:pt idx="313">
                  <c:v>94.4</c:v>
                </c:pt>
                <c:pt idx="314">
                  <c:v>95.8</c:v>
                </c:pt>
                <c:pt idx="315">
                  <c:v>94.2</c:v>
                </c:pt>
                <c:pt idx="316">
                  <c:v>90.2</c:v>
                </c:pt>
                <c:pt idx="317">
                  <c:v>95.6</c:v>
                </c:pt>
                <c:pt idx="318">
                  <c:v>96.7</c:v>
                </c:pt>
                <c:pt idx="319">
                  <c:v>95.9</c:v>
                </c:pt>
                <c:pt idx="320">
                  <c:v>94.2</c:v>
                </c:pt>
                <c:pt idx="321">
                  <c:v>91.7</c:v>
                </c:pt>
                <c:pt idx="322">
                  <c:v>92.8</c:v>
                </c:pt>
                <c:pt idx="323">
                  <c:v>97.1</c:v>
                </c:pt>
                <c:pt idx="324">
                  <c:v>95.5</c:v>
                </c:pt>
                <c:pt idx="325">
                  <c:v>94.1</c:v>
                </c:pt>
                <c:pt idx="326">
                  <c:v>92.6</c:v>
                </c:pt>
                <c:pt idx="327">
                  <c:v>87.7</c:v>
                </c:pt>
                <c:pt idx="328">
                  <c:v>86.9</c:v>
                </c:pt>
                <c:pt idx="329">
                  <c:v>96</c:v>
                </c:pt>
                <c:pt idx="330">
                  <c:v>96.5</c:v>
                </c:pt>
                <c:pt idx="331">
                  <c:v>89.1</c:v>
                </c:pt>
                <c:pt idx="332">
                  <c:v>76.900000000000006</c:v>
                </c:pt>
                <c:pt idx="333">
                  <c:v>74.2</c:v>
                </c:pt>
                <c:pt idx="334">
                  <c:v>81.599999999999994</c:v>
                </c:pt>
                <c:pt idx="335">
                  <c:v>91.5</c:v>
                </c:pt>
                <c:pt idx="336">
                  <c:v>91.2</c:v>
                </c:pt>
                <c:pt idx="337">
                  <c:v>86.7</c:v>
                </c:pt>
                <c:pt idx="338">
                  <c:v>88.9</c:v>
                </c:pt>
                <c:pt idx="339">
                  <c:v>87.4</c:v>
                </c:pt>
                <c:pt idx="340">
                  <c:v>79.099999999999994</c:v>
                </c:pt>
                <c:pt idx="341">
                  <c:v>84.9</c:v>
                </c:pt>
                <c:pt idx="342">
                  <c:v>84.7</c:v>
                </c:pt>
                <c:pt idx="343">
                  <c:v>82</c:v>
                </c:pt>
                <c:pt idx="344">
                  <c:v>85.4</c:v>
                </c:pt>
                <c:pt idx="345">
                  <c:v>93.6</c:v>
                </c:pt>
                <c:pt idx="346">
                  <c:v>92.1</c:v>
                </c:pt>
                <c:pt idx="347">
                  <c:v>91.7</c:v>
                </c:pt>
                <c:pt idx="348">
                  <c:v>96.9</c:v>
                </c:pt>
                <c:pt idx="349">
                  <c:v>91.3</c:v>
                </c:pt>
                <c:pt idx="350">
                  <c:v>88.4</c:v>
                </c:pt>
                <c:pt idx="351">
                  <c:v>87.1</c:v>
                </c:pt>
                <c:pt idx="352">
                  <c:v>88.3</c:v>
                </c:pt>
                <c:pt idx="353">
                  <c:v>85.3</c:v>
                </c:pt>
                <c:pt idx="354">
                  <c:v>90.4</c:v>
                </c:pt>
                <c:pt idx="355">
                  <c:v>83.4</c:v>
                </c:pt>
                <c:pt idx="356">
                  <c:v>83.4</c:v>
                </c:pt>
                <c:pt idx="357">
                  <c:v>80.900000000000006</c:v>
                </c:pt>
                <c:pt idx="358">
                  <c:v>76.099999999999994</c:v>
                </c:pt>
                <c:pt idx="359">
                  <c:v>75.5</c:v>
                </c:pt>
                <c:pt idx="360">
                  <c:v>78.400000000000006</c:v>
                </c:pt>
                <c:pt idx="361">
                  <c:v>70.8</c:v>
                </c:pt>
                <c:pt idx="362">
                  <c:v>69.5</c:v>
                </c:pt>
                <c:pt idx="363">
                  <c:v>62.6</c:v>
                </c:pt>
                <c:pt idx="364">
                  <c:v>59.8</c:v>
                </c:pt>
                <c:pt idx="365">
                  <c:v>56.4</c:v>
                </c:pt>
                <c:pt idx="366">
                  <c:v>61.2</c:v>
                </c:pt>
                <c:pt idx="367">
                  <c:v>63</c:v>
                </c:pt>
                <c:pt idx="368">
                  <c:v>70.3</c:v>
                </c:pt>
                <c:pt idx="369">
                  <c:v>57.6</c:v>
                </c:pt>
                <c:pt idx="370">
                  <c:v>55.3</c:v>
                </c:pt>
                <c:pt idx="371">
                  <c:v>60.1</c:v>
                </c:pt>
                <c:pt idx="372">
                  <c:v>61.2</c:v>
                </c:pt>
                <c:pt idx="373">
                  <c:v>56.3</c:v>
                </c:pt>
                <c:pt idx="374">
                  <c:v>57.3</c:v>
                </c:pt>
                <c:pt idx="375">
                  <c:v>65.099999999999994</c:v>
                </c:pt>
                <c:pt idx="376">
                  <c:v>68.7</c:v>
                </c:pt>
                <c:pt idx="377">
                  <c:v>70.8</c:v>
                </c:pt>
                <c:pt idx="378">
                  <c:v>66</c:v>
                </c:pt>
                <c:pt idx="379">
                  <c:v>65.7</c:v>
                </c:pt>
                <c:pt idx="380">
                  <c:v>73.5</c:v>
                </c:pt>
                <c:pt idx="381">
                  <c:v>70.599999999999994</c:v>
                </c:pt>
                <c:pt idx="382">
                  <c:v>67.400000000000006</c:v>
                </c:pt>
                <c:pt idx="383">
                  <c:v>72.5</c:v>
                </c:pt>
                <c:pt idx="384">
                  <c:v>74.400000000000006</c:v>
                </c:pt>
                <c:pt idx="385">
                  <c:v>73.599999999999994</c:v>
                </c:pt>
                <c:pt idx="386">
                  <c:v>73.599999999999994</c:v>
                </c:pt>
                <c:pt idx="387">
                  <c:v>72.2</c:v>
                </c:pt>
                <c:pt idx="388">
                  <c:v>73.599999999999994</c:v>
                </c:pt>
                <c:pt idx="389">
                  <c:v>76</c:v>
                </c:pt>
                <c:pt idx="390">
                  <c:v>67.8</c:v>
                </c:pt>
                <c:pt idx="391">
                  <c:v>68.900000000000006</c:v>
                </c:pt>
                <c:pt idx="392">
                  <c:v>68.2</c:v>
                </c:pt>
                <c:pt idx="393">
                  <c:v>67.7</c:v>
                </c:pt>
                <c:pt idx="394">
                  <c:v>71.599999999999994</c:v>
                </c:pt>
                <c:pt idx="395">
                  <c:v>74.5</c:v>
                </c:pt>
                <c:pt idx="396">
                  <c:v>74.2</c:v>
                </c:pt>
                <c:pt idx="397">
                  <c:v>77.5</c:v>
                </c:pt>
                <c:pt idx="398">
                  <c:v>67.5</c:v>
                </c:pt>
                <c:pt idx="399">
                  <c:v>69.8</c:v>
                </c:pt>
                <c:pt idx="400">
                  <c:v>74.3</c:v>
                </c:pt>
                <c:pt idx="401">
                  <c:v>71.5</c:v>
                </c:pt>
                <c:pt idx="402">
                  <c:v>63.7</c:v>
                </c:pt>
                <c:pt idx="403">
                  <c:v>55.8</c:v>
                </c:pt>
                <c:pt idx="404">
                  <c:v>59.5</c:v>
                </c:pt>
                <c:pt idx="405">
                  <c:v>60.8</c:v>
                </c:pt>
                <c:pt idx="406">
                  <c:v>63.7</c:v>
                </c:pt>
                <c:pt idx="407">
                  <c:v>69.900000000000006</c:v>
                </c:pt>
                <c:pt idx="408">
                  <c:v>75</c:v>
                </c:pt>
                <c:pt idx="409">
                  <c:v>75.3</c:v>
                </c:pt>
                <c:pt idx="410">
                  <c:v>76.2</c:v>
                </c:pt>
                <c:pt idx="411">
                  <c:v>76.400000000000006</c:v>
                </c:pt>
                <c:pt idx="412">
                  <c:v>79.3</c:v>
                </c:pt>
                <c:pt idx="413">
                  <c:v>73.2</c:v>
                </c:pt>
                <c:pt idx="414">
                  <c:v>72.3</c:v>
                </c:pt>
                <c:pt idx="415">
                  <c:v>74.3</c:v>
                </c:pt>
                <c:pt idx="416">
                  <c:v>78.3</c:v>
                </c:pt>
                <c:pt idx="417">
                  <c:v>82.6</c:v>
                </c:pt>
                <c:pt idx="418">
                  <c:v>82.7</c:v>
                </c:pt>
                <c:pt idx="419">
                  <c:v>72.900000000000006</c:v>
                </c:pt>
                <c:pt idx="420">
                  <c:v>73.8</c:v>
                </c:pt>
                <c:pt idx="421">
                  <c:v>77.599999999999994</c:v>
                </c:pt>
                <c:pt idx="422">
                  <c:v>78.599999999999994</c:v>
                </c:pt>
                <c:pt idx="423">
                  <c:v>76.400000000000006</c:v>
                </c:pt>
                <c:pt idx="424">
                  <c:v>84.5</c:v>
                </c:pt>
                <c:pt idx="425">
                  <c:v>84.1</c:v>
                </c:pt>
                <c:pt idx="426">
                  <c:v>85.1</c:v>
                </c:pt>
                <c:pt idx="427">
                  <c:v>82.1</c:v>
                </c:pt>
                <c:pt idx="428">
                  <c:v>77.5</c:v>
                </c:pt>
                <c:pt idx="429">
                  <c:v>73.2</c:v>
                </c:pt>
                <c:pt idx="430">
                  <c:v>75.099999999999994</c:v>
                </c:pt>
                <c:pt idx="431">
                  <c:v>82.5</c:v>
                </c:pt>
                <c:pt idx="432">
                  <c:v>81.2</c:v>
                </c:pt>
                <c:pt idx="433">
                  <c:v>81.599999999999994</c:v>
                </c:pt>
                <c:pt idx="434">
                  <c:v>80</c:v>
                </c:pt>
                <c:pt idx="435">
                  <c:v>84.1</c:v>
                </c:pt>
                <c:pt idx="436">
                  <c:v>81.900000000000006</c:v>
                </c:pt>
                <c:pt idx="437">
                  <c:v>82.5</c:v>
                </c:pt>
                <c:pt idx="438">
                  <c:v>81.8</c:v>
                </c:pt>
                <c:pt idx="439">
                  <c:v>82.5</c:v>
                </c:pt>
                <c:pt idx="440">
                  <c:v>84.6</c:v>
                </c:pt>
                <c:pt idx="441">
                  <c:v>86.9</c:v>
                </c:pt>
                <c:pt idx="442">
                  <c:v>88.8</c:v>
                </c:pt>
                <c:pt idx="443">
                  <c:v>93.6</c:v>
                </c:pt>
                <c:pt idx="444">
                  <c:v>98.1</c:v>
                </c:pt>
                <c:pt idx="445">
                  <c:v>95.4</c:v>
                </c:pt>
                <c:pt idx="446">
                  <c:v>93</c:v>
                </c:pt>
                <c:pt idx="447">
                  <c:v>95.9</c:v>
                </c:pt>
                <c:pt idx="448">
                  <c:v>90.7</c:v>
                </c:pt>
                <c:pt idx="449">
                  <c:v>96.1</c:v>
                </c:pt>
                <c:pt idx="450">
                  <c:v>93.1</c:v>
                </c:pt>
                <c:pt idx="451">
                  <c:v>91.9</c:v>
                </c:pt>
                <c:pt idx="452">
                  <c:v>87.2</c:v>
                </c:pt>
                <c:pt idx="453">
                  <c:v>90</c:v>
                </c:pt>
                <c:pt idx="454">
                  <c:v>91.3</c:v>
                </c:pt>
                <c:pt idx="455">
                  <c:v>92.6</c:v>
                </c:pt>
              </c:numCache>
            </c:numRef>
          </c:val>
          <c:smooth val="0"/>
        </c:ser>
        <c:dLbls>
          <c:showLegendKey val="0"/>
          <c:showVal val="0"/>
          <c:showCatName val="0"/>
          <c:showSerName val="0"/>
          <c:showPercent val="0"/>
          <c:showBubbleSize val="0"/>
        </c:dLbls>
        <c:marker val="1"/>
        <c:smooth val="0"/>
        <c:axId val="35688832"/>
        <c:axId val="35690752"/>
      </c:lineChart>
      <c:lineChart>
        <c:grouping val="standard"/>
        <c:varyColors val="0"/>
        <c:ser>
          <c:idx val="1"/>
          <c:order val="1"/>
          <c:tx>
            <c:strRef>
              <c:f>Sheet1!$C$1</c:f>
              <c:strCache>
                <c:ptCount val="1"/>
                <c:pt idx="0">
                  <c:v>nber</c:v>
                </c:pt>
              </c:strCache>
            </c:strRef>
          </c:tx>
          <c:spPr>
            <a:ln w="22225" cap="rnd">
              <a:solidFill>
                <a:schemeClr val="accent2"/>
              </a:solidFill>
              <a:round/>
            </a:ln>
            <a:effectLst/>
          </c:spPr>
          <c:marker>
            <c:symbol val="circle"/>
            <c:size val="6"/>
            <c:spPr>
              <a:solidFill>
                <a:schemeClr val="lt1"/>
              </a:solidFill>
              <a:ln w="15875">
                <a:solidFill>
                  <a:schemeClr val="accent2"/>
                </a:solidFill>
                <a:round/>
              </a:ln>
              <a:effectLst/>
            </c:spPr>
          </c:marker>
          <c:cat>
            <c:strRef>
              <c:f>Sheet1!$A$2:$A$457</c:f>
              <c:strCache>
                <c:ptCount val="456"/>
                <c:pt idx="0">
                  <c:v>1978M01</c:v>
                </c:pt>
                <c:pt idx="1">
                  <c:v>1978M02</c:v>
                </c:pt>
                <c:pt idx="2">
                  <c:v>1978M03</c:v>
                </c:pt>
                <c:pt idx="3">
                  <c:v>1978M04</c:v>
                </c:pt>
                <c:pt idx="4">
                  <c:v>1978M05</c:v>
                </c:pt>
                <c:pt idx="5">
                  <c:v>1978M06</c:v>
                </c:pt>
                <c:pt idx="6">
                  <c:v>1978M07</c:v>
                </c:pt>
                <c:pt idx="7">
                  <c:v>1978M08</c:v>
                </c:pt>
                <c:pt idx="8">
                  <c:v>1978M09</c:v>
                </c:pt>
                <c:pt idx="9">
                  <c:v>1978M10</c:v>
                </c:pt>
                <c:pt idx="10">
                  <c:v>1978M11</c:v>
                </c:pt>
                <c:pt idx="11">
                  <c:v>1978M12</c:v>
                </c:pt>
                <c:pt idx="12">
                  <c:v>1979M01</c:v>
                </c:pt>
                <c:pt idx="13">
                  <c:v>1979M02</c:v>
                </c:pt>
                <c:pt idx="14">
                  <c:v>1979M03</c:v>
                </c:pt>
                <c:pt idx="15">
                  <c:v>1979M04</c:v>
                </c:pt>
                <c:pt idx="16">
                  <c:v>1979M05</c:v>
                </c:pt>
                <c:pt idx="17">
                  <c:v>1979M06</c:v>
                </c:pt>
                <c:pt idx="18">
                  <c:v>1979M07</c:v>
                </c:pt>
                <c:pt idx="19">
                  <c:v>1979M08</c:v>
                </c:pt>
                <c:pt idx="20">
                  <c:v>1979M09</c:v>
                </c:pt>
                <c:pt idx="21">
                  <c:v>1979M10</c:v>
                </c:pt>
                <c:pt idx="22">
                  <c:v>1979M11</c:v>
                </c:pt>
                <c:pt idx="23">
                  <c:v>1979M12</c:v>
                </c:pt>
                <c:pt idx="24">
                  <c:v>1980M01</c:v>
                </c:pt>
                <c:pt idx="25">
                  <c:v>1980M02</c:v>
                </c:pt>
                <c:pt idx="26">
                  <c:v>1980M03</c:v>
                </c:pt>
                <c:pt idx="27">
                  <c:v>1980M04</c:v>
                </c:pt>
                <c:pt idx="28">
                  <c:v>1980M05</c:v>
                </c:pt>
                <c:pt idx="29">
                  <c:v>1980M06</c:v>
                </c:pt>
                <c:pt idx="30">
                  <c:v>1980M07</c:v>
                </c:pt>
                <c:pt idx="31">
                  <c:v>1980M08</c:v>
                </c:pt>
                <c:pt idx="32">
                  <c:v>1980M09</c:v>
                </c:pt>
                <c:pt idx="33">
                  <c:v>1980M10</c:v>
                </c:pt>
                <c:pt idx="34">
                  <c:v>1980M11</c:v>
                </c:pt>
                <c:pt idx="35">
                  <c:v>1980M12</c:v>
                </c:pt>
                <c:pt idx="36">
                  <c:v>1981M01</c:v>
                </c:pt>
                <c:pt idx="37">
                  <c:v>1981M02</c:v>
                </c:pt>
                <c:pt idx="38">
                  <c:v>1981M03</c:v>
                </c:pt>
                <c:pt idx="39">
                  <c:v>1981M04</c:v>
                </c:pt>
                <c:pt idx="40">
                  <c:v>1981M05</c:v>
                </c:pt>
                <c:pt idx="41">
                  <c:v>1981M06</c:v>
                </c:pt>
                <c:pt idx="42">
                  <c:v>1981M07</c:v>
                </c:pt>
                <c:pt idx="43">
                  <c:v>1981M08</c:v>
                </c:pt>
                <c:pt idx="44">
                  <c:v>1981M09</c:v>
                </c:pt>
                <c:pt idx="45">
                  <c:v>1981M10</c:v>
                </c:pt>
                <c:pt idx="46">
                  <c:v>1981M11</c:v>
                </c:pt>
                <c:pt idx="47">
                  <c:v>1981M12</c:v>
                </c:pt>
                <c:pt idx="48">
                  <c:v>1982M01</c:v>
                </c:pt>
                <c:pt idx="49">
                  <c:v>1982M02</c:v>
                </c:pt>
                <c:pt idx="50">
                  <c:v>1982M03</c:v>
                </c:pt>
                <c:pt idx="51">
                  <c:v>1982M04</c:v>
                </c:pt>
                <c:pt idx="52">
                  <c:v>1982M05</c:v>
                </c:pt>
                <c:pt idx="53">
                  <c:v>1982M06</c:v>
                </c:pt>
                <c:pt idx="54">
                  <c:v>1982M07</c:v>
                </c:pt>
                <c:pt idx="55">
                  <c:v>1982M08</c:v>
                </c:pt>
                <c:pt idx="56">
                  <c:v>1982M09</c:v>
                </c:pt>
                <c:pt idx="57">
                  <c:v>1982M10</c:v>
                </c:pt>
                <c:pt idx="58">
                  <c:v>1982M11</c:v>
                </c:pt>
                <c:pt idx="59">
                  <c:v>1982M12</c:v>
                </c:pt>
                <c:pt idx="60">
                  <c:v>1983M01</c:v>
                </c:pt>
                <c:pt idx="61">
                  <c:v>1983M02</c:v>
                </c:pt>
                <c:pt idx="62">
                  <c:v>1983M03</c:v>
                </c:pt>
                <c:pt idx="63">
                  <c:v>1983M04</c:v>
                </c:pt>
                <c:pt idx="64">
                  <c:v>1983M05</c:v>
                </c:pt>
                <c:pt idx="65">
                  <c:v>1983M06</c:v>
                </c:pt>
                <c:pt idx="66">
                  <c:v>1983M07</c:v>
                </c:pt>
                <c:pt idx="67">
                  <c:v>1983M08</c:v>
                </c:pt>
                <c:pt idx="68">
                  <c:v>1983M09</c:v>
                </c:pt>
                <c:pt idx="69">
                  <c:v>1983M10</c:v>
                </c:pt>
                <c:pt idx="70">
                  <c:v>1983M11</c:v>
                </c:pt>
                <c:pt idx="71">
                  <c:v>1983M12</c:v>
                </c:pt>
                <c:pt idx="72">
                  <c:v>1984M01</c:v>
                </c:pt>
                <c:pt idx="73">
                  <c:v>1984M02</c:v>
                </c:pt>
                <c:pt idx="74">
                  <c:v>1984M03</c:v>
                </c:pt>
                <c:pt idx="75">
                  <c:v>1984M04</c:v>
                </c:pt>
                <c:pt idx="76">
                  <c:v>1984M05</c:v>
                </c:pt>
                <c:pt idx="77">
                  <c:v>1984M06</c:v>
                </c:pt>
                <c:pt idx="78">
                  <c:v>1984M07</c:v>
                </c:pt>
                <c:pt idx="79">
                  <c:v>1984M08</c:v>
                </c:pt>
                <c:pt idx="80">
                  <c:v>1984M09</c:v>
                </c:pt>
                <c:pt idx="81">
                  <c:v>1984M10</c:v>
                </c:pt>
                <c:pt idx="82">
                  <c:v>1984M11</c:v>
                </c:pt>
                <c:pt idx="83">
                  <c:v>1984M12</c:v>
                </c:pt>
                <c:pt idx="84">
                  <c:v>1985M01</c:v>
                </c:pt>
                <c:pt idx="85">
                  <c:v>1985M02</c:v>
                </c:pt>
                <c:pt idx="86">
                  <c:v>1985M03</c:v>
                </c:pt>
                <c:pt idx="87">
                  <c:v>1985M04</c:v>
                </c:pt>
                <c:pt idx="88">
                  <c:v>1985M05</c:v>
                </c:pt>
                <c:pt idx="89">
                  <c:v>1985M06</c:v>
                </c:pt>
                <c:pt idx="90">
                  <c:v>1985M07</c:v>
                </c:pt>
                <c:pt idx="91">
                  <c:v>1985M08</c:v>
                </c:pt>
                <c:pt idx="92">
                  <c:v>1985M09</c:v>
                </c:pt>
                <c:pt idx="93">
                  <c:v>1985M10</c:v>
                </c:pt>
                <c:pt idx="94">
                  <c:v>1985M11</c:v>
                </c:pt>
                <c:pt idx="95">
                  <c:v>1985M12</c:v>
                </c:pt>
                <c:pt idx="96">
                  <c:v>1986M01</c:v>
                </c:pt>
                <c:pt idx="97">
                  <c:v>1986M02</c:v>
                </c:pt>
                <c:pt idx="98">
                  <c:v>1986M03</c:v>
                </c:pt>
                <c:pt idx="99">
                  <c:v>1986M04</c:v>
                </c:pt>
                <c:pt idx="100">
                  <c:v>1986M05</c:v>
                </c:pt>
                <c:pt idx="101">
                  <c:v>1986M06</c:v>
                </c:pt>
                <c:pt idx="102">
                  <c:v>1986M07</c:v>
                </c:pt>
                <c:pt idx="103">
                  <c:v>1986M08</c:v>
                </c:pt>
                <c:pt idx="104">
                  <c:v>1986M09</c:v>
                </c:pt>
                <c:pt idx="105">
                  <c:v>1986M10</c:v>
                </c:pt>
                <c:pt idx="106">
                  <c:v>1986M11</c:v>
                </c:pt>
                <c:pt idx="107">
                  <c:v>1986M12</c:v>
                </c:pt>
                <c:pt idx="108">
                  <c:v>1987M01</c:v>
                </c:pt>
                <c:pt idx="109">
                  <c:v>1987M02</c:v>
                </c:pt>
                <c:pt idx="110">
                  <c:v>1987M03</c:v>
                </c:pt>
                <c:pt idx="111">
                  <c:v>1987M04</c:v>
                </c:pt>
                <c:pt idx="112">
                  <c:v>1987M05</c:v>
                </c:pt>
                <c:pt idx="113">
                  <c:v>1987M06</c:v>
                </c:pt>
                <c:pt idx="114">
                  <c:v>1987M07</c:v>
                </c:pt>
                <c:pt idx="115">
                  <c:v>1987M08</c:v>
                </c:pt>
                <c:pt idx="116">
                  <c:v>1987M09</c:v>
                </c:pt>
                <c:pt idx="117">
                  <c:v>1987M10</c:v>
                </c:pt>
                <c:pt idx="118">
                  <c:v>1987M11</c:v>
                </c:pt>
                <c:pt idx="119">
                  <c:v>1987M12</c:v>
                </c:pt>
                <c:pt idx="120">
                  <c:v>1988M01</c:v>
                </c:pt>
                <c:pt idx="121">
                  <c:v>1988M02</c:v>
                </c:pt>
                <c:pt idx="122">
                  <c:v>1988M03</c:v>
                </c:pt>
                <c:pt idx="123">
                  <c:v>1988M04</c:v>
                </c:pt>
                <c:pt idx="124">
                  <c:v>1988M05</c:v>
                </c:pt>
                <c:pt idx="125">
                  <c:v>1988M06</c:v>
                </c:pt>
                <c:pt idx="126">
                  <c:v>1988M07</c:v>
                </c:pt>
                <c:pt idx="127">
                  <c:v>1988M08</c:v>
                </c:pt>
                <c:pt idx="128">
                  <c:v>1988M09</c:v>
                </c:pt>
                <c:pt idx="129">
                  <c:v>1988M10</c:v>
                </c:pt>
                <c:pt idx="130">
                  <c:v>1988M11</c:v>
                </c:pt>
                <c:pt idx="131">
                  <c:v>1988M12</c:v>
                </c:pt>
                <c:pt idx="132">
                  <c:v>1989M01</c:v>
                </c:pt>
                <c:pt idx="133">
                  <c:v>1989M02</c:v>
                </c:pt>
                <c:pt idx="134">
                  <c:v>1989M03</c:v>
                </c:pt>
                <c:pt idx="135">
                  <c:v>1989M04</c:v>
                </c:pt>
                <c:pt idx="136">
                  <c:v>1989M05</c:v>
                </c:pt>
                <c:pt idx="137">
                  <c:v>1989M06</c:v>
                </c:pt>
                <c:pt idx="138">
                  <c:v>1989M07</c:v>
                </c:pt>
                <c:pt idx="139">
                  <c:v>1989M08</c:v>
                </c:pt>
                <c:pt idx="140">
                  <c:v>1989M09</c:v>
                </c:pt>
                <c:pt idx="141">
                  <c:v>1989M10</c:v>
                </c:pt>
                <c:pt idx="142">
                  <c:v>1989M11</c:v>
                </c:pt>
                <c:pt idx="143">
                  <c:v>1989M12</c:v>
                </c:pt>
                <c:pt idx="144">
                  <c:v>1990M01</c:v>
                </c:pt>
                <c:pt idx="145">
                  <c:v>1990M02</c:v>
                </c:pt>
                <c:pt idx="146">
                  <c:v>1990M03</c:v>
                </c:pt>
                <c:pt idx="147">
                  <c:v>1990M04</c:v>
                </c:pt>
                <c:pt idx="148">
                  <c:v>1990M05</c:v>
                </c:pt>
                <c:pt idx="149">
                  <c:v>1990M06</c:v>
                </c:pt>
                <c:pt idx="150">
                  <c:v>1990M07</c:v>
                </c:pt>
                <c:pt idx="151">
                  <c:v>1990M08</c:v>
                </c:pt>
                <c:pt idx="152">
                  <c:v>1990M09</c:v>
                </c:pt>
                <c:pt idx="153">
                  <c:v>1990M10</c:v>
                </c:pt>
                <c:pt idx="154">
                  <c:v>1990M11</c:v>
                </c:pt>
                <c:pt idx="155">
                  <c:v>1990M12</c:v>
                </c:pt>
                <c:pt idx="156">
                  <c:v>1991M01</c:v>
                </c:pt>
                <c:pt idx="157">
                  <c:v>1991M02</c:v>
                </c:pt>
                <c:pt idx="158">
                  <c:v>1991M03</c:v>
                </c:pt>
                <c:pt idx="159">
                  <c:v>1991M04</c:v>
                </c:pt>
                <c:pt idx="160">
                  <c:v>1991M05</c:v>
                </c:pt>
                <c:pt idx="161">
                  <c:v>1991M06</c:v>
                </c:pt>
                <c:pt idx="162">
                  <c:v>1991M07</c:v>
                </c:pt>
                <c:pt idx="163">
                  <c:v>1991M08</c:v>
                </c:pt>
                <c:pt idx="164">
                  <c:v>1991M09</c:v>
                </c:pt>
                <c:pt idx="165">
                  <c:v>1991M10</c:v>
                </c:pt>
                <c:pt idx="166">
                  <c:v>1991M11</c:v>
                </c:pt>
                <c:pt idx="167">
                  <c:v>1991M12</c:v>
                </c:pt>
                <c:pt idx="168">
                  <c:v>1992M01</c:v>
                </c:pt>
                <c:pt idx="169">
                  <c:v>1992M02</c:v>
                </c:pt>
                <c:pt idx="170">
                  <c:v>1992M03</c:v>
                </c:pt>
                <c:pt idx="171">
                  <c:v>1992M04</c:v>
                </c:pt>
                <c:pt idx="172">
                  <c:v>1992M05</c:v>
                </c:pt>
                <c:pt idx="173">
                  <c:v>1992M06</c:v>
                </c:pt>
                <c:pt idx="174">
                  <c:v>1992M07</c:v>
                </c:pt>
                <c:pt idx="175">
                  <c:v>1992M08</c:v>
                </c:pt>
                <c:pt idx="176">
                  <c:v>1992M09</c:v>
                </c:pt>
                <c:pt idx="177">
                  <c:v>1992M10</c:v>
                </c:pt>
                <c:pt idx="178">
                  <c:v>1992M11</c:v>
                </c:pt>
                <c:pt idx="179">
                  <c:v>1992M12</c:v>
                </c:pt>
                <c:pt idx="180">
                  <c:v>1993M01</c:v>
                </c:pt>
                <c:pt idx="181">
                  <c:v>1993M02</c:v>
                </c:pt>
                <c:pt idx="182">
                  <c:v>1993M03</c:v>
                </c:pt>
                <c:pt idx="183">
                  <c:v>1993M04</c:v>
                </c:pt>
                <c:pt idx="184">
                  <c:v>1993M05</c:v>
                </c:pt>
                <c:pt idx="185">
                  <c:v>1993M06</c:v>
                </c:pt>
                <c:pt idx="186">
                  <c:v>1993M07</c:v>
                </c:pt>
                <c:pt idx="187">
                  <c:v>1993M08</c:v>
                </c:pt>
                <c:pt idx="188">
                  <c:v>1993M09</c:v>
                </c:pt>
                <c:pt idx="189">
                  <c:v>1993M10</c:v>
                </c:pt>
                <c:pt idx="190">
                  <c:v>1993M11</c:v>
                </c:pt>
                <c:pt idx="191">
                  <c:v>1993M12</c:v>
                </c:pt>
                <c:pt idx="192">
                  <c:v>1994M01</c:v>
                </c:pt>
                <c:pt idx="193">
                  <c:v>1994M02</c:v>
                </c:pt>
                <c:pt idx="194">
                  <c:v>1994M03</c:v>
                </c:pt>
                <c:pt idx="195">
                  <c:v>1994M04</c:v>
                </c:pt>
                <c:pt idx="196">
                  <c:v>1994M05</c:v>
                </c:pt>
                <c:pt idx="197">
                  <c:v>1994M06</c:v>
                </c:pt>
                <c:pt idx="198">
                  <c:v>1994M07</c:v>
                </c:pt>
                <c:pt idx="199">
                  <c:v>1994M08</c:v>
                </c:pt>
                <c:pt idx="200">
                  <c:v>1994M09</c:v>
                </c:pt>
                <c:pt idx="201">
                  <c:v>1994M10</c:v>
                </c:pt>
                <c:pt idx="202">
                  <c:v>1994M11</c:v>
                </c:pt>
                <c:pt idx="203">
                  <c:v>1994M12</c:v>
                </c:pt>
                <c:pt idx="204">
                  <c:v>1995M01</c:v>
                </c:pt>
                <c:pt idx="205">
                  <c:v>1995M02</c:v>
                </c:pt>
                <c:pt idx="206">
                  <c:v>1995M03</c:v>
                </c:pt>
                <c:pt idx="207">
                  <c:v>1995M04</c:v>
                </c:pt>
                <c:pt idx="208">
                  <c:v>1995M05</c:v>
                </c:pt>
                <c:pt idx="209">
                  <c:v>1995M06</c:v>
                </c:pt>
                <c:pt idx="210">
                  <c:v>1995M07</c:v>
                </c:pt>
                <c:pt idx="211">
                  <c:v>1995M08</c:v>
                </c:pt>
                <c:pt idx="212">
                  <c:v>1995M09</c:v>
                </c:pt>
                <c:pt idx="213">
                  <c:v>1995M10</c:v>
                </c:pt>
                <c:pt idx="214">
                  <c:v>1995M11</c:v>
                </c:pt>
                <c:pt idx="215">
                  <c:v>1995M12</c:v>
                </c:pt>
                <c:pt idx="216">
                  <c:v>1996M01</c:v>
                </c:pt>
                <c:pt idx="217">
                  <c:v>1996M02</c:v>
                </c:pt>
                <c:pt idx="218">
                  <c:v>1996M03</c:v>
                </c:pt>
                <c:pt idx="219">
                  <c:v>1996M04</c:v>
                </c:pt>
                <c:pt idx="220">
                  <c:v>1996M05</c:v>
                </c:pt>
                <c:pt idx="221">
                  <c:v>1996M06</c:v>
                </c:pt>
                <c:pt idx="222">
                  <c:v>1996M07</c:v>
                </c:pt>
                <c:pt idx="223">
                  <c:v>1996M08</c:v>
                </c:pt>
                <c:pt idx="224">
                  <c:v>1996M09</c:v>
                </c:pt>
                <c:pt idx="225">
                  <c:v>1996M10</c:v>
                </c:pt>
                <c:pt idx="226">
                  <c:v>1996M11</c:v>
                </c:pt>
                <c:pt idx="227">
                  <c:v>1996M12</c:v>
                </c:pt>
                <c:pt idx="228">
                  <c:v>1997M01</c:v>
                </c:pt>
                <c:pt idx="229">
                  <c:v>1997M02</c:v>
                </c:pt>
                <c:pt idx="230">
                  <c:v>1997M03</c:v>
                </c:pt>
                <c:pt idx="231">
                  <c:v>1997M04</c:v>
                </c:pt>
                <c:pt idx="232">
                  <c:v>1997M05</c:v>
                </c:pt>
                <c:pt idx="233">
                  <c:v>1997M06</c:v>
                </c:pt>
                <c:pt idx="234">
                  <c:v>1997M07</c:v>
                </c:pt>
                <c:pt idx="235">
                  <c:v>1997M08</c:v>
                </c:pt>
                <c:pt idx="236">
                  <c:v>1997M09</c:v>
                </c:pt>
                <c:pt idx="237">
                  <c:v>1997M10</c:v>
                </c:pt>
                <c:pt idx="238">
                  <c:v>1997M11</c:v>
                </c:pt>
                <c:pt idx="239">
                  <c:v>1997M12</c:v>
                </c:pt>
                <c:pt idx="240">
                  <c:v>1998M01</c:v>
                </c:pt>
                <c:pt idx="241">
                  <c:v>1998M02</c:v>
                </c:pt>
                <c:pt idx="242">
                  <c:v>1998M03</c:v>
                </c:pt>
                <c:pt idx="243">
                  <c:v>1998M04</c:v>
                </c:pt>
                <c:pt idx="244">
                  <c:v>1998M05</c:v>
                </c:pt>
                <c:pt idx="245">
                  <c:v>1998M06</c:v>
                </c:pt>
                <c:pt idx="246">
                  <c:v>1998M07</c:v>
                </c:pt>
                <c:pt idx="247">
                  <c:v>1998M08</c:v>
                </c:pt>
                <c:pt idx="248">
                  <c:v>1998M09</c:v>
                </c:pt>
                <c:pt idx="249">
                  <c:v>1998M10</c:v>
                </c:pt>
                <c:pt idx="250">
                  <c:v>1998M11</c:v>
                </c:pt>
                <c:pt idx="251">
                  <c:v>1998M12</c:v>
                </c:pt>
                <c:pt idx="252">
                  <c:v>1999M01</c:v>
                </c:pt>
                <c:pt idx="253">
                  <c:v>1999M02</c:v>
                </c:pt>
                <c:pt idx="254">
                  <c:v>1999M03</c:v>
                </c:pt>
                <c:pt idx="255">
                  <c:v>1999M04</c:v>
                </c:pt>
                <c:pt idx="256">
                  <c:v>1999M05</c:v>
                </c:pt>
                <c:pt idx="257">
                  <c:v>1999M06</c:v>
                </c:pt>
                <c:pt idx="258">
                  <c:v>1999M07</c:v>
                </c:pt>
                <c:pt idx="259">
                  <c:v>1999M08</c:v>
                </c:pt>
                <c:pt idx="260">
                  <c:v>1999M09</c:v>
                </c:pt>
                <c:pt idx="261">
                  <c:v>1999M10</c:v>
                </c:pt>
                <c:pt idx="262">
                  <c:v>1999M11</c:v>
                </c:pt>
                <c:pt idx="263">
                  <c:v>1999M12</c:v>
                </c:pt>
                <c:pt idx="264">
                  <c:v>2000M01</c:v>
                </c:pt>
                <c:pt idx="265">
                  <c:v>2000M02</c:v>
                </c:pt>
                <c:pt idx="266">
                  <c:v>2000M03</c:v>
                </c:pt>
                <c:pt idx="267">
                  <c:v>2000M04</c:v>
                </c:pt>
                <c:pt idx="268">
                  <c:v>2000M05</c:v>
                </c:pt>
                <c:pt idx="269">
                  <c:v>2000M06</c:v>
                </c:pt>
                <c:pt idx="270">
                  <c:v>2000M07</c:v>
                </c:pt>
                <c:pt idx="271">
                  <c:v>2000M08</c:v>
                </c:pt>
                <c:pt idx="272">
                  <c:v>2000M09</c:v>
                </c:pt>
                <c:pt idx="273">
                  <c:v>2000M10</c:v>
                </c:pt>
                <c:pt idx="274">
                  <c:v>2000M11</c:v>
                </c:pt>
                <c:pt idx="275">
                  <c:v>2000M12</c:v>
                </c:pt>
                <c:pt idx="276">
                  <c:v>2001M01</c:v>
                </c:pt>
                <c:pt idx="277">
                  <c:v>2001M02</c:v>
                </c:pt>
                <c:pt idx="278">
                  <c:v>2001M03</c:v>
                </c:pt>
                <c:pt idx="279">
                  <c:v>2001M04</c:v>
                </c:pt>
                <c:pt idx="280">
                  <c:v>2001M05</c:v>
                </c:pt>
                <c:pt idx="281">
                  <c:v>2001M06</c:v>
                </c:pt>
                <c:pt idx="282">
                  <c:v>2001M07</c:v>
                </c:pt>
                <c:pt idx="283">
                  <c:v>2001M08</c:v>
                </c:pt>
                <c:pt idx="284">
                  <c:v>2001M09</c:v>
                </c:pt>
                <c:pt idx="285">
                  <c:v>2001M10</c:v>
                </c:pt>
                <c:pt idx="286">
                  <c:v>2001M11</c:v>
                </c:pt>
                <c:pt idx="287">
                  <c:v>2001M12</c:v>
                </c:pt>
                <c:pt idx="288">
                  <c:v>2002M01</c:v>
                </c:pt>
                <c:pt idx="289">
                  <c:v>2002M02</c:v>
                </c:pt>
                <c:pt idx="290">
                  <c:v>2002M03</c:v>
                </c:pt>
                <c:pt idx="291">
                  <c:v>2002M04</c:v>
                </c:pt>
                <c:pt idx="292">
                  <c:v>2002M05</c:v>
                </c:pt>
                <c:pt idx="293">
                  <c:v>2002M06</c:v>
                </c:pt>
                <c:pt idx="294">
                  <c:v>2002M07</c:v>
                </c:pt>
                <c:pt idx="295">
                  <c:v>2002M08</c:v>
                </c:pt>
                <c:pt idx="296">
                  <c:v>2002M09</c:v>
                </c:pt>
                <c:pt idx="297">
                  <c:v>2002M10</c:v>
                </c:pt>
                <c:pt idx="298">
                  <c:v>2002M11</c:v>
                </c:pt>
                <c:pt idx="299">
                  <c:v>2002M12</c:v>
                </c:pt>
                <c:pt idx="300">
                  <c:v>2003M01</c:v>
                </c:pt>
                <c:pt idx="301">
                  <c:v>2003M02</c:v>
                </c:pt>
                <c:pt idx="302">
                  <c:v>2003M03</c:v>
                </c:pt>
                <c:pt idx="303">
                  <c:v>2003M04</c:v>
                </c:pt>
                <c:pt idx="304">
                  <c:v>2003M05</c:v>
                </c:pt>
                <c:pt idx="305">
                  <c:v>2003M06</c:v>
                </c:pt>
                <c:pt idx="306">
                  <c:v>2003M07</c:v>
                </c:pt>
                <c:pt idx="307">
                  <c:v>2003M08</c:v>
                </c:pt>
                <c:pt idx="308">
                  <c:v>2003M09</c:v>
                </c:pt>
                <c:pt idx="309">
                  <c:v>2003M10</c:v>
                </c:pt>
                <c:pt idx="310">
                  <c:v>2003M11</c:v>
                </c:pt>
                <c:pt idx="311">
                  <c:v>2003M12</c:v>
                </c:pt>
                <c:pt idx="312">
                  <c:v>2004M01</c:v>
                </c:pt>
                <c:pt idx="313">
                  <c:v>2004M02</c:v>
                </c:pt>
                <c:pt idx="314">
                  <c:v>2004M03</c:v>
                </c:pt>
                <c:pt idx="315">
                  <c:v>2004M04</c:v>
                </c:pt>
                <c:pt idx="316">
                  <c:v>2004M05</c:v>
                </c:pt>
                <c:pt idx="317">
                  <c:v>2004M06</c:v>
                </c:pt>
                <c:pt idx="318">
                  <c:v>2004M07</c:v>
                </c:pt>
                <c:pt idx="319">
                  <c:v>2004M08</c:v>
                </c:pt>
                <c:pt idx="320">
                  <c:v>2004M09</c:v>
                </c:pt>
                <c:pt idx="321">
                  <c:v>2004M10</c:v>
                </c:pt>
                <c:pt idx="322">
                  <c:v>2004M11</c:v>
                </c:pt>
                <c:pt idx="323">
                  <c:v>2004M12</c:v>
                </c:pt>
                <c:pt idx="324">
                  <c:v>2005M01</c:v>
                </c:pt>
                <c:pt idx="325">
                  <c:v>2005M02</c:v>
                </c:pt>
                <c:pt idx="326">
                  <c:v>2005M03</c:v>
                </c:pt>
                <c:pt idx="327">
                  <c:v>2005M04</c:v>
                </c:pt>
                <c:pt idx="328">
                  <c:v>2005M05</c:v>
                </c:pt>
                <c:pt idx="329">
                  <c:v>2005M06</c:v>
                </c:pt>
                <c:pt idx="330">
                  <c:v>2005M07</c:v>
                </c:pt>
                <c:pt idx="331">
                  <c:v>2005M08</c:v>
                </c:pt>
                <c:pt idx="332">
                  <c:v>2005M09</c:v>
                </c:pt>
                <c:pt idx="333">
                  <c:v>2005M10</c:v>
                </c:pt>
                <c:pt idx="334">
                  <c:v>2005M11</c:v>
                </c:pt>
                <c:pt idx="335">
                  <c:v>2005M12</c:v>
                </c:pt>
                <c:pt idx="336">
                  <c:v>2006M01</c:v>
                </c:pt>
                <c:pt idx="337">
                  <c:v>2006M02</c:v>
                </c:pt>
                <c:pt idx="338">
                  <c:v>2006M03</c:v>
                </c:pt>
                <c:pt idx="339">
                  <c:v>2006M04</c:v>
                </c:pt>
                <c:pt idx="340">
                  <c:v>2006M05</c:v>
                </c:pt>
                <c:pt idx="341">
                  <c:v>2006M06</c:v>
                </c:pt>
                <c:pt idx="342">
                  <c:v>2006M07</c:v>
                </c:pt>
                <c:pt idx="343">
                  <c:v>2006M08</c:v>
                </c:pt>
                <c:pt idx="344">
                  <c:v>2006M09</c:v>
                </c:pt>
                <c:pt idx="345">
                  <c:v>2006M10</c:v>
                </c:pt>
                <c:pt idx="346">
                  <c:v>2006M11</c:v>
                </c:pt>
                <c:pt idx="347">
                  <c:v>2006M12</c:v>
                </c:pt>
                <c:pt idx="348">
                  <c:v>2007M01</c:v>
                </c:pt>
                <c:pt idx="349">
                  <c:v>2007M02</c:v>
                </c:pt>
                <c:pt idx="350">
                  <c:v>2007M03</c:v>
                </c:pt>
                <c:pt idx="351">
                  <c:v>2007M04</c:v>
                </c:pt>
                <c:pt idx="352">
                  <c:v>2007M05</c:v>
                </c:pt>
                <c:pt idx="353">
                  <c:v>2007M06</c:v>
                </c:pt>
                <c:pt idx="354">
                  <c:v>2007M07</c:v>
                </c:pt>
                <c:pt idx="355">
                  <c:v>2007M08</c:v>
                </c:pt>
                <c:pt idx="356">
                  <c:v>2007M09</c:v>
                </c:pt>
                <c:pt idx="357">
                  <c:v>2007M10</c:v>
                </c:pt>
                <c:pt idx="358">
                  <c:v>2007M11</c:v>
                </c:pt>
                <c:pt idx="359">
                  <c:v>2007M12</c:v>
                </c:pt>
                <c:pt idx="360">
                  <c:v>2008M01</c:v>
                </c:pt>
                <c:pt idx="361">
                  <c:v>2008M02</c:v>
                </c:pt>
                <c:pt idx="362">
                  <c:v>2008M03</c:v>
                </c:pt>
                <c:pt idx="363">
                  <c:v>2008M04</c:v>
                </c:pt>
                <c:pt idx="364">
                  <c:v>2008M05</c:v>
                </c:pt>
                <c:pt idx="365">
                  <c:v>2008M06</c:v>
                </c:pt>
                <c:pt idx="366">
                  <c:v>2008M07</c:v>
                </c:pt>
                <c:pt idx="367">
                  <c:v>2008M08</c:v>
                </c:pt>
                <c:pt idx="368">
                  <c:v>2008M09</c:v>
                </c:pt>
                <c:pt idx="369">
                  <c:v>2008M10</c:v>
                </c:pt>
                <c:pt idx="370">
                  <c:v>2008M11</c:v>
                </c:pt>
                <c:pt idx="371">
                  <c:v>2008M12</c:v>
                </c:pt>
                <c:pt idx="372">
                  <c:v>2009M01</c:v>
                </c:pt>
                <c:pt idx="373">
                  <c:v>2009M02</c:v>
                </c:pt>
                <c:pt idx="374">
                  <c:v>2009M03</c:v>
                </c:pt>
                <c:pt idx="375">
                  <c:v>2009M04</c:v>
                </c:pt>
                <c:pt idx="376">
                  <c:v>2009M05</c:v>
                </c:pt>
                <c:pt idx="377">
                  <c:v>2009M06</c:v>
                </c:pt>
                <c:pt idx="378">
                  <c:v>2009M07</c:v>
                </c:pt>
                <c:pt idx="379">
                  <c:v>2009M08</c:v>
                </c:pt>
                <c:pt idx="380">
                  <c:v>2009M09</c:v>
                </c:pt>
                <c:pt idx="381">
                  <c:v>2009M10</c:v>
                </c:pt>
                <c:pt idx="382">
                  <c:v>2009M11</c:v>
                </c:pt>
                <c:pt idx="383">
                  <c:v>2009M12</c:v>
                </c:pt>
                <c:pt idx="384">
                  <c:v>2010M01</c:v>
                </c:pt>
                <c:pt idx="385">
                  <c:v>2010M02</c:v>
                </c:pt>
                <c:pt idx="386">
                  <c:v>2010M03</c:v>
                </c:pt>
                <c:pt idx="387">
                  <c:v>2010M04</c:v>
                </c:pt>
                <c:pt idx="388">
                  <c:v>2010M05</c:v>
                </c:pt>
                <c:pt idx="389">
                  <c:v>2010M06</c:v>
                </c:pt>
                <c:pt idx="390">
                  <c:v>2010M07</c:v>
                </c:pt>
                <c:pt idx="391">
                  <c:v>2010M08</c:v>
                </c:pt>
                <c:pt idx="392">
                  <c:v>2010M09</c:v>
                </c:pt>
                <c:pt idx="393">
                  <c:v>2010M10</c:v>
                </c:pt>
                <c:pt idx="394">
                  <c:v>2010M11</c:v>
                </c:pt>
                <c:pt idx="395">
                  <c:v>2010M12</c:v>
                </c:pt>
                <c:pt idx="396">
                  <c:v>2011M01</c:v>
                </c:pt>
                <c:pt idx="397">
                  <c:v>2011M02</c:v>
                </c:pt>
                <c:pt idx="398">
                  <c:v>2011M03</c:v>
                </c:pt>
                <c:pt idx="399">
                  <c:v>2011M04</c:v>
                </c:pt>
                <c:pt idx="400">
                  <c:v>2011M05</c:v>
                </c:pt>
                <c:pt idx="401">
                  <c:v>2011M06</c:v>
                </c:pt>
                <c:pt idx="402">
                  <c:v>2011M07</c:v>
                </c:pt>
                <c:pt idx="403">
                  <c:v>2011M08</c:v>
                </c:pt>
                <c:pt idx="404">
                  <c:v>2011M09</c:v>
                </c:pt>
                <c:pt idx="405">
                  <c:v>2011M10</c:v>
                </c:pt>
                <c:pt idx="406">
                  <c:v>2011M11</c:v>
                </c:pt>
                <c:pt idx="407">
                  <c:v>2011M12</c:v>
                </c:pt>
                <c:pt idx="408">
                  <c:v>2012M01</c:v>
                </c:pt>
                <c:pt idx="409">
                  <c:v>2012M02</c:v>
                </c:pt>
                <c:pt idx="410">
                  <c:v>2012M03</c:v>
                </c:pt>
                <c:pt idx="411">
                  <c:v>2012M04</c:v>
                </c:pt>
                <c:pt idx="412">
                  <c:v>2012M05</c:v>
                </c:pt>
                <c:pt idx="413">
                  <c:v>2012M06</c:v>
                </c:pt>
                <c:pt idx="414">
                  <c:v>2012M07</c:v>
                </c:pt>
                <c:pt idx="415">
                  <c:v>2012M08</c:v>
                </c:pt>
                <c:pt idx="416">
                  <c:v>2012M09</c:v>
                </c:pt>
                <c:pt idx="417">
                  <c:v>2012M10</c:v>
                </c:pt>
                <c:pt idx="418">
                  <c:v>2012M11</c:v>
                </c:pt>
                <c:pt idx="419">
                  <c:v>2012M12</c:v>
                </c:pt>
                <c:pt idx="420">
                  <c:v>2013M01</c:v>
                </c:pt>
                <c:pt idx="421">
                  <c:v>2013M02</c:v>
                </c:pt>
                <c:pt idx="422">
                  <c:v>2013M03</c:v>
                </c:pt>
                <c:pt idx="423">
                  <c:v>2013M04</c:v>
                </c:pt>
                <c:pt idx="424">
                  <c:v>2013M05</c:v>
                </c:pt>
                <c:pt idx="425">
                  <c:v>2013M06</c:v>
                </c:pt>
                <c:pt idx="426">
                  <c:v>2013M07</c:v>
                </c:pt>
                <c:pt idx="427">
                  <c:v>2013M08</c:v>
                </c:pt>
                <c:pt idx="428">
                  <c:v>2013M09</c:v>
                </c:pt>
                <c:pt idx="429">
                  <c:v>2013M10</c:v>
                </c:pt>
                <c:pt idx="430">
                  <c:v>2013M11</c:v>
                </c:pt>
                <c:pt idx="431">
                  <c:v>2013M12</c:v>
                </c:pt>
                <c:pt idx="432">
                  <c:v>2014M01</c:v>
                </c:pt>
                <c:pt idx="433">
                  <c:v>2014M02</c:v>
                </c:pt>
                <c:pt idx="434">
                  <c:v>2014M03</c:v>
                </c:pt>
                <c:pt idx="435">
                  <c:v>2014M04</c:v>
                </c:pt>
                <c:pt idx="436">
                  <c:v>2014M05</c:v>
                </c:pt>
                <c:pt idx="437">
                  <c:v>2014M06</c:v>
                </c:pt>
                <c:pt idx="438">
                  <c:v>2014M07</c:v>
                </c:pt>
                <c:pt idx="439">
                  <c:v>2014M08</c:v>
                </c:pt>
                <c:pt idx="440">
                  <c:v>2014M09</c:v>
                </c:pt>
                <c:pt idx="441">
                  <c:v>2014M10</c:v>
                </c:pt>
                <c:pt idx="442">
                  <c:v>2014M11</c:v>
                </c:pt>
                <c:pt idx="443">
                  <c:v>2014M12</c:v>
                </c:pt>
                <c:pt idx="444">
                  <c:v>2015M01</c:v>
                </c:pt>
                <c:pt idx="445">
                  <c:v>2015M02</c:v>
                </c:pt>
                <c:pt idx="446">
                  <c:v>2015M03</c:v>
                </c:pt>
                <c:pt idx="447">
                  <c:v>2015M04</c:v>
                </c:pt>
                <c:pt idx="448">
                  <c:v>2015M05</c:v>
                </c:pt>
                <c:pt idx="449">
                  <c:v>2015M06</c:v>
                </c:pt>
                <c:pt idx="450">
                  <c:v>2015M07</c:v>
                </c:pt>
                <c:pt idx="451">
                  <c:v>2015M08</c:v>
                </c:pt>
                <c:pt idx="452">
                  <c:v>2015M09</c:v>
                </c:pt>
                <c:pt idx="453">
                  <c:v>2015M10</c:v>
                </c:pt>
                <c:pt idx="454">
                  <c:v>2015M11</c:v>
                </c:pt>
                <c:pt idx="455">
                  <c:v>2015M12</c:v>
                </c:pt>
              </c:strCache>
            </c:strRef>
          </c:cat>
          <c:val>
            <c:numRef>
              <c:f>Sheet1!$C$2:$C$457</c:f>
              <c:numCache>
                <c:formatCode>0</c:formatCode>
                <c:ptCount val="45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1</c:v>
                </c:pt>
                <c:pt idx="26">
                  <c:v>1</c:v>
                </c:pt>
                <c:pt idx="27">
                  <c:v>1</c:v>
                </c:pt>
                <c:pt idx="28">
                  <c:v>1</c:v>
                </c:pt>
                <c:pt idx="29">
                  <c:v>1</c:v>
                </c:pt>
                <c:pt idx="30">
                  <c:v>1</c:v>
                </c:pt>
                <c:pt idx="31">
                  <c:v>0</c:v>
                </c:pt>
                <c:pt idx="32">
                  <c:v>0</c:v>
                </c:pt>
                <c:pt idx="33">
                  <c:v>0</c:v>
                </c:pt>
                <c:pt idx="34">
                  <c:v>0</c:v>
                </c:pt>
                <c:pt idx="35">
                  <c:v>0</c:v>
                </c:pt>
                <c:pt idx="36">
                  <c:v>0</c:v>
                </c:pt>
                <c:pt idx="37">
                  <c:v>0</c:v>
                </c:pt>
                <c:pt idx="38">
                  <c:v>0</c:v>
                </c:pt>
                <c:pt idx="39">
                  <c:v>0</c:v>
                </c:pt>
                <c:pt idx="40">
                  <c:v>0</c:v>
                </c:pt>
                <c:pt idx="41">
                  <c:v>0</c:v>
                </c:pt>
                <c:pt idx="42">
                  <c:v>0</c:v>
                </c:pt>
                <c:pt idx="43">
                  <c:v>1</c:v>
                </c:pt>
                <c:pt idx="44">
                  <c:v>1</c:v>
                </c:pt>
                <c:pt idx="45">
                  <c:v>1</c:v>
                </c:pt>
                <c:pt idx="46">
                  <c:v>1</c:v>
                </c:pt>
                <c:pt idx="47">
                  <c:v>1</c:v>
                </c:pt>
                <c:pt idx="48">
                  <c:v>1</c:v>
                </c:pt>
                <c:pt idx="49">
                  <c:v>1</c:v>
                </c:pt>
                <c:pt idx="50">
                  <c:v>1</c:v>
                </c:pt>
                <c:pt idx="51">
                  <c:v>1</c:v>
                </c:pt>
                <c:pt idx="52">
                  <c:v>1</c:v>
                </c:pt>
                <c:pt idx="53">
                  <c:v>1</c:v>
                </c:pt>
                <c:pt idx="54">
                  <c:v>1</c:v>
                </c:pt>
                <c:pt idx="55">
                  <c:v>1</c:v>
                </c:pt>
                <c:pt idx="56">
                  <c:v>1</c:v>
                </c:pt>
                <c:pt idx="57">
                  <c:v>1</c:v>
                </c:pt>
                <c:pt idx="58">
                  <c:v>1</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1</c:v>
                </c:pt>
                <c:pt idx="152">
                  <c:v>1</c:v>
                </c:pt>
                <c:pt idx="153">
                  <c:v>1</c:v>
                </c:pt>
                <c:pt idx="154">
                  <c:v>1</c:v>
                </c:pt>
                <c:pt idx="155">
                  <c:v>1</c:v>
                </c:pt>
                <c:pt idx="156">
                  <c:v>1</c:v>
                </c:pt>
                <c:pt idx="157">
                  <c:v>1</c:v>
                </c:pt>
                <c:pt idx="158">
                  <c:v>1</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1</c:v>
                </c:pt>
                <c:pt idx="280">
                  <c:v>1</c:v>
                </c:pt>
                <c:pt idx="281">
                  <c:v>1</c:v>
                </c:pt>
                <c:pt idx="282">
                  <c:v>1</c:v>
                </c:pt>
                <c:pt idx="283">
                  <c:v>1</c:v>
                </c:pt>
                <c:pt idx="284">
                  <c:v>1</c:v>
                </c:pt>
                <c:pt idx="285">
                  <c:v>1</c:v>
                </c:pt>
                <c:pt idx="286">
                  <c:v>1</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pt idx="301">
                  <c:v>0</c:v>
                </c:pt>
                <c:pt idx="302">
                  <c:v>0</c:v>
                </c:pt>
                <c:pt idx="303">
                  <c:v>0</c:v>
                </c:pt>
                <c:pt idx="304">
                  <c:v>0</c:v>
                </c:pt>
                <c:pt idx="305">
                  <c:v>0</c:v>
                </c:pt>
                <c:pt idx="306">
                  <c:v>0</c:v>
                </c:pt>
                <c:pt idx="307">
                  <c:v>0</c:v>
                </c:pt>
                <c:pt idx="308">
                  <c:v>0</c:v>
                </c:pt>
                <c:pt idx="309">
                  <c:v>0</c:v>
                </c:pt>
                <c:pt idx="310">
                  <c:v>0</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1</c:v>
                </c:pt>
                <c:pt idx="361">
                  <c:v>1</c:v>
                </c:pt>
                <c:pt idx="362">
                  <c:v>1</c:v>
                </c:pt>
                <c:pt idx="363">
                  <c:v>1</c:v>
                </c:pt>
                <c:pt idx="364">
                  <c:v>1</c:v>
                </c:pt>
                <c:pt idx="365">
                  <c:v>1</c:v>
                </c:pt>
                <c:pt idx="366">
                  <c:v>1</c:v>
                </c:pt>
                <c:pt idx="367">
                  <c:v>1</c:v>
                </c:pt>
                <c:pt idx="368">
                  <c:v>1</c:v>
                </c:pt>
                <c:pt idx="369">
                  <c:v>1</c:v>
                </c:pt>
                <c:pt idx="370">
                  <c:v>1</c:v>
                </c:pt>
                <c:pt idx="371">
                  <c:v>1</c:v>
                </c:pt>
                <c:pt idx="372">
                  <c:v>1</c:v>
                </c:pt>
                <c:pt idx="373">
                  <c:v>1</c:v>
                </c:pt>
                <c:pt idx="374">
                  <c:v>1</c:v>
                </c:pt>
                <c:pt idx="375">
                  <c:v>1</c:v>
                </c:pt>
                <c:pt idx="376">
                  <c:v>1</c:v>
                </c:pt>
                <c:pt idx="377">
                  <c:v>1</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numCache>
            </c:numRef>
          </c:val>
          <c:smooth val="0"/>
        </c:ser>
        <c:dLbls>
          <c:showLegendKey val="0"/>
          <c:showVal val="0"/>
          <c:showCatName val="0"/>
          <c:showSerName val="0"/>
          <c:showPercent val="0"/>
          <c:showBubbleSize val="0"/>
        </c:dLbls>
        <c:marker val="1"/>
        <c:smooth val="0"/>
        <c:axId val="35694080"/>
        <c:axId val="35692544"/>
      </c:lineChart>
      <c:catAx>
        <c:axId val="35688832"/>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en-US"/>
          </a:p>
        </c:txPr>
        <c:crossAx val="35690752"/>
        <c:crosses val="autoZero"/>
        <c:auto val="1"/>
        <c:lblAlgn val="ctr"/>
        <c:lblOffset val="100"/>
        <c:noMultiLvlLbl val="0"/>
      </c:catAx>
      <c:valAx>
        <c:axId val="35690752"/>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crossAx val="35688832"/>
        <c:crosses val="autoZero"/>
        <c:crossBetween val="between"/>
      </c:valAx>
      <c:valAx>
        <c:axId val="35692544"/>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crossAx val="35694080"/>
        <c:crosses val="max"/>
        <c:crossBetween val="between"/>
      </c:valAx>
      <c:catAx>
        <c:axId val="35694080"/>
        <c:scaling>
          <c:orientation val="minMax"/>
        </c:scaling>
        <c:delete val="1"/>
        <c:axPos val="b"/>
        <c:numFmt formatCode="General" sourceLinked="1"/>
        <c:majorTickMark val="out"/>
        <c:minorTickMark val="none"/>
        <c:tickLblPos val="nextTo"/>
        <c:crossAx val="35692544"/>
        <c:crosses val="autoZero"/>
        <c:auto val="1"/>
        <c:lblAlgn val="ctr"/>
        <c:lblOffset val="100"/>
        <c:noMultiLvlLbl val="0"/>
      </c:catAx>
      <c:spPr>
        <a:pattFill prst="ltDnDiag">
          <a:fgClr>
            <a:schemeClr val="dk1">
              <a:lumMod val="15000"/>
              <a:lumOff val="85000"/>
            </a:schemeClr>
          </a:fgClr>
          <a:bgClr>
            <a:schemeClr val="lt1"/>
          </a:bgClr>
        </a:patt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AU" sz="2000" b="1" dirty="0"/>
              <a:t>CSI</a:t>
            </a:r>
            <a:r>
              <a:rPr lang="en-AU" sz="2000" b="1" baseline="0" dirty="0"/>
              <a:t> and Delinquency rates US</a:t>
            </a:r>
            <a:endParaRPr lang="en-AU" sz="2000" b="1" dirty="0"/>
          </a:p>
        </c:rich>
      </c:tx>
      <c:overlay val="0"/>
      <c:spPr>
        <a:noFill/>
        <a:ln>
          <a:noFill/>
        </a:ln>
        <a:effectLst/>
      </c:spPr>
    </c:title>
    <c:autoTitleDeleted val="0"/>
    <c:plotArea>
      <c:layout/>
      <c:scatterChart>
        <c:scatterStyle val="lineMarker"/>
        <c:varyColors val="0"/>
        <c:ser>
          <c:idx val="1"/>
          <c:order val="1"/>
          <c:tx>
            <c:strRef>
              <c:f>'FRED Graph'!$J$1</c:f>
              <c:strCache>
                <c:ptCount val="1"/>
                <c:pt idx="0">
                  <c:v>CSI</c:v>
                </c:pt>
              </c:strCache>
            </c:strRef>
          </c:tx>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'FRED Graph'!$H$2:$H$15</c:f>
              <c:numCache>
                <c:formatCode>General</c:formatCode>
                <c:ptCount val="14"/>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numCache>
            </c:numRef>
          </c:xVal>
          <c:yVal>
            <c:numRef>
              <c:f>'FRED Graph'!$J$2:$J$15</c:f>
              <c:numCache>
                <c:formatCode>General</c:formatCode>
                <c:ptCount val="14"/>
                <c:pt idx="0">
                  <c:v>87.625</c:v>
                </c:pt>
                <c:pt idx="1">
                  <c:v>95.2</c:v>
                </c:pt>
                <c:pt idx="2">
                  <c:v>88.55</c:v>
                </c:pt>
                <c:pt idx="3">
                  <c:v>87.308333333333337</c:v>
                </c:pt>
                <c:pt idx="4">
                  <c:v>85.583333333333329</c:v>
                </c:pt>
                <c:pt idx="5">
                  <c:v>63.75</c:v>
                </c:pt>
                <c:pt idx="6">
                  <c:v>66.25833333333334</c:v>
                </c:pt>
                <c:pt idx="7">
                  <c:v>71.841666666666683</c:v>
                </c:pt>
                <c:pt idx="8">
                  <c:v>67.349999999999994</c:v>
                </c:pt>
                <c:pt idx="9">
                  <c:v>76.541666666666657</c:v>
                </c:pt>
                <c:pt idx="10">
                  <c:v>79.208333333333343</c:v>
                </c:pt>
                <c:pt idx="11">
                  <c:v>84.124999999999986</c:v>
                </c:pt>
                <c:pt idx="12">
                  <c:v>92.941666666666663</c:v>
                </c:pt>
                <c:pt idx="13">
                  <c:v>91.841666666666654</c:v>
                </c:pt>
              </c:numCache>
            </c:numRef>
          </c:yVal>
          <c:smooth val="0"/>
        </c:ser>
        <c:dLbls>
          <c:showLegendKey val="0"/>
          <c:showVal val="0"/>
          <c:showCatName val="0"/>
          <c:showSerName val="0"/>
          <c:showPercent val="0"/>
          <c:showBubbleSize val="0"/>
        </c:dLbls>
        <c:axId val="35202176"/>
        <c:axId val="35204096"/>
      </c:scatterChart>
      <c:scatterChart>
        <c:scatterStyle val="lineMarker"/>
        <c:varyColors val="0"/>
        <c:ser>
          <c:idx val="0"/>
          <c:order val="0"/>
          <c:tx>
            <c:strRef>
              <c:f>'FRED Graph'!$I$1</c:f>
              <c:strCache>
                <c:ptCount val="1"/>
                <c:pt idx="0">
                  <c:v>DELQ_rates</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'FRED Graph'!$H$2:$H$15</c:f>
              <c:numCache>
                <c:formatCode>General</c:formatCode>
                <c:ptCount val="14"/>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numCache>
            </c:numRef>
          </c:xVal>
          <c:yVal>
            <c:numRef>
              <c:f>'FRED Graph'!$I$2:$I$15</c:f>
              <c:numCache>
                <c:formatCode>0.00</c:formatCode>
                <c:ptCount val="14"/>
                <c:pt idx="0" formatCode="General">
                  <c:v>1.8225</c:v>
                </c:pt>
                <c:pt idx="1">
                  <c:v>1.55</c:v>
                </c:pt>
                <c:pt idx="2" formatCode="General">
                  <c:v>1.5474999999999999</c:v>
                </c:pt>
                <c:pt idx="3" formatCode="General">
                  <c:v>1.7200000000000002</c:v>
                </c:pt>
                <c:pt idx="4" formatCode="General">
                  <c:v>2.5449999999999999</c:v>
                </c:pt>
                <c:pt idx="5">
                  <c:v>4.9849999999999994</c:v>
                </c:pt>
                <c:pt idx="6" formatCode="General">
                  <c:v>9.1074999999999999</c:v>
                </c:pt>
                <c:pt idx="7" formatCode="General">
                  <c:v>10.889999999999999</c:v>
                </c:pt>
                <c:pt idx="8" formatCode="General">
                  <c:v>10.414999999999999</c:v>
                </c:pt>
                <c:pt idx="9">
                  <c:v>10.309999999999999</c:v>
                </c:pt>
                <c:pt idx="10" formatCode="General">
                  <c:v>9.0024999999999995</c:v>
                </c:pt>
                <c:pt idx="11" formatCode="General">
                  <c:v>7.1974999999999998</c:v>
                </c:pt>
                <c:pt idx="12" formatCode="General">
                  <c:v>5.6274999999999995</c:v>
                </c:pt>
                <c:pt idx="13">
                  <c:v>4.4749999999999996</c:v>
                </c:pt>
              </c:numCache>
            </c:numRef>
          </c:yVal>
          <c:smooth val="0"/>
        </c:ser>
        <c:dLbls>
          <c:showLegendKey val="0"/>
          <c:showVal val="0"/>
          <c:showCatName val="0"/>
          <c:showSerName val="0"/>
          <c:showPercent val="0"/>
          <c:showBubbleSize val="0"/>
        </c:dLbls>
        <c:axId val="35207424"/>
        <c:axId val="35205888"/>
      </c:scatterChart>
      <c:valAx>
        <c:axId val="3520217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5204096"/>
        <c:crosses val="autoZero"/>
        <c:crossBetween val="midCat"/>
      </c:valAx>
      <c:valAx>
        <c:axId val="352040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5202176"/>
        <c:crosses val="autoZero"/>
        <c:crossBetween val="midCat"/>
      </c:valAx>
      <c:valAx>
        <c:axId val="35205888"/>
        <c:scaling>
          <c:orientation val="minMax"/>
        </c:scaling>
        <c:delete val="0"/>
        <c:axPos val="r"/>
        <c:numFmt formatCode="General" sourceLinked="1"/>
        <c:majorTickMark val="out"/>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5207424"/>
        <c:crosses val="max"/>
        <c:crossBetween val="midCat"/>
      </c:valAx>
      <c:valAx>
        <c:axId val="35207424"/>
        <c:scaling>
          <c:orientation val="minMax"/>
        </c:scaling>
        <c:delete val="1"/>
        <c:axPos val="b"/>
        <c:numFmt formatCode="General" sourceLinked="1"/>
        <c:majorTickMark val="out"/>
        <c:minorTickMark val="none"/>
        <c:tickLblPos val="nextTo"/>
        <c:crossAx val="35205888"/>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accent4">
        <a:lumMod val="20000"/>
        <a:lumOff val="80000"/>
      </a:schemeClr>
    </a:solid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1">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25B8C5-9302-4C04-B0BB-A8BD0C80DBD7}" type="datetimeFigureOut">
              <a:rPr lang="en-AU" smtClean="0"/>
              <a:t>30/01/2019</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DCEDAC-FBC5-46E8-B0BA-B04C946FBC46}" type="slidenum">
              <a:rPr lang="en-AU" smtClean="0"/>
              <a:t>‹#›</a:t>
            </a:fld>
            <a:endParaRPr lang="en-AU"/>
          </a:p>
        </p:txBody>
      </p:sp>
    </p:spTree>
    <p:extLst>
      <p:ext uri="{BB962C8B-B14F-4D97-AF65-F5344CB8AC3E}">
        <p14:creationId xmlns:p14="http://schemas.microsoft.com/office/powerpoint/2010/main" val="2242766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7DCEDAC-FBC5-46E8-B0BA-B04C946FBC46}" type="slidenum">
              <a:rPr lang="en-AU" smtClean="0"/>
              <a:t>1</a:t>
            </a:fld>
            <a:endParaRPr lang="en-AU"/>
          </a:p>
        </p:txBody>
      </p:sp>
    </p:spTree>
    <p:extLst>
      <p:ext uri="{BB962C8B-B14F-4D97-AF65-F5344CB8AC3E}">
        <p14:creationId xmlns:p14="http://schemas.microsoft.com/office/powerpoint/2010/main" val="4021306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6B417039-0913-4778-A6A9-E919AA7F304C}" type="slidenum">
              <a:rPr lang="en-AU" smtClean="0"/>
              <a:t>2</a:t>
            </a:fld>
            <a:endParaRPr lang="en-AU" dirty="0"/>
          </a:p>
        </p:txBody>
      </p:sp>
    </p:spTree>
    <p:extLst>
      <p:ext uri="{BB962C8B-B14F-4D97-AF65-F5344CB8AC3E}">
        <p14:creationId xmlns:p14="http://schemas.microsoft.com/office/powerpoint/2010/main" val="2169374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7DCEDAC-FBC5-46E8-B0BA-B04C946FBC46}" type="slidenum">
              <a:rPr lang="en-AU" smtClean="0"/>
              <a:t>4</a:t>
            </a:fld>
            <a:endParaRPr lang="en-AU"/>
          </a:p>
        </p:txBody>
      </p:sp>
    </p:spTree>
    <p:extLst>
      <p:ext uri="{BB962C8B-B14F-4D97-AF65-F5344CB8AC3E}">
        <p14:creationId xmlns:p14="http://schemas.microsoft.com/office/powerpoint/2010/main" val="28373565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6B417039-0913-4778-A6A9-E919AA7F304C}" type="slidenum">
              <a:rPr lang="en-AU" smtClean="0"/>
              <a:t>5</a:t>
            </a:fld>
            <a:endParaRPr lang="en-AU" dirty="0"/>
          </a:p>
        </p:txBody>
      </p:sp>
    </p:spTree>
    <p:extLst>
      <p:ext uri="{BB962C8B-B14F-4D97-AF65-F5344CB8AC3E}">
        <p14:creationId xmlns:p14="http://schemas.microsoft.com/office/powerpoint/2010/main" val="2649216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6B417039-0913-4778-A6A9-E919AA7F304C}" type="slidenum">
              <a:rPr lang="en-AU" smtClean="0"/>
              <a:t>41</a:t>
            </a:fld>
            <a:endParaRPr lang="en-AU" dirty="0"/>
          </a:p>
        </p:txBody>
      </p:sp>
    </p:spTree>
    <p:extLst>
      <p:ext uri="{BB962C8B-B14F-4D97-AF65-F5344CB8AC3E}">
        <p14:creationId xmlns:p14="http://schemas.microsoft.com/office/powerpoint/2010/main" val="1956233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6B417039-0913-4778-A6A9-E919AA7F304C}" type="slidenum">
              <a:rPr lang="en-AU" smtClean="0"/>
              <a:t>60</a:t>
            </a:fld>
            <a:endParaRPr lang="en-AU" dirty="0"/>
          </a:p>
        </p:txBody>
      </p:sp>
    </p:spTree>
    <p:extLst>
      <p:ext uri="{BB962C8B-B14F-4D97-AF65-F5344CB8AC3E}">
        <p14:creationId xmlns:p14="http://schemas.microsoft.com/office/powerpoint/2010/main" val="2469770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r>
              <a:rPr lang="en-US" smtClean="0"/>
              <a:t>6/02/2017</a:t>
            </a:r>
            <a:endParaRPr lang="en-AU"/>
          </a:p>
        </p:txBody>
      </p:sp>
      <p:sp>
        <p:nvSpPr>
          <p:cNvPr id="5" name="Footer Placeholder 4"/>
          <p:cNvSpPr>
            <a:spLocks noGrp="1"/>
          </p:cNvSpPr>
          <p:nvPr>
            <p:ph type="ftr" sz="quarter" idx="11"/>
          </p:nvPr>
        </p:nvSpPr>
        <p:spPr/>
        <p:txBody>
          <a:bodyPr/>
          <a:lstStyle/>
          <a:p>
            <a:r>
              <a:rPr lang="en-AU" smtClean="0"/>
              <a:t>Seminar Series, Department of Economics, JKKNIU, Trishal, Bangladesh. 23 January 2019 </a:t>
            </a:r>
            <a:endParaRPr lang="en-AU"/>
          </a:p>
        </p:txBody>
      </p:sp>
      <p:sp>
        <p:nvSpPr>
          <p:cNvPr id="6" name="Slide Number Placeholder 5"/>
          <p:cNvSpPr>
            <a:spLocks noGrp="1"/>
          </p:cNvSpPr>
          <p:nvPr>
            <p:ph type="sldNum" sz="quarter" idx="12"/>
          </p:nvPr>
        </p:nvSpPr>
        <p:spPr/>
        <p:txBody>
          <a:bodyPr/>
          <a:lstStyle/>
          <a:p>
            <a:fld id="{5888409C-B3A6-4ADB-A8DE-4C7BC707B03B}" type="slidenum">
              <a:rPr lang="en-AU" smtClean="0"/>
              <a:t>‹#›</a:t>
            </a:fld>
            <a:endParaRPr lang="en-AU"/>
          </a:p>
        </p:txBody>
      </p:sp>
    </p:spTree>
    <p:extLst>
      <p:ext uri="{BB962C8B-B14F-4D97-AF65-F5344CB8AC3E}">
        <p14:creationId xmlns:p14="http://schemas.microsoft.com/office/powerpoint/2010/main" val="895887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r>
              <a:rPr lang="en-US" smtClean="0"/>
              <a:t>6/02/2017</a:t>
            </a:r>
            <a:endParaRPr lang="en-AU"/>
          </a:p>
        </p:txBody>
      </p:sp>
      <p:sp>
        <p:nvSpPr>
          <p:cNvPr id="5" name="Footer Placeholder 4"/>
          <p:cNvSpPr>
            <a:spLocks noGrp="1"/>
          </p:cNvSpPr>
          <p:nvPr>
            <p:ph type="ftr" sz="quarter" idx="11"/>
          </p:nvPr>
        </p:nvSpPr>
        <p:spPr/>
        <p:txBody>
          <a:bodyPr/>
          <a:lstStyle/>
          <a:p>
            <a:r>
              <a:rPr lang="en-AU" smtClean="0"/>
              <a:t>Seminar Series, Department of Economics, JKKNIU, Trishal, Bangladesh. 23 January 2019 </a:t>
            </a:r>
            <a:endParaRPr lang="en-AU"/>
          </a:p>
        </p:txBody>
      </p:sp>
      <p:sp>
        <p:nvSpPr>
          <p:cNvPr id="6" name="Slide Number Placeholder 5"/>
          <p:cNvSpPr>
            <a:spLocks noGrp="1"/>
          </p:cNvSpPr>
          <p:nvPr>
            <p:ph type="sldNum" sz="quarter" idx="12"/>
          </p:nvPr>
        </p:nvSpPr>
        <p:spPr/>
        <p:txBody>
          <a:bodyPr/>
          <a:lstStyle/>
          <a:p>
            <a:fld id="{5888409C-B3A6-4ADB-A8DE-4C7BC707B03B}" type="slidenum">
              <a:rPr lang="en-AU" smtClean="0"/>
              <a:t>‹#›</a:t>
            </a:fld>
            <a:endParaRPr lang="en-AU"/>
          </a:p>
        </p:txBody>
      </p:sp>
    </p:spTree>
    <p:extLst>
      <p:ext uri="{BB962C8B-B14F-4D97-AF65-F5344CB8AC3E}">
        <p14:creationId xmlns:p14="http://schemas.microsoft.com/office/powerpoint/2010/main" val="2261676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r>
              <a:rPr lang="en-US" smtClean="0"/>
              <a:t>6/02/2017</a:t>
            </a:r>
            <a:endParaRPr lang="en-AU"/>
          </a:p>
        </p:txBody>
      </p:sp>
      <p:sp>
        <p:nvSpPr>
          <p:cNvPr id="5" name="Footer Placeholder 4"/>
          <p:cNvSpPr>
            <a:spLocks noGrp="1"/>
          </p:cNvSpPr>
          <p:nvPr>
            <p:ph type="ftr" sz="quarter" idx="11"/>
          </p:nvPr>
        </p:nvSpPr>
        <p:spPr/>
        <p:txBody>
          <a:bodyPr/>
          <a:lstStyle/>
          <a:p>
            <a:r>
              <a:rPr lang="en-AU" smtClean="0"/>
              <a:t>Seminar Series, Department of Economics, JKKNIU, Trishal, Bangladesh. 23 January 2019 </a:t>
            </a:r>
            <a:endParaRPr lang="en-AU"/>
          </a:p>
        </p:txBody>
      </p:sp>
      <p:sp>
        <p:nvSpPr>
          <p:cNvPr id="6" name="Slide Number Placeholder 5"/>
          <p:cNvSpPr>
            <a:spLocks noGrp="1"/>
          </p:cNvSpPr>
          <p:nvPr>
            <p:ph type="sldNum" sz="quarter" idx="12"/>
          </p:nvPr>
        </p:nvSpPr>
        <p:spPr/>
        <p:txBody>
          <a:bodyPr/>
          <a:lstStyle/>
          <a:p>
            <a:fld id="{5888409C-B3A6-4ADB-A8DE-4C7BC707B03B}" type="slidenum">
              <a:rPr lang="en-AU" smtClean="0"/>
              <a:t>‹#›</a:t>
            </a:fld>
            <a:endParaRPr lang="en-AU"/>
          </a:p>
        </p:txBody>
      </p:sp>
    </p:spTree>
    <p:extLst>
      <p:ext uri="{BB962C8B-B14F-4D97-AF65-F5344CB8AC3E}">
        <p14:creationId xmlns:p14="http://schemas.microsoft.com/office/powerpoint/2010/main" val="3892595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r>
              <a:rPr lang="en-US" smtClean="0"/>
              <a:t>6/02/2017</a:t>
            </a:r>
            <a:endParaRPr lang="en-AU"/>
          </a:p>
        </p:txBody>
      </p:sp>
      <p:sp>
        <p:nvSpPr>
          <p:cNvPr id="5" name="Footer Placeholder 4"/>
          <p:cNvSpPr>
            <a:spLocks noGrp="1"/>
          </p:cNvSpPr>
          <p:nvPr>
            <p:ph type="ftr" sz="quarter" idx="11"/>
          </p:nvPr>
        </p:nvSpPr>
        <p:spPr/>
        <p:txBody>
          <a:bodyPr/>
          <a:lstStyle/>
          <a:p>
            <a:r>
              <a:rPr lang="en-AU" smtClean="0"/>
              <a:t>Seminar Series, Department of Economics, JKKNIU, Trishal, Bangladesh. 23 January 2019 </a:t>
            </a:r>
            <a:endParaRPr lang="en-AU"/>
          </a:p>
        </p:txBody>
      </p:sp>
      <p:sp>
        <p:nvSpPr>
          <p:cNvPr id="6" name="Slide Number Placeholder 5"/>
          <p:cNvSpPr>
            <a:spLocks noGrp="1"/>
          </p:cNvSpPr>
          <p:nvPr>
            <p:ph type="sldNum" sz="quarter" idx="12"/>
          </p:nvPr>
        </p:nvSpPr>
        <p:spPr/>
        <p:txBody>
          <a:bodyPr/>
          <a:lstStyle/>
          <a:p>
            <a:fld id="{5888409C-B3A6-4ADB-A8DE-4C7BC707B03B}" type="slidenum">
              <a:rPr lang="en-AU" smtClean="0"/>
              <a:t>‹#›</a:t>
            </a:fld>
            <a:endParaRPr lang="en-AU"/>
          </a:p>
        </p:txBody>
      </p:sp>
    </p:spTree>
    <p:extLst>
      <p:ext uri="{BB962C8B-B14F-4D97-AF65-F5344CB8AC3E}">
        <p14:creationId xmlns:p14="http://schemas.microsoft.com/office/powerpoint/2010/main" val="2301880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6/02/2017</a:t>
            </a:r>
            <a:endParaRPr lang="en-AU"/>
          </a:p>
        </p:txBody>
      </p:sp>
      <p:sp>
        <p:nvSpPr>
          <p:cNvPr id="5" name="Footer Placeholder 4"/>
          <p:cNvSpPr>
            <a:spLocks noGrp="1"/>
          </p:cNvSpPr>
          <p:nvPr>
            <p:ph type="ftr" sz="quarter" idx="11"/>
          </p:nvPr>
        </p:nvSpPr>
        <p:spPr/>
        <p:txBody>
          <a:bodyPr/>
          <a:lstStyle/>
          <a:p>
            <a:r>
              <a:rPr lang="en-AU" smtClean="0"/>
              <a:t>Seminar Series, Department of Economics, JKKNIU, Trishal, Bangladesh. 23 January 2019 </a:t>
            </a:r>
            <a:endParaRPr lang="en-AU"/>
          </a:p>
        </p:txBody>
      </p:sp>
      <p:sp>
        <p:nvSpPr>
          <p:cNvPr id="6" name="Slide Number Placeholder 5"/>
          <p:cNvSpPr>
            <a:spLocks noGrp="1"/>
          </p:cNvSpPr>
          <p:nvPr>
            <p:ph type="sldNum" sz="quarter" idx="12"/>
          </p:nvPr>
        </p:nvSpPr>
        <p:spPr/>
        <p:txBody>
          <a:bodyPr/>
          <a:lstStyle/>
          <a:p>
            <a:fld id="{5888409C-B3A6-4ADB-A8DE-4C7BC707B03B}" type="slidenum">
              <a:rPr lang="en-AU" smtClean="0"/>
              <a:t>‹#›</a:t>
            </a:fld>
            <a:endParaRPr lang="en-AU"/>
          </a:p>
        </p:txBody>
      </p:sp>
    </p:spTree>
    <p:extLst>
      <p:ext uri="{BB962C8B-B14F-4D97-AF65-F5344CB8AC3E}">
        <p14:creationId xmlns:p14="http://schemas.microsoft.com/office/powerpoint/2010/main" val="1073886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r>
              <a:rPr lang="en-US" smtClean="0"/>
              <a:t>6/02/2017</a:t>
            </a:r>
            <a:endParaRPr lang="en-AU"/>
          </a:p>
        </p:txBody>
      </p:sp>
      <p:sp>
        <p:nvSpPr>
          <p:cNvPr id="6" name="Footer Placeholder 5"/>
          <p:cNvSpPr>
            <a:spLocks noGrp="1"/>
          </p:cNvSpPr>
          <p:nvPr>
            <p:ph type="ftr" sz="quarter" idx="11"/>
          </p:nvPr>
        </p:nvSpPr>
        <p:spPr/>
        <p:txBody>
          <a:bodyPr/>
          <a:lstStyle/>
          <a:p>
            <a:r>
              <a:rPr lang="en-AU" smtClean="0"/>
              <a:t>Seminar Series, Department of Economics, JKKNIU, Trishal, Bangladesh. 23 January 2019 </a:t>
            </a:r>
            <a:endParaRPr lang="en-AU"/>
          </a:p>
        </p:txBody>
      </p:sp>
      <p:sp>
        <p:nvSpPr>
          <p:cNvPr id="7" name="Slide Number Placeholder 6"/>
          <p:cNvSpPr>
            <a:spLocks noGrp="1"/>
          </p:cNvSpPr>
          <p:nvPr>
            <p:ph type="sldNum" sz="quarter" idx="12"/>
          </p:nvPr>
        </p:nvSpPr>
        <p:spPr/>
        <p:txBody>
          <a:bodyPr/>
          <a:lstStyle/>
          <a:p>
            <a:fld id="{5888409C-B3A6-4ADB-A8DE-4C7BC707B03B}" type="slidenum">
              <a:rPr lang="en-AU" smtClean="0"/>
              <a:t>‹#›</a:t>
            </a:fld>
            <a:endParaRPr lang="en-AU"/>
          </a:p>
        </p:txBody>
      </p:sp>
    </p:spTree>
    <p:extLst>
      <p:ext uri="{BB962C8B-B14F-4D97-AF65-F5344CB8AC3E}">
        <p14:creationId xmlns:p14="http://schemas.microsoft.com/office/powerpoint/2010/main" val="2055235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r>
              <a:rPr lang="en-US" smtClean="0"/>
              <a:t>6/02/2017</a:t>
            </a:r>
            <a:endParaRPr lang="en-AU"/>
          </a:p>
        </p:txBody>
      </p:sp>
      <p:sp>
        <p:nvSpPr>
          <p:cNvPr id="8" name="Footer Placeholder 7"/>
          <p:cNvSpPr>
            <a:spLocks noGrp="1"/>
          </p:cNvSpPr>
          <p:nvPr>
            <p:ph type="ftr" sz="quarter" idx="11"/>
          </p:nvPr>
        </p:nvSpPr>
        <p:spPr/>
        <p:txBody>
          <a:bodyPr/>
          <a:lstStyle/>
          <a:p>
            <a:r>
              <a:rPr lang="en-AU" smtClean="0"/>
              <a:t>Seminar Series, Department of Economics, JKKNIU, Trishal, Bangladesh. 23 January 2019 </a:t>
            </a:r>
            <a:endParaRPr lang="en-AU"/>
          </a:p>
        </p:txBody>
      </p:sp>
      <p:sp>
        <p:nvSpPr>
          <p:cNvPr id="9" name="Slide Number Placeholder 8"/>
          <p:cNvSpPr>
            <a:spLocks noGrp="1"/>
          </p:cNvSpPr>
          <p:nvPr>
            <p:ph type="sldNum" sz="quarter" idx="12"/>
          </p:nvPr>
        </p:nvSpPr>
        <p:spPr/>
        <p:txBody>
          <a:bodyPr/>
          <a:lstStyle/>
          <a:p>
            <a:fld id="{5888409C-B3A6-4ADB-A8DE-4C7BC707B03B}" type="slidenum">
              <a:rPr lang="en-AU" smtClean="0"/>
              <a:t>‹#›</a:t>
            </a:fld>
            <a:endParaRPr lang="en-AU"/>
          </a:p>
        </p:txBody>
      </p:sp>
    </p:spTree>
    <p:extLst>
      <p:ext uri="{BB962C8B-B14F-4D97-AF65-F5344CB8AC3E}">
        <p14:creationId xmlns:p14="http://schemas.microsoft.com/office/powerpoint/2010/main" val="3923881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r>
              <a:rPr lang="en-US" smtClean="0"/>
              <a:t>6/02/2017</a:t>
            </a:r>
            <a:endParaRPr lang="en-AU"/>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a:p>
        </p:txBody>
      </p:sp>
      <p:sp>
        <p:nvSpPr>
          <p:cNvPr id="5" name="Slide Number Placeholder 4"/>
          <p:cNvSpPr>
            <a:spLocks noGrp="1"/>
          </p:cNvSpPr>
          <p:nvPr>
            <p:ph type="sldNum" sz="quarter" idx="12"/>
          </p:nvPr>
        </p:nvSpPr>
        <p:spPr/>
        <p:txBody>
          <a:bodyPr/>
          <a:lstStyle/>
          <a:p>
            <a:fld id="{5888409C-B3A6-4ADB-A8DE-4C7BC707B03B}" type="slidenum">
              <a:rPr lang="en-AU" smtClean="0"/>
              <a:t>‹#›</a:t>
            </a:fld>
            <a:endParaRPr lang="en-AU"/>
          </a:p>
        </p:txBody>
      </p:sp>
    </p:spTree>
    <p:extLst>
      <p:ext uri="{BB962C8B-B14F-4D97-AF65-F5344CB8AC3E}">
        <p14:creationId xmlns:p14="http://schemas.microsoft.com/office/powerpoint/2010/main" val="2120779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6/02/2017</a:t>
            </a:r>
            <a:endParaRPr lang="en-AU"/>
          </a:p>
        </p:txBody>
      </p:sp>
      <p:sp>
        <p:nvSpPr>
          <p:cNvPr id="3" name="Footer Placeholder 2"/>
          <p:cNvSpPr>
            <a:spLocks noGrp="1"/>
          </p:cNvSpPr>
          <p:nvPr>
            <p:ph type="ftr" sz="quarter" idx="11"/>
          </p:nvPr>
        </p:nvSpPr>
        <p:spPr/>
        <p:txBody>
          <a:bodyPr/>
          <a:lstStyle/>
          <a:p>
            <a:r>
              <a:rPr lang="en-AU" smtClean="0"/>
              <a:t>Seminar Series, Department of Economics, JKKNIU, Trishal, Bangladesh. 23 January 2019 </a:t>
            </a:r>
            <a:endParaRPr lang="en-AU"/>
          </a:p>
        </p:txBody>
      </p:sp>
      <p:sp>
        <p:nvSpPr>
          <p:cNvPr id="4" name="Slide Number Placeholder 3"/>
          <p:cNvSpPr>
            <a:spLocks noGrp="1"/>
          </p:cNvSpPr>
          <p:nvPr>
            <p:ph type="sldNum" sz="quarter" idx="12"/>
          </p:nvPr>
        </p:nvSpPr>
        <p:spPr/>
        <p:txBody>
          <a:bodyPr/>
          <a:lstStyle/>
          <a:p>
            <a:fld id="{5888409C-B3A6-4ADB-A8DE-4C7BC707B03B}" type="slidenum">
              <a:rPr lang="en-AU" smtClean="0"/>
              <a:t>‹#›</a:t>
            </a:fld>
            <a:endParaRPr lang="en-AU"/>
          </a:p>
        </p:txBody>
      </p:sp>
    </p:spTree>
    <p:extLst>
      <p:ext uri="{BB962C8B-B14F-4D97-AF65-F5344CB8AC3E}">
        <p14:creationId xmlns:p14="http://schemas.microsoft.com/office/powerpoint/2010/main" val="1875941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6/02/2017</a:t>
            </a:r>
            <a:endParaRPr lang="en-AU"/>
          </a:p>
        </p:txBody>
      </p:sp>
      <p:sp>
        <p:nvSpPr>
          <p:cNvPr id="6" name="Footer Placeholder 5"/>
          <p:cNvSpPr>
            <a:spLocks noGrp="1"/>
          </p:cNvSpPr>
          <p:nvPr>
            <p:ph type="ftr" sz="quarter" idx="11"/>
          </p:nvPr>
        </p:nvSpPr>
        <p:spPr/>
        <p:txBody>
          <a:bodyPr/>
          <a:lstStyle/>
          <a:p>
            <a:r>
              <a:rPr lang="en-AU" smtClean="0"/>
              <a:t>Seminar Series, Department of Economics, JKKNIU, Trishal, Bangladesh. 23 January 2019 </a:t>
            </a:r>
            <a:endParaRPr lang="en-AU"/>
          </a:p>
        </p:txBody>
      </p:sp>
      <p:sp>
        <p:nvSpPr>
          <p:cNvPr id="7" name="Slide Number Placeholder 6"/>
          <p:cNvSpPr>
            <a:spLocks noGrp="1"/>
          </p:cNvSpPr>
          <p:nvPr>
            <p:ph type="sldNum" sz="quarter" idx="12"/>
          </p:nvPr>
        </p:nvSpPr>
        <p:spPr/>
        <p:txBody>
          <a:bodyPr/>
          <a:lstStyle/>
          <a:p>
            <a:fld id="{5888409C-B3A6-4ADB-A8DE-4C7BC707B03B}" type="slidenum">
              <a:rPr lang="en-AU" smtClean="0"/>
              <a:t>‹#›</a:t>
            </a:fld>
            <a:endParaRPr lang="en-AU"/>
          </a:p>
        </p:txBody>
      </p:sp>
    </p:spTree>
    <p:extLst>
      <p:ext uri="{BB962C8B-B14F-4D97-AF65-F5344CB8AC3E}">
        <p14:creationId xmlns:p14="http://schemas.microsoft.com/office/powerpoint/2010/main" val="674411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6/02/2017</a:t>
            </a:r>
            <a:endParaRPr lang="en-AU"/>
          </a:p>
        </p:txBody>
      </p:sp>
      <p:sp>
        <p:nvSpPr>
          <p:cNvPr id="6" name="Footer Placeholder 5"/>
          <p:cNvSpPr>
            <a:spLocks noGrp="1"/>
          </p:cNvSpPr>
          <p:nvPr>
            <p:ph type="ftr" sz="quarter" idx="11"/>
          </p:nvPr>
        </p:nvSpPr>
        <p:spPr/>
        <p:txBody>
          <a:bodyPr/>
          <a:lstStyle/>
          <a:p>
            <a:r>
              <a:rPr lang="en-AU" smtClean="0"/>
              <a:t>Seminar Series, Department of Economics, JKKNIU, Trishal, Bangladesh. 23 January 2019 </a:t>
            </a:r>
            <a:endParaRPr lang="en-AU"/>
          </a:p>
        </p:txBody>
      </p:sp>
      <p:sp>
        <p:nvSpPr>
          <p:cNvPr id="7" name="Slide Number Placeholder 6"/>
          <p:cNvSpPr>
            <a:spLocks noGrp="1"/>
          </p:cNvSpPr>
          <p:nvPr>
            <p:ph type="sldNum" sz="quarter" idx="12"/>
          </p:nvPr>
        </p:nvSpPr>
        <p:spPr/>
        <p:txBody>
          <a:bodyPr/>
          <a:lstStyle/>
          <a:p>
            <a:fld id="{5888409C-B3A6-4ADB-A8DE-4C7BC707B03B}" type="slidenum">
              <a:rPr lang="en-AU" smtClean="0"/>
              <a:t>‹#›</a:t>
            </a:fld>
            <a:endParaRPr lang="en-AU"/>
          </a:p>
        </p:txBody>
      </p:sp>
    </p:spTree>
    <p:extLst>
      <p:ext uri="{BB962C8B-B14F-4D97-AF65-F5344CB8AC3E}">
        <p14:creationId xmlns:p14="http://schemas.microsoft.com/office/powerpoint/2010/main" val="607263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1400">
              <a:srgbClr val="C5E7C3"/>
            </a:gs>
            <a:gs pos="0">
              <a:srgbClr val="53D2FF"/>
            </a:gs>
            <a:gs pos="25000">
              <a:srgbClr val="ACFFFE"/>
            </a:gs>
            <a:gs pos="100000">
              <a:srgbClr val="9AC87A"/>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6/02/2017</a:t>
            </a:r>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AU" smtClean="0"/>
              <a:t>Seminar Series, Department of Economics, JKKNIU, Trishal, Bangladesh. 23 January 2019 </a:t>
            </a:r>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88409C-B3A6-4ADB-A8DE-4C7BC707B03B}" type="slidenum">
              <a:rPr lang="en-AU" smtClean="0"/>
              <a:t>‹#›</a:t>
            </a:fld>
            <a:endParaRPr lang="en-AU"/>
          </a:p>
        </p:txBody>
      </p:sp>
    </p:spTree>
    <p:extLst>
      <p:ext uri="{BB962C8B-B14F-4D97-AF65-F5344CB8AC3E}">
        <p14:creationId xmlns:p14="http://schemas.microsoft.com/office/powerpoint/2010/main" val="855635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image" Target="NULL"/><Relationship Id="rId1" Type="http://schemas.openxmlformats.org/officeDocument/2006/relationships/slideLayout" Target="../slideLayouts/slideLayout2.xml"/><Relationship Id="rId4" Type="http://schemas.openxmlformats.org/officeDocument/2006/relationships/image" Target="NUL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12938"/>
            <a:ext cx="9144000" cy="2387600"/>
          </a:xfrm>
        </p:spPr>
        <p:txBody>
          <a:bodyPr>
            <a:normAutofit fontScale="90000"/>
          </a:bodyPr>
          <a:lstStyle/>
          <a:p>
            <a:r>
              <a:rPr lang="en-AU" b="1" dirty="0" smtClean="0"/>
              <a:t>The Role of Consumer Confidence in Determining Mortgage Delinquencies</a:t>
            </a:r>
            <a:r>
              <a:rPr lang="en-AU" dirty="0"/>
              <a:t/>
            </a:r>
            <a:br>
              <a:rPr lang="en-AU" dirty="0"/>
            </a:br>
            <a:endParaRPr lang="en-AU" dirty="0"/>
          </a:p>
        </p:txBody>
      </p:sp>
      <p:sp>
        <p:nvSpPr>
          <p:cNvPr id="3" name="Subtitle 2"/>
          <p:cNvSpPr>
            <a:spLocks noGrp="1"/>
          </p:cNvSpPr>
          <p:nvPr>
            <p:ph type="subTitle" idx="1"/>
          </p:nvPr>
        </p:nvSpPr>
        <p:spPr>
          <a:xfrm>
            <a:off x="1524000" y="4754563"/>
            <a:ext cx="9144000" cy="1655762"/>
          </a:xfrm>
        </p:spPr>
        <p:txBody>
          <a:bodyPr/>
          <a:lstStyle/>
          <a:p>
            <a:r>
              <a:rPr lang="en-AU" dirty="0" err="1" smtClean="0"/>
              <a:t>Dr.</a:t>
            </a:r>
            <a:r>
              <a:rPr lang="en-AU" dirty="0" smtClean="0"/>
              <a:t> IKM Mokhtarul Wadud</a:t>
            </a:r>
          </a:p>
          <a:p>
            <a:r>
              <a:rPr lang="en-AU" dirty="0" smtClean="0"/>
              <a:t>Deakin University, Australia</a:t>
            </a:r>
            <a:endParaRPr lang="en-AU" dirty="0"/>
          </a:p>
        </p:txBody>
      </p:sp>
      <p:sp>
        <p:nvSpPr>
          <p:cNvPr id="5" name="Footer Placeholder 4"/>
          <p:cNvSpPr>
            <a:spLocks noGrp="1"/>
          </p:cNvSpPr>
          <p:nvPr>
            <p:ph type="ftr" sz="quarter" idx="11"/>
          </p:nvPr>
        </p:nvSpPr>
        <p:spPr/>
        <p:txBody>
          <a:bodyPr/>
          <a:lstStyle/>
          <a:p>
            <a:r>
              <a:rPr lang="en-AU" smtClean="0"/>
              <a:t>Seminar Series, Department of Economics, JKKNIU, Trishal, Bangladesh. 23 January 2019 </a:t>
            </a:r>
            <a:endParaRPr lang="en-AU"/>
          </a:p>
        </p:txBody>
      </p:sp>
      <p:sp>
        <p:nvSpPr>
          <p:cNvPr id="6" name="Slide Number Placeholder 5"/>
          <p:cNvSpPr>
            <a:spLocks noGrp="1"/>
          </p:cNvSpPr>
          <p:nvPr>
            <p:ph type="sldNum" sz="quarter" idx="12"/>
          </p:nvPr>
        </p:nvSpPr>
        <p:spPr/>
        <p:txBody>
          <a:bodyPr/>
          <a:lstStyle/>
          <a:p>
            <a:fld id="{5888409C-B3A6-4ADB-A8DE-4C7BC707B03B}" type="slidenum">
              <a:rPr lang="en-AU" smtClean="0"/>
              <a:t>1</a:t>
            </a:fld>
            <a:endParaRPr lang="en-AU"/>
          </a:p>
        </p:txBody>
      </p:sp>
    </p:spTree>
    <p:extLst>
      <p:ext uri="{BB962C8B-B14F-4D97-AF65-F5344CB8AC3E}">
        <p14:creationId xmlns:p14="http://schemas.microsoft.com/office/powerpoint/2010/main" val="37023351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AU" smtClean="0">
                <a:solidFill>
                  <a:schemeClr val="tx1"/>
                </a:solidFill>
              </a:rPr>
              <a:t>Seminar Series, Department of Economics, JKKNIU, Trishal, Bangladesh. 23 January 2019 </a:t>
            </a:r>
            <a:endParaRPr lang="en-AU" dirty="0">
              <a:solidFill>
                <a:schemeClr val="tx1"/>
              </a:solidFill>
            </a:endParaRPr>
          </a:p>
        </p:txBody>
      </p:sp>
      <p:graphicFrame>
        <p:nvGraphicFramePr>
          <p:cNvPr id="5" name="Chart 4"/>
          <p:cNvGraphicFramePr/>
          <p:nvPr>
            <p:extLst/>
          </p:nvPr>
        </p:nvGraphicFramePr>
        <p:xfrm>
          <a:off x="1643283" y="393604"/>
          <a:ext cx="8905433" cy="4709768"/>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4014147" y="5227470"/>
            <a:ext cx="4163704" cy="507831"/>
          </a:xfrm>
          <a:prstGeom prst="rect">
            <a:avLst/>
          </a:prstGeom>
        </p:spPr>
        <p:txBody>
          <a:bodyPr wrap="none">
            <a:spAutoFit/>
          </a:bodyPr>
          <a:lstStyle/>
          <a:p>
            <a:pPr algn="just">
              <a:lnSpc>
                <a:spcPct val="150000"/>
              </a:lnSpc>
              <a:spcAft>
                <a:spcPts val="0"/>
              </a:spcAft>
            </a:pPr>
            <a:r>
              <a:rPr lang="en-AU" dirty="0">
                <a:solidFill>
                  <a:srgbClr val="000000"/>
                </a:solidFill>
                <a:latin typeface="Calibri" panose="020F0502020204030204" pitchFamily="34" charset="0"/>
                <a:ea typeface="Calibri" panose="020F0502020204030204" pitchFamily="34" charset="0"/>
                <a:cs typeface="Times New Roman" panose="02020603050405020304" pitchFamily="18" charset="0"/>
              </a:rPr>
              <a:t>Figure 1: CCI and NBER recession in the US</a:t>
            </a:r>
            <a:endParaRPr lang="en-AU" dirty="0">
              <a:solidFill>
                <a:srgbClr val="000000"/>
              </a:solidFill>
              <a:effectLst/>
              <a:latin typeface="Code"/>
              <a:ea typeface="Calibri" panose="020F0502020204030204" pitchFamily="34" charset="0"/>
              <a:cs typeface="Code"/>
            </a:endParaRPr>
          </a:p>
        </p:txBody>
      </p:sp>
      <p:sp>
        <p:nvSpPr>
          <p:cNvPr id="2" name="Slide Number Placeholder 1"/>
          <p:cNvSpPr>
            <a:spLocks noGrp="1"/>
          </p:cNvSpPr>
          <p:nvPr>
            <p:ph type="sldNum" sz="quarter" idx="12"/>
          </p:nvPr>
        </p:nvSpPr>
        <p:spPr/>
        <p:txBody>
          <a:bodyPr/>
          <a:lstStyle/>
          <a:p>
            <a:fld id="{54398268-F2BA-41E2-9D1C-F92A7D28C632}" type="slidenum">
              <a:rPr lang="en-AU" smtClean="0"/>
              <a:t>10</a:t>
            </a:fld>
            <a:endParaRPr lang="en-AU" dirty="0"/>
          </a:p>
        </p:txBody>
      </p:sp>
    </p:spTree>
    <p:extLst>
      <p:ext uri="{BB962C8B-B14F-4D97-AF65-F5344CB8AC3E}">
        <p14:creationId xmlns:p14="http://schemas.microsoft.com/office/powerpoint/2010/main" val="41788304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800" dirty="0"/>
              <a:t>Overview of Loan </a:t>
            </a:r>
            <a:r>
              <a:rPr lang="en-AU" sz="2800" dirty="0" smtClean="0"/>
              <a:t>Delinquencies..(Continued)</a:t>
            </a:r>
            <a:endParaRPr lang="en-AU" sz="2800" dirty="0"/>
          </a:p>
        </p:txBody>
      </p:sp>
      <p:sp>
        <p:nvSpPr>
          <p:cNvPr id="3" name="Content Placeholder 2"/>
          <p:cNvSpPr>
            <a:spLocks noGrp="1"/>
          </p:cNvSpPr>
          <p:nvPr>
            <p:ph idx="1"/>
          </p:nvPr>
        </p:nvSpPr>
        <p:spPr/>
        <p:txBody>
          <a:bodyPr>
            <a:normAutofit/>
          </a:bodyPr>
          <a:lstStyle/>
          <a:p>
            <a:pPr marL="0" indent="0">
              <a:buNone/>
            </a:pPr>
            <a:r>
              <a:rPr lang="en-AU" dirty="0" smtClean="0"/>
              <a:t>Figure 1</a:t>
            </a:r>
            <a:r>
              <a:rPr lang="en-AU" dirty="0"/>
              <a:t>:</a:t>
            </a:r>
            <a:endParaRPr lang="en-AU" dirty="0" smtClean="0"/>
          </a:p>
          <a:p>
            <a:r>
              <a:rPr lang="en-AU" dirty="0" smtClean="0"/>
              <a:t>The </a:t>
            </a:r>
            <a:r>
              <a:rPr lang="en-AU" dirty="0"/>
              <a:t>period of recession identified by the NBER beginning from the late 1970s. </a:t>
            </a:r>
          </a:p>
          <a:p>
            <a:r>
              <a:rPr lang="en-AU" dirty="0" smtClean="0"/>
              <a:t>Each </a:t>
            </a:r>
            <a:r>
              <a:rPr lang="en-AU" dirty="0"/>
              <a:t>period of recession corresponds to generally declining consumer confidence index (CCI).   </a:t>
            </a:r>
            <a:endParaRPr lang="en-AU" dirty="0" smtClean="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Slide Number Placeholder 4"/>
          <p:cNvSpPr>
            <a:spLocks noGrp="1"/>
          </p:cNvSpPr>
          <p:nvPr>
            <p:ph type="sldNum" sz="quarter" idx="12"/>
          </p:nvPr>
        </p:nvSpPr>
        <p:spPr/>
        <p:txBody>
          <a:bodyPr/>
          <a:lstStyle/>
          <a:p>
            <a:fld id="{54398268-F2BA-41E2-9D1C-F92A7D28C632}" type="slidenum">
              <a:rPr lang="en-AU" smtClean="0"/>
              <a:t>11</a:t>
            </a:fld>
            <a:endParaRPr lang="en-AU" dirty="0"/>
          </a:p>
        </p:txBody>
      </p:sp>
    </p:spTree>
    <p:extLst>
      <p:ext uri="{BB962C8B-B14F-4D97-AF65-F5344CB8AC3E}">
        <p14:creationId xmlns:p14="http://schemas.microsoft.com/office/powerpoint/2010/main" val="17894418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AU" dirty="0"/>
              <a:t>Mortgage and other loan delinquencies varied widely among the American states.</a:t>
            </a:r>
          </a:p>
          <a:p>
            <a:r>
              <a:rPr lang="en-AU" dirty="0"/>
              <a:t>The US states classified based on Delinquency rates exhibit cultural diversity, socio-economic inequality and partisanship with major political parties.</a:t>
            </a:r>
          </a:p>
          <a:p>
            <a:pPr marL="0" indent="0">
              <a:buNone/>
            </a:pPr>
            <a:r>
              <a:rPr lang="en-AU" dirty="0" smtClean="0"/>
              <a:t>Table </a:t>
            </a:r>
            <a:r>
              <a:rPr lang="en-AU" dirty="0"/>
              <a:t>1 : </a:t>
            </a:r>
            <a:endParaRPr lang="en-AU" dirty="0" smtClean="0"/>
          </a:p>
          <a:p>
            <a:r>
              <a:rPr lang="en-AU" dirty="0" smtClean="0"/>
              <a:t>The states </a:t>
            </a:r>
            <a:r>
              <a:rPr lang="en-AU" dirty="0"/>
              <a:t>(top </a:t>
            </a:r>
            <a:r>
              <a:rPr lang="en-AU" dirty="0" smtClean="0"/>
              <a:t>ten)with </a:t>
            </a:r>
            <a:r>
              <a:rPr lang="en-AU" dirty="0"/>
              <a:t>high loan delinquency rates tend to possess more diversity, higher unemployment, larger volume of loans and are legislatively controlled by the democratic party. </a:t>
            </a:r>
          </a:p>
          <a:p>
            <a:r>
              <a:rPr lang="en-AU" dirty="0" smtClean="0"/>
              <a:t>The states (bottom ten) </a:t>
            </a:r>
            <a:r>
              <a:rPr lang="en-AU" dirty="0"/>
              <a:t>with lower delinquency </a:t>
            </a:r>
            <a:r>
              <a:rPr lang="en-AU" dirty="0" smtClean="0"/>
              <a:t>rates </a:t>
            </a:r>
            <a:r>
              <a:rPr lang="en-AU" dirty="0"/>
              <a:t>have lower volume of loans, lower average unemployment rate and are mostly controlled by the Republican party</a:t>
            </a:r>
            <a:r>
              <a:rPr lang="en-AU" dirty="0" smtClean="0"/>
              <a:t>.</a:t>
            </a:r>
          </a:p>
          <a:p>
            <a:r>
              <a:rPr lang="en-AU" dirty="0" smtClean="0"/>
              <a:t>Arguably, the pro-welfare policies/ ideologies of the democrats accompany higher delinquency. </a:t>
            </a:r>
            <a:endParaRPr lang="en-AU" dirty="0"/>
          </a:p>
          <a:p>
            <a:endParaRPr lang="en-AU" dirty="0"/>
          </a:p>
        </p:txBody>
      </p:sp>
      <p:sp>
        <p:nvSpPr>
          <p:cNvPr id="4" name="Footer Placeholder 3"/>
          <p:cNvSpPr>
            <a:spLocks noGrp="1"/>
          </p:cNvSpPr>
          <p:nvPr>
            <p:ph type="ftr" sz="quarter" idx="11"/>
          </p:nvPr>
        </p:nvSpPr>
        <p:spPr/>
        <p:txBody>
          <a:bodyPr/>
          <a:lstStyle/>
          <a:p>
            <a:r>
              <a:rPr lang="en-AU" smtClean="0">
                <a:solidFill>
                  <a:schemeClr val="tx1"/>
                </a:solidFill>
              </a:rPr>
              <a:t>Seminar Series, Department of Economics, JKKNIU, Trishal, Bangladesh. 23 January 2019 </a:t>
            </a:r>
            <a:endParaRPr lang="en-AU" dirty="0">
              <a:solidFill>
                <a:schemeClr val="tx1"/>
              </a:solidFill>
            </a:endParaRPr>
          </a:p>
        </p:txBody>
      </p:sp>
      <p:sp>
        <p:nvSpPr>
          <p:cNvPr id="5" name="Title 1"/>
          <p:cNvSpPr txBox="1">
            <a:spLocks/>
          </p:cNvSpPr>
          <p:nvPr/>
        </p:nvSpPr>
        <p:spPr>
          <a:xfrm>
            <a:off x="950844" y="32067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AU" sz="2800" dirty="0" smtClean="0"/>
              <a:t>Overview of Loan Delinquencies…(continued)</a:t>
            </a:r>
            <a:endParaRPr lang="en-AU" sz="2800" dirty="0"/>
          </a:p>
        </p:txBody>
      </p:sp>
      <p:sp>
        <p:nvSpPr>
          <p:cNvPr id="2" name="Slide Number Placeholder 1"/>
          <p:cNvSpPr>
            <a:spLocks noGrp="1"/>
          </p:cNvSpPr>
          <p:nvPr>
            <p:ph type="sldNum" sz="quarter" idx="12"/>
          </p:nvPr>
        </p:nvSpPr>
        <p:spPr/>
        <p:txBody>
          <a:bodyPr/>
          <a:lstStyle/>
          <a:p>
            <a:fld id="{54398268-F2BA-41E2-9D1C-F92A7D28C632}" type="slidenum">
              <a:rPr lang="en-AU" smtClean="0"/>
              <a:t>12</a:t>
            </a:fld>
            <a:endParaRPr lang="en-AU" dirty="0"/>
          </a:p>
        </p:txBody>
      </p:sp>
    </p:spTree>
    <p:extLst>
      <p:ext uri="{BB962C8B-B14F-4D97-AF65-F5344CB8AC3E}">
        <p14:creationId xmlns:p14="http://schemas.microsoft.com/office/powerpoint/2010/main" val="40477751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7" name="Rectangle 6"/>
          <p:cNvSpPr/>
          <p:nvPr/>
        </p:nvSpPr>
        <p:spPr>
          <a:xfrm>
            <a:off x="851452" y="-116121"/>
            <a:ext cx="10002078" cy="507831"/>
          </a:xfrm>
          <a:prstGeom prst="rect">
            <a:avLst/>
          </a:prstGeom>
        </p:spPr>
        <p:txBody>
          <a:bodyPr wrap="square">
            <a:spAutoFit/>
          </a:bodyPr>
          <a:lstStyle/>
          <a:p>
            <a:pPr algn="ctr">
              <a:lnSpc>
                <a:spcPct val="150000"/>
              </a:lnSpc>
              <a:spcAft>
                <a:spcPts val="800"/>
              </a:spcAft>
            </a:pPr>
            <a:r>
              <a:rPr lang="en-AU" b="1" dirty="0">
                <a:latin typeface="Calibri" panose="020F0502020204030204" pitchFamily="34" charset="0"/>
                <a:ea typeface="Calibri" panose="020F0502020204030204" pitchFamily="34" charset="0"/>
                <a:cs typeface="Times New Roman" panose="02020603050405020304" pitchFamily="18" charset="0"/>
              </a:rPr>
              <a:t>Table 1: Key socio-political and economic statistics of the states with high and low loan default rates</a:t>
            </a:r>
            <a:endParaRPr lang="en-AU" sz="16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1690533607"/>
              </p:ext>
            </p:extLst>
          </p:nvPr>
        </p:nvGraphicFramePr>
        <p:xfrm>
          <a:off x="705676" y="562077"/>
          <a:ext cx="10789637" cy="6583680"/>
        </p:xfrm>
        <a:graphic>
          <a:graphicData uri="http://schemas.openxmlformats.org/drawingml/2006/table">
            <a:tbl>
              <a:tblPr firstRow="1" firstCol="1" bandRow="1">
                <a:tableStyleId>{5C22544A-7EE6-4342-B048-85BDC9FD1C3A}</a:tableStyleId>
              </a:tblPr>
              <a:tblGrid>
                <a:gridCol w="773278"/>
                <a:gridCol w="778769"/>
                <a:gridCol w="933644"/>
                <a:gridCol w="778769"/>
                <a:gridCol w="778769"/>
                <a:gridCol w="1089620"/>
                <a:gridCol w="1267559"/>
                <a:gridCol w="1067651"/>
                <a:gridCol w="1090717"/>
                <a:gridCol w="933644"/>
                <a:gridCol w="1297217"/>
              </a:tblGrid>
              <a:tr h="786990">
                <a:tc>
                  <a:txBody>
                    <a:bodyPr/>
                    <a:lstStyle/>
                    <a:p>
                      <a:pPr algn="just">
                        <a:lnSpc>
                          <a:spcPct val="150000"/>
                        </a:lnSpc>
                        <a:spcAft>
                          <a:spcPts val="0"/>
                        </a:spcAft>
                      </a:pPr>
                      <a:r>
                        <a:rPr lang="en-AU" sz="1200" dirty="0">
                          <a:effectLst/>
                        </a:rPr>
                        <a:t>States</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Rank</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MORG</a:t>
                      </a:r>
                    </a:p>
                    <a:p>
                      <a:pPr algn="ctr">
                        <a:lnSpc>
                          <a:spcPct val="150000"/>
                        </a:lnSpc>
                        <a:spcAft>
                          <a:spcPts val="0"/>
                        </a:spcAft>
                      </a:pPr>
                      <a:r>
                        <a:rPr lang="en-AU" sz="1200" dirty="0">
                          <a:effectLst/>
                        </a:rPr>
                        <a:t>_DEL</a:t>
                      </a:r>
                    </a:p>
                    <a:p>
                      <a:pPr algn="ctr">
                        <a:lnSpc>
                          <a:spcPct val="150000"/>
                        </a:lnSpc>
                        <a:spcAft>
                          <a:spcPts val="0"/>
                        </a:spcAft>
                      </a:pPr>
                      <a:r>
                        <a:rPr lang="en-AU" sz="1200" dirty="0">
                          <a:effectLst/>
                        </a:rPr>
                        <a:t>(%)</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Party</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DV Rank</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tc>
                <a:tc>
                  <a:txBody>
                    <a:bodyPr/>
                    <a:lstStyle/>
                    <a:p>
                      <a:pPr algn="ctr">
                        <a:lnSpc>
                          <a:spcPct val="150000"/>
                        </a:lnSpc>
                        <a:spcAft>
                          <a:spcPts val="0"/>
                        </a:spcAft>
                      </a:pPr>
                      <a:r>
                        <a:rPr lang="en-AU" sz="1200" dirty="0">
                          <a:effectLst/>
                        </a:rPr>
                        <a:t>MORG_L</a:t>
                      </a:r>
                    </a:p>
                    <a:p>
                      <a:pPr algn="ctr">
                        <a:lnSpc>
                          <a:spcPct val="150000"/>
                        </a:lnSpc>
                        <a:spcAft>
                          <a:spcPts val="0"/>
                        </a:spcAft>
                      </a:pPr>
                      <a:r>
                        <a:rPr lang="en-AU" sz="1200" dirty="0">
                          <a:effectLst/>
                        </a:rPr>
                        <a:t>(‘000)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MEDIN_HH</a:t>
                      </a:r>
                    </a:p>
                    <a:p>
                      <a:pPr algn="ctr">
                        <a:lnSpc>
                          <a:spcPct val="150000"/>
                        </a:lnSpc>
                        <a:spcAft>
                          <a:spcPts val="0"/>
                        </a:spcAft>
                      </a:pPr>
                      <a:r>
                        <a:rPr lang="en-AU" sz="1200" dirty="0">
                          <a:effectLst/>
                        </a:rPr>
                        <a:t>(‘000)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PCEXPD</a:t>
                      </a:r>
                    </a:p>
                    <a:p>
                      <a:pPr algn="ctr">
                        <a:lnSpc>
                          <a:spcPct val="150000"/>
                        </a:lnSpc>
                        <a:spcAft>
                          <a:spcPts val="0"/>
                        </a:spcAft>
                      </a:pPr>
                      <a:r>
                        <a:rPr lang="en-AU" sz="1200" dirty="0">
                          <a:effectLst/>
                        </a:rPr>
                        <a:t>(‘000)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INCOM_PCAPITA (‘000)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UNEMP_RATE</a:t>
                      </a:r>
                    </a:p>
                    <a:p>
                      <a:pPr algn="ctr">
                        <a:lnSpc>
                          <a:spcPct val="150000"/>
                        </a:lnSpc>
                        <a:spcAft>
                          <a:spcPts val="0"/>
                        </a:spcAft>
                      </a:pPr>
                      <a:r>
                        <a:rPr lang="en-AU" sz="1200" dirty="0">
                          <a:effectLst/>
                        </a:rPr>
                        <a:t>%</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High school graduation rate</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tc>
              </a:tr>
              <a:tr h="262330">
                <a:tc>
                  <a:txBody>
                    <a:bodyPr/>
                    <a:lstStyle/>
                    <a:p>
                      <a:pPr algn="just">
                        <a:lnSpc>
                          <a:spcPct val="150000"/>
                        </a:lnSpc>
                        <a:spcAft>
                          <a:spcPts val="0"/>
                        </a:spcAft>
                      </a:pPr>
                      <a:r>
                        <a:rPr lang="en-AU" sz="1200" dirty="0">
                          <a:effectLst/>
                        </a:rPr>
                        <a:t>AZ</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6</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3.848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R</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10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37.33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47.83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30.73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34.97</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6.572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79.5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CA</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7</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3.812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D</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55.92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56.36</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34.88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45.23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7.623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83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DE</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10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3.474</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D</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16</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35.43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53.11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37.00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64.82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5.474</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85.5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FL</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8.237</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R</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9</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30.35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45.29</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32.73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39.51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6.326</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80.7</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IL</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3.943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D</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11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32.07</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52.31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34.67</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43.2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7.108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85.5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MD</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3.715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D</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7</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49.28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65.92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37.87</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49.41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5.283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87.6</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NJ</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4</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5.078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D</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4</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41.22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63.58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41.59</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52.03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6.473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73.6</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NV</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6.634</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D</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40.98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50.33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31.81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38.8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7.521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73.6</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NY</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5.245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D</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31.12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50.44</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38.23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49.11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6.289</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80.4</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SC</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9</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3.474</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R</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24</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24.61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24.85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28.72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33.02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7.380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82.6</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gridSpan="11">
                  <a:txBody>
                    <a:bodyPr/>
                    <a:lstStyle/>
                    <a:p>
                      <a:pPr algn="ctr">
                        <a:lnSpc>
                          <a:spcPct val="150000"/>
                        </a:lnSpc>
                        <a:spcAft>
                          <a:spcPts val="0"/>
                        </a:spcAft>
                      </a:pPr>
                      <a:r>
                        <a:rPr lang="en-AU" sz="1200" dirty="0">
                          <a:effectLst/>
                        </a:rPr>
                        <a:t>Panel B:  States with bottom 10 (low) loan default rates</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r>
              <a:tr h="262330">
                <a:tc>
                  <a:txBody>
                    <a:bodyPr/>
                    <a:lstStyle/>
                    <a:p>
                      <a:pPr algn="just">
                        <a:lnSpc>
                          <a:spcPct val="150000"/>
                        </a:lnSpc>
                        <a:spcAft>
                          <a:spcPts val="0"/>
                        </a:spcAft>
                      </a:pPr>
                      <a:r>
                        <a:rPr lang="en-AU" sz="1200" dirty="0">
                          <a:effectLst/>
                        </a:rPr>
                        <a:t>AK</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47</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1.368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D </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15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36.646</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62.285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41.748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47.241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7.106</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76.1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IA</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46</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1.658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SP</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44</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22.464</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51.222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31.308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38.704</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4.488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91.3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KS</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1.796</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R</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25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21.801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47.925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30.578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39.991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4.670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85.7</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MT</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1.843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R</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46</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25.571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43.788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33.733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35.600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5.033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85.6</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ND</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51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0.901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R</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18.909</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50.519</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38.054</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43.836</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7.521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87.5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NE</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49</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1.289</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NA</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29</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22.978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51.861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32.702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41.303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3.655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89.3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SD</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50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1.195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R</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23.263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48.182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33.060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40.555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3.708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83.9</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VT</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44</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1.798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D</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26.883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60.362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39.253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41.327</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4.340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87.7</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WI</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1.915</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R</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25.541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51.740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32.982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39.409</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5.731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88.2</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r h="262330">
                <a:tc>
                  <a:txBody>
                    <a:bodyPr/>
                    <a:lstStyle/>
                    <a:p>
                      <a:pPr algn="just">
                        <a:lnSpc>
                          <a:spcPct val="150000"/>
                        </a:lnSpc>
                        <a:spcAft>
                          <a:spcPts val="0"/>
                        </a:spcAft>
                      </a:pPr>
                      <a:r>
                        <a:rPr lang="en-AU" sz="1200" dirty="0">
                          <a:effectLst/>
                        </a:rPr>
                        <a:t>WY</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48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07000"/>
                        </a:lnSpc>
                        <a:spcAft>
                          <a:spcPts val="0"/>
                        </a:spcAft>
                      </a:pPr>
                      <a:r>
                        <a:rPr lang="en-AU" sz="1200" dirty="0">
                          <a:effectLst/>
                        </a:rPr>
                        <a:t>1.3671</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R</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38</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ctr"/>
                </a:tc>
                <a:tc>
                  <a:txBody>
                    <a:bodyPr/>
                    <a:lstStyle/>
                    <a:p>
                      <a:pPr algn="ctr">
                        <a:lnSpc>
                          <a:spcPct val="150000"/>
                        </a:lnSpc>
                        <a:spcAft>
                          <a:spcPts val="0"/>
                        </a:spcAft>
                      </a:pPr>
                      <a:r>
                        <a:rPr lang="en-AU" sz="1200" dirty="0">
                          <a:effectLst/>
                        </a:rPr>
                        <a:t>26.793</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  52.464 </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07000"/>
                        </a:lnSpc>
                        <a:spcAft>
                          <a:spcPts val="0"/>
                        </a:spcAft>
                      </a:pPr>
                      <a:r>
                        <a:rPr lang="en-AU" sz="1200" dirty="0">
                          <a:effectLst/>
                        </a:rPr>
                        <a:t> 34.988 </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07000"/>
                        </a:lnSpc>
                        <a:spcAft>
                          <a:spcPts val="0"/>
                        </a:spcAft>
                      </a:pPr>
                      <a:r>
                        <a:rPr lang="en-AU" sz="1200" dirty="0">
                          <a:effectLst/>
                        </a:rPr>
                        <a:t>46.760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07000"/>
                        </a:lnSpc>
                        <a:spcAft>
                          <a:spcPts val="0"/>
                        </a:spcAft>
                      </a:pPr>
                      <a:r>
                        <a:rPr lang="en-AU" sz="1200" dirty="0">
                          <a:effectLst/>
                        </a:rPr>
                        <a:t>4.484</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c>
                  <a:txBody>
                    <a:bodyPr/>
                    <a:lstStyle/>
                    <a:p>
                      <a:pPr algn="ctr">
                        <a:lnSpc>
                          <a:spcPct val="150000"/>
                        </a:lnSpc>
                        <a:spcAft>
                          <a:spcPts val="0"/>
                        </a:spcAft>
                      </a:pPr>
                      <a:r>
                        <a:rPr lang="en-AU" sz="1200" dirty="0">
                          <a:effectLst/>
                        </a:rPr>
                        <a:t>80.0</a:t>
                      </a:r>
                      <a:endParaRPr lang="en-AU" sz="1200" dirty="0">
                        <a:effectLst/>
                        <a:latin typeface="Calibri" panose="020F0502020204030204" pitchFamily="34" charset="0"/>
                        <a:ea typeface="Calibri" panose="020F0502020204030204" pitchFamily="34" charset="0"/>
                        <a:cs typeface="Arial" panose="020B0604020202020204" pitchFamily="34" charset="0"/>
                      </a:endParaRPr>
                    </a:p>
                  </a:txBody>
                  <a:tcPr marL="56984" marR="56984" marT="0" marB="0" anchor="b"/>
                </a:tc>
              </a:tr>
            </a:tbl>
          </a:graphicData>
        </a:graphic>
      </p:graphicFrame>
      <p:sp>
        <p:nvSpPr>
          <p:cNvPr id="9" name="Rectangle 8"/>
          <p:cNvSpPr/>
          <p:nvPr/>
        </p:nvSpPr>
        <p:spPr>
          <a:xfrm>
            <a:off x="3877792" y="221343"/>
            <a:ext cx="3465692" cy="340734"/>
          </a:xfrm>
          <a:prstGeom prst="rect">
            <a:avLst/>
          </a:prstGeom>
        </p:spPr>
        <p:txBody>
          <a:bodyPr wrap="none">
            <a:spAutoFit/>
          </a:bodyPr>
          <a:lstStyle/>
          <a:p>
            <a:pPr algn="just">
              <a:lnSpc>
                <a:spcPct val="150000"/>
              </a:lnSpc>
              <a:spcAft>
                <a:spcPts val="800"/>
              </a:spcAft>
            </a:pPr>
            <a:r>
              <a:rPr lang="en-AU" sz="1200" b="1" dirty="0">
                <a:latin typeface="Calibri" panose="020F0502020204030204" pitchFamily="34" charset="0"/>
                <a:ea typeface="Calibri" panose="020F0502020204030204" pitchFamily="34" charset="0"/>
                <a:cs typeface="Times New Roman" panose="02020603050405020304" pitchFamily="18" charset="0"/>
              </a:rPr>
              <a:t>Panel A: States with top 10 (high) loan default rates</a:t>
            </a:r>
            <a:endParaRPr lang="en-AU" sz="1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54398268-F2BA-41E2-9D1C-F92A7D28C632}" type="slidenum">
              <a:rPr lang="en-AU" smtClean="0"/>
              <a:t>13</a:t>
            </a:fld>
            <a:endParaRPr lang="en-AU" dirty="0"/>
          </a:p>
        </p:txBody>
      </p:sp>
    </p:spTree>
    <p:extLst>
      <p:ext uri="{BB962C8B-B14F-4D97-AF65-F5344CB8AC3E}">
        <p14:creationId xmlns:p14="http://schemas.microsoft.com/office/powerpoint/2010/main" val="30502815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AU" dirty="0"/>
              <a:t>The theoretical prediction of a positive association of delinquencies with regard </a:t>
            </a:r>
            <a:r>
              <a:rPr lang="en-AU" dirty="0" smtClean="0"/>
              <a:t>economic growth is </a:t>
            </a:r>
            <a:r>
              <a:rPr lang="en-AU" dirty="0"/>
              <a:t>well supported with US data</a:t>
            </a:r>
            <a:r>
              <a:rPr lang="en-AU" dirty="0" smtClean="0"/>
              <a:t>.</a:t>
            </a:r>
          </a:p>
          <a:p>
            <a:pPr marL="0" indent="0">
              <a:buNone/>
            </a:pPr>
            <a:r>
              <a:rPr lang="en-AU" dirty="0" smtClean="0"/>
              <a:t>Figure 2:</a:t>
            </a:r>
            <a:endParaRPr lang="en-AU" dirty="0"/>
          </a:p>
          <a:p>
            <a:r>
              <a:rPr lang="en-AU" dirty="0" smtClean="0"/>
              <a:t>CSI </a:t>
            </a:r>
            <a:r>
              <a:rPr lang="en-AU" dirty="0"/>
              <a:t>has a general adverse relationship with loan delinquency rates in the US.</a:t>
            </a:r>
          </a:p>
          <a:p>
            <a:r>
              <a:rPr lang="en-AU" dirty="0"/>
              <a:t>As evident, consumers' and </a:t>
            </a:r>
            <a:r>
              <a:rPr lang="en-AU" dirty="0" smtClean="0"/>
              <a:t>households’ optimism </a:t>
            </a:r>
            <a:r>
              <a:rPr lang="en-AU" dirty="0"/>
              <a:t>about their current and future financial conditions  is expected to reduce their loan delinquencies and vice versa. </a:t>
            </a:r>
          </a:p>
          <a:p>
            <a:endParaRPr lang="en-AU" dirty="0"/>
          </a:p>
        </p:txBody>
      </p:sp>
      <p:sp>
        <p:nvSpPr>
          <p:cNvPr id="4" name="Footer Placeholder 3"/>
          <p:cNvSpPr>
            <a:spLocks noGrp="1"/>
          </p:cNvSpPr>
          <p:nvPr>
            <p:ph type="ftr" sz="quarter" idx="11"/>
          </p:nvPr>
        </p:nvSpPr>
        <p:spPr/>
        <p:txBody>
          <a:bodyPr/>
          <a:lstStyle/>
          <a:p>
            <a:r>
              <a:rPr lang="en-AU" smtClean="0">
                <a:solidFill>
                  <a:schemeClr val="tx1"/>
                </a:solidFill>
              </a:rPr>
              <a:t>Seminar Series, Department of Economics, JKKNIU, Trishal, Bangladesh. 23 January 2019 </a:t>
            </a:r>
            <a:endParaRPr lang="en-AU" dirty="0">
              <a:solidFill>
                <a:schemeClr val="tx1"/>
              </a:solidFill>
            </a:endParaRPr>
          </a:p>
        </p:txBody>
      </p:sp>
      <p:sp>
        <p:nvSpPr>
          <p:cNvPr id="5" name="Title 1"/>
          <p:cNvSpPr>
            <a:spLocks noGrp="1"/>
          </p:cNvSpPr>
          <p:nvPr>
            <p:ph type="title"/>
          </p:nvPr>
        </p:nvSpPr>
        <p:spPr>
          <a:xfrm>
            <a:off x="838200" y="365125"/>
            <a:ext cx="10515600" cy="1325563"/>
          </a:xfrm>
        </p:spPr>
        <p:txBody>
          <a:bodyPr>
            <a:normAutofit/>
          </a:bodyPr>
          <a:lstStyle/>
          <a:p>
            <a:r>
              <a:rPr lang="en-AU" sz="2800" dirty="0" smtClean="0"/>
              <a:t>Overview of Loan Delinquencies and Consumer Sentiment in the US (Continued)</a:t>
            </a:r>
            <a:endParaRPr lang="en-AU" sz="2800" dirty="0"/>
          </a:p>
        </p:txBody>
      </p:sp>
      <p:sp>
        <p:nvSpPr>
          <p:cNvPr id="2" name="Slide Number Placeholder 1"/>
          <p:cNvSpPr>
            <a:spLocks noGrp="1"/>
          </p:cNvSpPr>
          <p:nvPr>
            <p:ph type="sldNum" sz="quarter" idx="12"/>
          </p:nvPr>
        </p:nvSpPr>
        <p:spPr/>
        <p:txBody>
          <a:bodyPr/>
          <a:lstStyle/>
          <a:p>
            <a:fld id="{54398268-F2BA-41E2-9D1C-F92A7D28C632}" type="slidenum">
              <a:rPr lang="en-AU" smtClean="0"/>
              <a:t>14</a:t>
            </a:fld>
            <a:endParaRPr lang="en-AU" dirty="0"/>
          </a:p>
        </p:txBody>
      </p:sp>
    </p:spTree>
    <p:extLst>
      <p:ext uri="{BB962C8B-B14F-4D97-AF65-F5344CB8AC3E}">
        <p14:creationId xmlns:p14="http://schemas.microsoft.com/office/powerpoint/2010/main" val="37889313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graphicFrame>
        <p:nvGraphicFramePr>
          <p:cNvPr id="5" name="Chart 4"/>
          <p:cNvGraphicFramePr/>
          <p:nvPr>
            <p:extLst/>
          </p:nvPr>
        </p:nvGraphicFramePr>
        <p:xfrm>
          <a:off x="1138031" y="318051"/>
          <a:ext cx="9915938" cy="4830417"/>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2417804" y="5244577"/>
            <a:ext cx="7554097" cy="464871"/>
          </a:xfrm>
          <a:prstGeom prst="rect">
            <a:avLst/>
          </a:prstGeom>
          <a:solidFill>
            <a:schemeClr val="accent5">
              <a:lumMod val="20000"/>
              <a:lumOff val="80000"/>
            </a:schemeClr>
          </a:solidFill>
        </p:spPr>
        <p:txBody>
          <a:bodyPr wrap="square">
            <a:spAutoFit/>
          </a:bodyPr>
          <a:lstStyle/>
          <a:p>
            <a:pPr algn="ctr">
              <a:lnSpc>
                <a:spcPct val="150000"/>
              </a:lnSpc>
              <a:spcAft>
                <a:spcPts val="2400"/>
              </a:spcAft>
            </a:pPr>
            <a:r>
              <a:rPr lang="en-AU" b="1" dirty="0">
                <a:latin typeface="Calibri" panose="020F0502020204030204" pitchFamily="34" charset="0"/>
                <a:ea typeface="Calibri" panose="020F0502020204030204" pitchFamily="34" charset="0"/>
                <a:cs typeface="Times New Roman" panose="02020603050405020304" pitchFamily="18" charset="0"/>
              </a:rPr>
              <a:t>Figure 2: Consumer sentiment index and delinquency rates in the US</a:t>
            </a:r>
            <a:endParaRPr lang="en-AU" sz="16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54398268-F2BA-41E2-9D1C-F92A7D28C632}" type="slidenum">
              <a:rPr lang="en-AU" smtClean="0"/>
              <a:t>15</a:t>
            </a:fld>
            <a:endParaRPr lang="en-AU" dirty="0"/>
          </a:p>
        </p:txBody>
      </p:sp>
    </p:spTree>
    <p:extLst>
      <p:ext uri="{BB962C8B-B14F-4D97-AF65-F5344CB8AC3E}">
        <p14:creationId xmlns:p14="http://schemas.microsoft.com/office/powerpoint/2010/main" val="26210289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Literature</a:t>
            </a:r>
            <a:endParaRPr lang="en-AU" dirty="0"/>
          </a:p>
        </p:txBody>
      </p:sp>
      <p:sp>
        <p:nvSpPr>
          <p:cNvPr id="3" name="Content Placeholder 2"/>
          <p:cNvSpPr>
            <a:spLocks noGrp="1"/>
          </p:cNvSpPr>
          <p:nvPr>
            <p:ph idx="1"/>
          </p:nvPr>
        </p:nvSpPr>
        <p:spPr/>
        <p:txBody>
          <a:bodyPr>
            <a:normAutofit/>
          </a:bodyPr>
          <a:lstStyle/>
          <a:p>
            <a:r>
              <a:rPr lang="en-AU" dirty="0"/>
              <a:t>Limited understanding of loan delinquencies and the factors driving them</a:t>
            </a:r>
            <a:r>
              <a:rPr lang="en-AU" dirty="0" smtClean="0"/>
              <a:t>.</a:t>
            </a:r>
          </a:p>
          <a:p>
            <a:r>
              <a:rPr lang="en-AU" dirty="0"/>
              <a:t>studies addressing the role of consumer sentiment or confidence is </a:t>
            </a:r>
            <a:r>
              <a:rPr lang="en-AU" dirty="0" smtClean="0"/>
              <a:t>rather </a:t>
            </a:r>
            <a:r>
              <a:rPr lang="en-AU" dirty="0"/>
              <a:t>scanty.</a:t>
            </a:r>
          </a:p>
          <a:p>
            <a:r>
              <a:rPr lang="en-AU" dirty="0"/>
              <a:t>Three recent studies that we draw our work upon include </a:t>
            </a:r>
            <a:r>
              <a:rPr lang="en-AU" dirty="0" err="1"/>
              <a:t>Matsukata</a:t>
            </a:r>
            <a:r>
              <a:rPr lang="en-AU" dirty="0"/>
              <a:t> and </a:t>
            </a:r>
            <a:r>
              <a:rPr lang="en-AU" dirty="0" err="1"/>
              <a:t>Sbordone</a:t>
            </a:r>
            <a:r>
              <a:rPr lang="en-AU" dirty="0"/>
              <a:t> (2004) and Crook and </a:t>
            </a:r>
            <a:r>
              <a:rPr lang="en-AU" dirty="0" err="1"/>
              <a:t>Banasik</a:t>
            </a:r>
            <a:r>
              <a:rPr lang="en-AU" dirty="0"/>
              <a:t> (2012).</a:t>
            </a:r>
          </a:p>
          <a:p>
            <a:r>
              <a:rPr lang="en-AU" sz="2200" dirty="0"/>
              <a:t>Firstly, </a:t>
            </a:r>
            <a:r>
              <a:rPr lang="en-AU" sz="2200" dirty="0" err="1"/>
              <a:t>Matsusaka</a:t>
            </a:r>
            <a:r>
              <a:rPr lang="en-AU" sz="2200" dirty="0"/>
              <a:t> and </a:t>
            </a:r>
            <a:r>
              <a:rPr lang="en-AU" sz="2200" dirty="0" err="1"/>
              <a:t>Sbordone</a:t>
            </a:r>
            <a:r>
              <a:rPr lang="en-AU" sz="2200" dirty="0"/>
              <a:t> (2004) </a:t>
            </a:r>
            <a:r>
              <a:rPr lang="en-AU" sz="2200" dirty="0">
                <a:sym typeface="Wingdings" panose="05000000000000000000" pitchFamily="2" charset="2"/>
              </a:rPr>
              <a:t> </a:t>
            </a:r>
            <a:r>
              <a:rPr lang="en-AU" sz="2200" dirty="0"/>
              <a:t>investigate the link between consumer sentiment and economic fluctuations using vector auto regressions (VAR). </a:t>
            </a:r>
          </a:p>
          <a:p>
            <a:pPr lvl="1"/>
            <a:r>
              <a:rPr lang="en-AU" sz="2200" dirty="0"/>
              <a:t>This gives an initial platform to pose a question such as “does consumer sentiment can explain financial difficulties faced by household as well?” </a:t>
            </a:r>
          </a:p>
          <a:p>
            <a:endParaRPr lang="en-AU" dirty="0"/>
          </a:p>
          <a:p>
            <a:endParaRPr lang="en-AU" dirty="0"/>
          </a:p>
        </p:txBody>
      </p:sp>
      <p:sp>
        <p:nvSpPr>
          <p:cNvPr id="4" name="Footer Placeholder 3"/>
          <p:cNvSpPr>
            <a:spLocks noGrp="1"/>
          </p:cNvSpPr>
          <p:nvPr>
            <p:ph type="ftr" sz="quarter" idx="11"/>
          </p:nvPr>
        </p:nvSpPr>
        <p:spPr/>
        <p:txBody>
          <a:bodyPr/>
          <a:lstStyle/>
          <a:p>
            <a:r>
              <a:rPr lang="en-AU" smtClean="0">
                <a:solidFill>
                  <a:schemeClr val="tx1"/>
                </a:solidFill>
              </a:rPr>
              <a:t>Seminar Series, Department of Economics, JKKNIU, Trishal, Bangladesh. 23 January 2019 </a:t>
            </a:r>
            <a:endParaRPr lang="en-AU" dirty="0">
              <a:solidFill>
                <a:schemeClr val="tx1"/>
              </a:solidFill>
            </a:endParaRPr>
          </a:p>
        </p:txBody>
      </p:sp>
      <p:sp>
        <p:nvSpPr>
          <p:cNvPr id="5" name="Slide Number Placeholder 4"/>
          <p:cNvSpPr>
            <a:spLocks noGrp="1"/>
          </p:cNvSpPr>
          <p:nvPr>
            <p:ph type="sldNum" sz="quarter" idx="12"/>
          </p:nvPr>
        </p:nvSpPr>
        <p:spPr/>
        <p:txBody>
          <a:bodyPr/>
          <a:lstStyle/>
          <a:p>
            <a:fld id="{54398268-F2BA-41E2-9D1C-F92A7D28C632}" type="slidenum">
              <a:rPr lang="en-AU" smtClean="0"/>
              <a:t>16</a:t>
            </a:fld>
            <a:endParaRPr lang="en-AU" dirty="0"/>
          </a:p>
        </p:txBody>
      </p:sp>
    </p:spTree>
    <p:extLst>
      <p:ext uri="{BB962C8B-B14F-4D97-AF65-F5344CB8AC3E}">
        <p14:creationId xmlns:p14="http://schemas.microsoft.com/office/powerpoint/2010/main" val="35633169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54918"/>
            <a:ext cx="10715368" cy="4328044"/>
          </a:xfrm>
        </p:spPr>
        <p:txBody>
          <a:bodyPr>
            <a:noAutofit/>
          </a:bodyPr>
          <a:lstStyle/>
          <a:p>
            <a:r>
              <a:rPr lang="en-AU" dirty="0" smtClean="0"/>
              <a:t>Secondly</a:t>
            </a:r>
            <a:r>
              <a:rPr lang="en-AU" dirty="0"/>
              <a:t>, Crook and Banasik (2012) model aggregate delinquency behaviour for consumer credit (including credit card loans and other consumer loans) and for residential real estate </a:t>
            </a:r>
            <a:r>
              <a:rPr lang="en-AU" dirty="0" smtClean="0"/>
              <a:t>loans</a:t>
            </a:r>
          </a:p>
          <a:p>
            <a:pPr lvl="1"/>
            <a:r>
              <a:rPr lang="en-AU" dirty="0" smtClean="0"/>
              <a:t>In US using </a:t>
            </a:r>
            <a:r>
              <a:rPr lang="en-AU" dirty="0"/>
              <a:t>aggregate level consumer credit data up until </a:t>
            </a:r>
            <a:r>
              <a:rPr lang="en-AU" dirty="0" smtClean="0"/>
              <a:t>2008</a:t>
            </a:r>
          </a:p>
          <a:p>
            <a:pPr lvl="1"/>
            <a:r>
              <a:rPr lang="en-AU" dirty="0" smtClean="0"/>
              <a:t>Focus </a:t>
            </a:r>
            <a:r>
              <a:rPr lang="en-AU" dirty="0"/>
              <a:t>is </a:t>
            </a:r>
            <a:r>
              <a:rPr lang="en-AU" dirty="0" smtClean="0"/>
              <a:t>on </a:t>
            </a:r>
            <a:r>
              <a:rPr lang="en-AU" dirty="0"/>
              <a:t>long term co-integrating relationships between economic fundamental and default </a:t>
            </a:r>
            <a:r>
              <a:rPr lang="en-AU" dirty="0" smtClean="0"/>
              <a:t>behaviours</a:t>
            </a:r>
          </a:p>
          <a:p>
            <a:pPr lvl="1"/>
            <a:r>
              <a:rPr lang="en-AU" dirty="0" smtClean="0"/>
              <a:t>based </a:t>
            </a:r>
            <a:r>
              <a:rPr lang="en-AU" dirty="0"/>
              <a:t>on ability to pay hypothesis and strategic default choice hypothesis. </a:t>
            </a:r>
          </a:p>
          <a:p>
            <a:r>
              <a:rPr lang="en-AU" dirty="0"/>
              <a:t>Thirdly, Mocetti and Viviano (2017) examine the relationship between income shocks and delinquency behaviour in the Italian mortgage market </a:t>
            </a:r>
            <a:endParaRPr lang="en-AU" dirty="0" smtClean="0"/>
          </a:p>
          <a:p>
            <a:pPr lvl="1"/>
            <a:r>
              <a:rPr lang="en-AU" dirty="0" smtClean="0"/>
              <a:t>find </a:t>
            </a:r>
            <a:r>
              <a:rPr lang="en-AU" dirty="0"/>
              <a:t>that bank lending policies are significantly tied with the quality of the selections of borrowers, hence delinquencies.</a:t>
            </a:r>
          </a:p>
          <a:p>
            <a:endParaRPr lang="en-AU"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Title 1"/>
          <p:cNvSpPr>
            <a:spLocks noGrp="1"/>
          </p:cNvSpPr>
          <p:nvPr>
            <p:ph type="title"/>
          </p:nvPr>
        </p:nvSpPr>
        <p:spPr>
          <a:xfrm>
            <a:off x="838200" y="365125"/>
            <a:ext cx="10515600" cy="1325563"/>
          </a:xfrm>
        </p:spPr>
        <p:txBody>
          <a:bodyPr>
            <a:normAutofit/>
          </a:bodyPr>
          <a:lstStyle/>
          <a:p>
            <a:r>
              <a:rPr lang="en-AU" sz="2800" dirty="0" smtClean="0"/>
              <a:t>Literature (continued)</a:t>
            </a:r>
            <a:endParaRPr lang="en-AU" sz="2800" dirty="0"/>
          </a:p>
        </p:txBody>
      </p:sp>
      <p:sp>
        <p:nvSpPr>
          <p:cNvPr id="6" name="Slide Number Placeholder 5"/>
          <p:cNvSpPr>
            <a:spLocks noGrp="1"/>
          </p:cNvSpPr>
          <p:nvPr>
            <p:ph type="sldNum" sz="quarter" idx="12"/>
          </p:nvPr>
        </p:nvSpPr>
        <p:spPr/>
        <p:txBody>
          <a:bodyPr/>
          <a:lstStyle/>
          <a:p>
            <a:fld id="{54398268-F2BA-41E2-9D1C-F92A7D28C632}" type="slidenum">
              <a:rPr lang="en-AU" smtClean="0"/>
              <a:t>17</a:t>
            </a:fld>
            <a:endParaRPr lang="en-AU" dirty="0"/>
          </a:p>
        </p:txBody>
      </p:sp>
    </p:spTree>
    <p:extLst>
      <p:ext uri="{BB962C8B-B14F-4D97-AF65-F5344CB8AC3E}">
        <p14:creationId xmlns:p14="http://schemas.microsoft.com/office/powerpoint/2010/main" val="15936534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AU" dirty="0"/>
              <a:t>As evident from the preceding discussion, there is a dearth in the extant literature linking loan delinquencies and consumer sentiment, which is a primary driver for aggregate demand, income and growth; </a:t>
            </a:r>
          </a:p>
          <a:p>
            <a:endParaRPr lang="en-AU" dirty="0" smtClean="0"/>
          </a:p>
          <a:p>
            <a:r>
              <a:rPr lang="en-AU" u="sng" dirty="0" smtClean="0"/>
              <a:t>The contributions of our study:</a:t>
            </a:r>
          </a:p>
          <a:p>
            <a:r>
              <a:rPr lang="en-AU" dirty="0" smtClean="0"/>
              <a:t>We provide both theoretical and empirical evidence revealing nexus between consumer sentiment and loan delinquencies.</a:t>
            </a:r>
          </a:p>
          <a:p>
            <a:r>
              <a:rPr lang="en-AU" dirty="0" smtClean="0"/>
              <a:t>We </a:t>
            </a:r>
            <a:r>
              <a:rPr lang="en-AU" dirty="0"/>
              <a:t>consider </a:t>
            </a:r>
            <a:r>
              <a:rPr lang="en-AU" dirty="0" smtClean="0"/>
              <a:t>consumer </a:t>
            </a:r>
            <a:r>
              <a:rPr lang="en-AU" dirty="0"/>
              <a:t>confident survey </a:t>
            </a:r>
            <a:r>
              <a:rPr lang="en-AU" dirty="0" smtClean="0"/>
              <a:t>data (Univ. of Michigan), </a:t>
            </a:r>
            <a:r>
              <a:rPr lang="en-AU" dirty="0"/>
              <a:t>which makes up of two components, reflecting both fundamental micro and macroeconomic and sentiment of </a:t>
            </a:r>
            <a:r>
              <a:rPr lang="en-AU" dirty="0" smtClean="0"/>
              <a:t>consumers. </a:t>
            </a:r>
            <a:endParaRPr lang="en-AU" dirty="0"/>
          </a:p>
          <a:p>
            <a:endParaRPr lang="en-AU" dirty="0" smtClean="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Title 1"/>
          <p:cNvSpPr>
            <a:spLocks noGrp="1"/>
          </p:cNvSpPr>
          <p:nvPr>
            <p:ph type="title"/>
          </p:nvPr>
        </p:nvSpPr>
        <p:spPr>
          <a:xfrm>
            <a:off x="838200" y="365125"/>
            <a:ext cx="10515600" cy="1325563"/>
          </a:xfrm>
        </p:spPr>
        <p:txBody>
          <a:bodyPr>
            <a:normAutofit/>
          </a:bodyPr>
          <a:lstStyle/>
          <a:p>
            <a:r>
              <a:rPr lang="en-AU" sz="2800" dirty="0" smtClean="0"/>
              <a:t>Literature (continued)</a:t>
            </a:r>
            <a:endParaRPr lang="en-AU" sz="2800" dirty="0"/>
          </a:p>
        </p:txBody>
      </p:sp>
      <p:sp>
        <p:nvSpPr>
          <p:cNvPr id="6" name="Slide Number Placeholder 5"/>
          <p:cNvSpPr>
            <a:spLocks noGrp="1"/>
          </p:cNvSpPr>
          <p:nvPr>
            <p:ph type="sldNum" sz="quarter" idx="12"/>
          </p:nvPr>
        </p:nvSpPr>
        <p:spPr/>
        <p:txBody>
          <a:bodyPr/>
          <a:lstStyle/>
          <a:p>
            <a:fld id="{54398268-F2BA-41E2-9D1C-F92A7D28C632}" type="slidenum">
              <a:rPr lang="en-AU" smtClean="0"/>
              <a:t>18</a:t>
            </a:fld>
            <a:endParaRPr lang="en-AU" dirty="0"/>
          </a:p>
        </p:txBody>
      </p:sp>
    </p:spTree>
    <p:extLst>
      <p:ext uri="{BB962C8B-B14F-4D97-AF65-F5344CB8AC3E}">
        <p14:creationId xmlns:p14="http://schemas.microsoft.com/office/powerpoint/2010/main" val="8250940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AU" dirty="0" smtClean="0"/>
              <a:t>Third, we use a panel framework encompassing </a:t>
            </a:r>
            <a:r>
              <a:rPr lang="en-AU" dirty="0"/>
              <a:t>51 </a:t>
            </a:r>
            <a:r>
              <a:rPr lang="en-AU" dirty="0" smtClean="0"/>
              <a:t>American states, which provides </a:t>
            </a:r>
            <a:r>
              <a:rPr lang="en-AU" dirty="0"/>
              <a:t>a better understanding </a:t>
            </a:r>
            <a:endParaRPr lang="en-AU" dirty="0" smtClean="0"/>
          </a:p>
          <a:p>
            <a:pPr lvl="1"/>
            <a:r>
              <a:rPr lang="en-AU" dirty="0" smtClean="0"/>
              <a:t>of </a:t>
            </a:r>
            <a:r>
              <a:rPr lang="en-AU" dirty="0"/>
              <a:t>how the dynamics of individual states within United States explain household consumer credit delinquency in general </a:t>
            </a:r>
            <a:r>
              <a:rPr lang="en-AU" dirty="0" smtClean="0"/>
              <a:t>and</a:t>
            </a:r>
          </a:p>
          <a:p>
            <a:pPr lvl="1"/>
            <a:r>
              <a:rPr lang="en-AU" dirty="0" smtClean="0"/>
              <a:t>mortgage</a:t>
            </a:r>
            <a:r>
              <a:rPr lang="en-AU" dirty="0"/>
              <a:t>, credit cards and auto loans delinquency rates, in particular. </a:t>
            </a:r>
            <a:endParaRPr lang="en-AU" dirty="0" smtClean="0"/>
          </a:p>
          <a:p>
            <a:r>
              <a:rPr lang="en-AU" dirty="0" smtClean="0"/>
              <a:t>Fourth, the diversity </a:t>
            </a:r>
            <a:r>
              <a:rPr lang="en-AU" dirty="0"/>
              <a:t>of individual states within US modelled in a panel framework could be </a:t>
            </a:r>
            <a:r>
              <a:rPr lang="en-AU" dirty="0" smtClean="0"/>
              <a:t>a good reflection </a:t>
            </a:r>
            <a:r>
              <a:rPr lang="en-AU" dirty="0"/>
              <a:t>of how consumers’ </a:t>
            </a:r>
            <a:r>
              <a:rPr lang="en-AU" dirty="0" smtClean="0"/>
              <a:t>perception shape </a:t>
            </a:r>
            <a:r>
              <a:rPr lang="en-AU" dirty="0"/>
              <a:t>their borrowing behaviour. </a:t>
            </a:r>
          </a:p>
        </p:txBody>
      </p:sp>
      <p:sp>
        <p:nvSpPr>
          <p:cNvPr id="4" name="Footer Placeholder 3"/>
          <p:cNvSpPr>
            <a:spLocks noGrp="1"/>
          </p:cNvSpPr>
          <p:nvPr>
            <p:ph type="ftr" sz="quarter" idx="11"/>
          </p:nvPr>
        </p:nvSpPr>
        <p:spPr/>
        <p:txBody>
          <a:bodyPr/>
          <a:lstStyle/>
          <a:p>
            <a:r>
              <a:rPr lang="en-AU" smtClean="0">
                <a:solidFill>
                  <a:schemeClr val="tx1"/>
                </a:solidFill>
              </a:rPr>
              <a:t>Seminar Series, Department of Economics, JKKNIU, Trishal, Bangladesh. 23 January 2019 </a:t>
            </a:r>
            <a:endParaRPr lang="en-AU" dirty="0">
              <a:solidFill>
                <a:schemeClr val="tx1"/>
              </a:solidFill>
            </a:endParaRPr>
          </a:p>
        </p:txBody>
      </p:sp>
      <p:sp>
        <p:nvSpPr>
          <p:cNvPr id="5" name="Title 1"/>
          <p:cNvSpPr>
            <a:spLocks noGrp="1"/>
          </p:cNvSpPr>
          <p:nvPr>
            <p:ph type="title"/>
          </p:nvPr>
        </p:nvSpPr>
        <p:spPr>
          <a:xfrm>
            <a:off x="838200" y="365125"/>
            <a:ext cx="10515600" cy="1325563"/>
          </a:xfrm>
        </p:spPr>
        <p:txBody>
          <a:bodyPr>
            <a:normAutofit/>
          </a:bodyPr>
          <a:lstStyle/>
          <a:p>
            <a:r>
              <a:rPr lang="en-AU" sz="2800" dirty="0" smtClean="0"/>
              <a:t>Literature (continued)</a:t>
            </a:r>
            <a:endParaRPr lang="en-AU" sz="2800" dirty="0"/>
          </a:p>
        </p:txBody>
      </p:sp>
      <p:sp>
        <p:nvSpPr>
          <p:cNvPr id="6" name="Slide Number Placeholder 5"/>
          <p:cNvSpPr>
            <a:spLocks noGrp="1"/>
          </p:cNvSpPr>
          <p:nvPr>
            <p:ph type="sldNum" sz="quarter" idx="12"/>
          </p:nvPr>
        </p:nvSpPr>
        <p:spPr/>
        <p:txBody>
          <a:bodyPr/>
          <a:lstStyle/>
          <a:p>
            <a:fld id="{54398268-F2BA-41E2-9D1C-F92A7D28C632}" type="slidenum">
              <a:rPr lang="en-AU" smtClean="0"/>
              <a:t>19</a:t>
            </a:fld>
            <a:endParaRPr lang="en-AU" dirty="0"/>
          </a:p>
        </p:txBody>
      </p:sp>
    </p:spTree>
    <p:extLst>
      <p:ext uri="{BB962C8B-B14F-4D97-AF65-F5344CB8AC3E}">
        <p14:creationId xmlns:p14="http://schemas.microsoft.com/office/powerpoint/2010/main" val="31385383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Introduction</a:t>
            </a:r>
            <a:endParaRPr lang="en-AU" dirty="0"/>
          </a:p>
        </p:txBody>
      </p:sp>
      <p:sp>
        <p:nvSpPr>
          <p:cNvPr id="3" name="Content Placeholder 2"/>
          <p:cNvSpPr>
            <a:spLocks noGrp="1"/>
          </p:cNvSpPr>
          <p:nvPr>
            <p:ph idx="1"/>
          </p:nvPr>
        </p:nvSpPr>
        <p:spPr/>
        <p:txBody>
          <a:bodyPr>
            <a:normAutofit lnSpcReduction="10000"/>
          </a:bodyPr>
          <a:lstStyle/>
          <a:p>
            <a:r>
              <a:rPr lang="en-AU" dirty="0" smtClean="0"/>
              <a:t>Economic theory suggests prevalence of </a:t>
            </a:r>
            <a:r>
              <a:rPr lang="en-AU" dirty="0"/>
              <a:t>a range of effects of consumers’ expectation and sentiment formed at the individual and household level </a:t>
            </a:r>
            <a:endParaRPr lang="en-AU" dirty="0" smtClean="0"/>
          </a:p>
          <a:p>
            <a:pPr lvl="1"/>
            <a:r>
              <a:rPr lang="en-AU" dirty="0" smtClean="0"/>
              <a:t>on </a:t>
            </a:r>
            <a:r>
              <a:rPr lang="en-AU" dirty="0"/>
              <a:t>income, output, employment and financial market. </a:t>
            </a:r>
            <a:endParaRPr lang="en-AU" dirty="0" smtClean="0"/>
          </a:p>
          <a:p>
            <a:r>
              <a:rPr lang="en-AU" dirty="0"/>
              <a:t>A</a:t>
            </a:r>
            <a:r>
              <a:rPr lang="en-AU" dirty="0" smtClean="0"/>
              <a:t> </a:t>
            </a:r>
            <a:r>
              <a:rPr lang="en-AU" dirty="0"/>
              <a:t>number of </a:t>
            </a:r>
            <a:r>
              <a:rPr lang="en-AU" dirty="0" smtClean="0"/>
              <a:t>studies recently examined into the </a:t>
            </a:r>
            <a:r>
              <a:rPr lang="en-AU" dirty="0"/>
              <a:t>relationship of consumer sentiment with other economic and financial variables (Aktar et al, 2011; Gupta et al., 2014; Fisher, L. A. and Huh, H., 2016; Baghestania and Palmer, 2017; Gelper, Lemmens, and Croux, 2007). </a:t>
            </a:r>
            <a:endParaRPr lang="en-AU" dirty="0" smtClean="0"/>
          </a:p>
          <a:p>
            <a:r>
              <a:rPr lang="en-AU" dirty="0" smtClean="0"/>
              <a:t>Microeconomic focus </a:t>
            </a:r>
            <a:r>
              <a:rPr lang="en-AU" dirty="0"/>
              <a:t>with regard to the dynamics in consumer sentiment </a:t>
            </a:r>
            <a:r>
              <a:rPr lang="en-AU" dirty="0" smtClean="0"/>
              <a:t>and household welfare appears to be generally </a:t>
            </a:r>
            <a:r>
              <a:rPr lang="en-AU" dirty="0"/>
              <a:t>scanty in the extant literature. </a:t>
            </a:r>
            <a:endParaRPr lang="en-AU" dirty="0" smtClean="0"/>
          </a:p>
          <a:p>
            <a:endParaRPr lang="en-AU" dirty="0"/>
          </a:p>
        </p:txBody>
      </p:sp>
      <p:sp>
        <p:nvSpPr>
          <p:cNvPr id="7" name="Footer Placeholder 6"/>
          <p:cNvSpPr>
            <a:spLocks noGrp="1"/>
          </p:cNvSpPr>
          <p:nvPr>
            <p:ph type="ftr" sz="quarter" idx="11"/>
          </p:nvPr>
        </p:nvSpPr>
        <p:spPr/>
        <p:txBody>
          <a:bodyPr/>
          <a:lstStyle/>
          <a:p>
            <a:r>
              <a:rPr lang="en-AU" smtClean="0">
                <a:solidFill>
                  <a:schemeClr val="tx1">
                    <a:lumMod val="95000"/>
                    <a:lumOff val="5000"/>
                  </a:schemeClr>
                </a:solidFill>
              </a:rPr>
              <a:t>Seminar Series, Department of Economics, JKKNIU, Trishal, Bangladesh. 23 January 2019 </a:t>
            </a:r>
            <a:endParaRPr lang="en-AU" dirty="0">
              <a:solidFill>
                <a:schemeClr val="tx1">
                  <a:lumMod val="95000"/>
                  <a:lumOff val="5000"/>
                </a:schemeClr>
              </a:solidFill>
            </a:endParaRPr>
          </a:p>
        </p:txBody>
      </p:sp>
      <p:sp>
        <p:nvSpPr>
          <p:cNvPr id="4" name="Slide Number Placeholder 3"/>
          <p:cNvSpPr>
            <a:spLocks noGrp="1"/>
          </p:cNvSpPr>
          <p:nvPr>
            <p:ph type="sldNum" sz="quarter" idx="12"/>
          </p:nvPr>
        </p:nvSpPr>
        <p:spPr/>
        <p:txBody>
          <a:bodyPr/>
          <a:lstStyle/>
          <a:p>
            <a:fld id="{54398268-F2BA-41E2-9D1C-F92A7D28C632}" type="slidenum">
              <a:rPr lang="en-AU" smtClean="0"/>
              <a:t>2</a:t>
            </a:fld>
            <a:endParaRPr lang="en-AU" dirty="0"/>
          </a:p>
        </p:txBody>
      </p:sp>
    </p:spTree>
    <p:extLst>
      <p:ext uri="{BB962C8B-B14F-4D97-AF65-F5344CB8AC3E}">
        <p14:creationId xmlns:p14="http://schemas.microsoft.com/office/powerpoint/2010/main" val="40881380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Analytical Model</a:t>
            </a:r>
            <a:endParaRPr lang="en-AU" dirty="0"/>
          </a:p>
        </p:txBody>
      </p:sp>
      <p:sp>
        <p:nvSpPr>
          <p:cNvPr id="3" name="Content Placeholder 2"/>
          <p:cNvSpPr>
            <a:spLocks noGrp="1"/>
          </p:cNvSpPr>
          <p:nvPr>
            <p:ph idx="1"/>
          </p:nvPr>
        </p:nvSpPr>
        <p:spPr/>
        <p:txBody>
          <a:bodyPr>
            <a:normAutofit/>
          </a:bodyPr>
          <a:lstStyle/>
          <a:p>
            <a:r>
              <a:rPr lang="en-AU" dirty="0"/>
              <a:t>A household decides whether to default (due to inability or strategically) on a loan repayment after taking the family utility and budget into account (Campbell et </a:t>
            </a:r>
            <a:r>
              <a:rPr lang="en-AU" dirty="0" smtClean="0"/>
              <a:t>al</a:t>
            </a:r>
            <a:r>
              <a:rPr lang="en-AU" dirty="0"/>
              <a:t>., 2015).</a:t>
            </a:r>
          </a:p>
          <a:p>
            <a:r>
              <a:rPr lang="en-AU" dirty="0" smtClean="0"/>
              <a:t>Equity of a house Holmes </a:t>
            </a:r>
            <a:r>
              <a:rPr lang="en-AU" dirty="0"/>
              <a:t>and are Lacour-Little (2013), equity of a house, E</a:t>
            </a:r>
            <a:r>
              <a:rPr lang="en-AU" baseline="-25000" dirty="0"/>
              <a:t>t</a:t>
            </a:r>
            <a:r>
              <a:rPr lang="en-AU" dirty="0"/>
              <a:t> </a:t>
            </a:r>
            <a:r>
              <a:rPr lang="en-AU" dirty="0" smtClean="0"/>
              <a:t>is:</a:t>
            </a:r>
            <a:endParaRPr lang="en-AU" dirty="0"/>
          </a:p>
          <a:p>
            <a:pPr marL="0" indent="0">
              <a:buNone/>
            </a:pPr>
            <a:r>
              <a:rPr lang="en-AU" dirty="0" smtClean="0"/>
              <a:t>		E</a:t>
            </a:r>
            <a:r>
              <a:rPr lang="en-AU" baseline="-25000" dirty="0" smtClean="0"/>
              <a:t>t</a:t>
            </a:r>
            <a:r>
              <a:rPr lang="en-AU" dirty="0"/>
              <a:t>= MV</a:t>
            </a:r>
            <a:r>
              <a:rPr lang="en-AU" baseline="-25000" dirty="0"/>
              <a:t>t</a:t>
            </a:r>
            <a:r>
              <a:rPr lang="en-AU" dirty="0"/>
              <a:t> </a:t>
            </a:r>
            <a:r>
              <a:rPr lang="en-AU" dirty="0" smtClean="0"/>
              <a:t>– D</a:t>
            </a:r>
            <a:r>
              <a:rPr lang="en-AU" baseline="-25000" dirty="0" smtClean="0"/>
              <a:t>t						</a:t>
            </a:r>
            <a:r>
              <a:rPr lang="en-AU" dirty="0" smtClean="0"/>
              <a:t>Eq.(1)</a:t>
            </a:r>
          </a:p>
          <a:p>
            <a:pPr marL="0" indent="0">
              <a:buNone/>
            </a:pPr>
            <a:r>
              <a:rPr lang="en-AU" dirty="0"/>
              <a:t> </a:t>
            </a:r>
            <a:r>
              <a:rPr lang="en-AU" dirty="0" smtClean="0"/>
              <a:t>	MV</a:t>
            </a:r>
            <a:r>
              <a:rPr lang="en-AU" baseline="-25000" dirty="0" smtClean="0"/>
              <a:t>t</a:t>
            </a:r>
            <a:r>
              <a:rPr lang="en-AU" dirty="0" smtClean="0"/>
              <a:t>=Market </a:t>
            </a:r>
            <a:r>
              <a:rPr lang="en-AU" dirty="0"/>
              <a:t>value of the </a:t>
            </a:r>
            <a:r>
              <a:rPr lang="en-AU" dirty="0" smtClean="0"/>
              <a:t>house </a:t>
            </a:r>
            <a:r>
              <a:rPr lang="en-AU" dirty="0"/>
              <a:t>and </a:t>
            </a:r>
            <a:r>
              <a:rPr lang="en-AU" dirty="0" smtClean="0"/>
              <a:t>D</a:t>
            </a:r>
            <a:r>
              <a:rPr lang="en-AU" baseline="-25000" dirty="0" smtClean="0"/>
              <a:t>t</a:t>
            </a:r>
            <a:r>
              <a:rPr lang="en-AU" dirty="0" smtClean="0"/>
              <a:t>= Total Debt.</a:t>
            </a:r>
            <a:endParaRPr lang="en-AU" dirty="0"/>
          </a:p>
          <a:p>
            <a:r>
              <a:rPr lang="en-AU" dirty="0"/>
              <a:t>MV rises  due to increased value of the house and D falls with principal and interest </a:t>
            </a:r>
            <a:r>
              <a:rPr lang="en-AU" dirty="0" smtClean="0"/>
              <a:t>repayments.</a:t>
            </a:r>
            <a:endParaRPr lang="en-AU" dirty="0"/>
          </a:p>
          <a:p>
            <a:endParaRPr lang="en-AU" dirty="0"/>
          </a:p>
        </p:txBody>
      </p:sp>
      <p:sp>
        <p:nvSpPr>
          <p:cNvPr id="4" name="Footer Placeholder 3"/>
          <p:cNvSpPr>
            <a:spLocks noGrp="1"/>
          </p:cNvSpPr>
          <p:nvPr>
            <p:ph type="ftr" sz="quarter" idx="11"/>
          </p:nvPr>
        </p:nvSpPr>
        <p:spPr/>
        <p:txBody>
          <a:bodyPr/>
          <a:lstStyle/>
          <a:p>
            <a:r>
              <a:rPr lang="en-AU" smtClean="0">
                <a:solidFill>
                  <a:schemeClr val="tx1"/>
                </a:solidFill>
              </a:rPr>
              <a:t>Seminar Series, Department of Economics, JKKNIU, Trishal, Bangladesh. 23 January 2019 </a:t>
            </a:r>
            <a:endParaRPr lang="en-AU" dirty="0">
              <a:solidFill>
                <a:schemeClr val="tx1"/>
              </a:solidFill>
            </a:endParaRPr>
          </a:p>
        </p:txBody>
      </p:sp>
      <p:sp>
        <p:nvSpPr>
          <p:cNvPr id="5" name="Slide Number Placeholder 4"/>
          <p:cNvSpPr>
            <a:spLocks noGrp="1"/>
          </p:cNvSpPr>
          <p:nvPr>
            <p:ph type="sldNum" sz="quarter" idx="12"/>
          </p:nvPr>
        </p:nvSpPr>
        <p:spPr/>
        <p:txBody>
          <a:bodyPr/>
          <a:lstStyle/>
          <a:p>
            <a:fld id="{54398268-F2BA-41E2-9D1C-F92A7D28C632}" type="slidenum">
              <a:rPr lang="en-AU" smtClean="0"/>
              <a:t>20</a:t>
            </a:fld>
            <a:endParaRPr lang="en-AU" dirty="0"/>
          </a:p>
        </p:txBody>
      </p:sp>
    </p:spTree>
    <p:extLst>
      <p:ext uri="{BB962C8B-B14F-4D97-AF65-F5344CB8AC3E}">
        <p14:creationId xmlns:p14="http://schemas.microsoft.com/office/powerpoint/2010/main" val="12759146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800" dirty="0" smtClean="0"/>
              <a:t>The Analytical Model (continued)</a:t>
            </a:r>
            <a:endParaRPr lang="en-AU" sz="28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AU" dirty="0" smtClean="0"/>
                  <a:t>Assuming MV</a:t>
                </a:r>
                <a:r>
                  <a:rPr lang="en-AU" baseline="-25000" dirty="0" smtClean="0"/>
                  <a:t>0</a:t>
                </a:r>
                <a:r>
                  <a:rPr lang="en-AU" dirty="0" smtClean="0"/>
                  <a:t>= initial </a:t>
                </a:r>
                <a:r>
                  <a:rPr lang="en-AU" dirty="0"/>
                  <a:t>market value, </a:t>
                </a:r>
                <a:r>
                  <a:rPr lang="en-AU" dirty="0" smtClean="0"/>
                  <a:t>D</a:t>
                </a:r>
                <a:r>
                  <a:rPr lang="en-AU" baseline="-25000" dirty="0" smtClean="0"/>
                  <a:t>0</a:t>
                </a:r>
                <a:r>
                  <a:rPr lang="en-AU" dirty="0" smtClean="0"/>
                  <a:t> = Debt </a:t>
                </a:r>
                <a:r>
                  <a:rPr lang="en-AU" dirty="0"/>
                  <a:t>and </a:t>
                </a:r>
                <a:r>
                  <a:rPr lang="en-AU" dirty="0" smtClean="0"/>
                  <a:t>E</a:t>
                </a:r>
                <a:r>
                  <a:rPr lang="en-AU" baseline="-25000" dirty="0" smtClean="0"/>
                  <a:t>0</a:t>
                </a:r>
                <a:r>
                  <a:rPr lang="en-AU" dirty="0" smtClean="0"/>
                  <a:t> = Equity</a:t>
                </a:r>
              </a:p>
              <a:p>
                <a:r>
                  <a:rPr lang="en-AU" dirty="0" smtClean="0"/>
                  <a:t>We </a:t>
                </a:r>
                <a:r>
                  <a:rPr lang="en-AU" dirty="0"/>
                  <a:t>can </a:t>
                </a:r>
                <a:r>
                  <a:rPr lang="en-AU" dirty="0" smtClean="0"/>
                  <a:t>write,</a:t>
                </a:r>
              </a:p>
              <a:p>
                <a:pPr marL="0" indent="0">
                  <a:buNone/>
                </a:pPr>
                <a14:m>
                  <m:oMathPara xmlns:m="http://schemas.openxmlformats.org/officeDocument/2006/math">
                    <m:oMathParaPr>
                      <m:jc m:val="centerGroup"/>
                    </m:oMathParaPr>
                    <m:oMath xmlns:m="http://schemas.openxmlformats.org/officeDocument/2006/math">
                      <m:sSub>
                        <m:sSubPr>
                          <m:ctrlPr>
                            <a:rPr lang="en-AU" i="1">
                              <a:latin typeface="Cambria Math"/>
                            </a:rPr>
                          </m:ctrlPr>
                        </m:sSubPr>
                        <m:e>
                          <m:r>
                            <a:rPr lang="en-GB" i="1">
                              <a:latin typeface="Cambria Math" panose="02040503050406030204" pitchFamily="18" charset="0"/>
                            </a:rPr>
                            <m:t>𝐸</m:t>
                          </m:r>
                        </m:e>
                        <m:sub>
                          <m:r>
                            <a:rPr lang="en-GB" i="1">
                              <a:latin typeface="Cambria Math" panose="02040503050406030204" pitchFamily="18" charset="0"/>
                            </a:rPr>
                            <m:t>𝑡</m:t>
                          </m:r>
                        </m:sub>
                      </m:sSub>
                      <m:r>
                        <a:rPr lang="en-GB" i="1">
                          <a:latin typeface="Cambria Math" panose="02040503050406030204" pitchFamily="18" charset="0"/>
                        </a:rPr>
                        <m:t>=</m:t>
                      </m:r>
                      <m:sSub>
                        <m:sSubPr>
                          <m:ctrlPr>
                            <a:rPr lang="en-AU" i="1">
                              <a:latin typeface="Cambria Math"/>
                            </a:rPr>
                          </m:ctrlPr>
                        </m:sSubPr>
                        <m:e>
                          <m:r>
                            <a:rPr lang="en-GB" i="1">
                              <a:latin typeface="Cambria Math" panose="02040503050406030204" pitchFamily="18" charset="0"/>
                            </a:rPr>
                            <m:t>𝑀𝑉</m:t>
                          </m:r>
                        </m:e>
                        <m:sub>
                          <m:r>
                            <a:rPr lang="en-GB" i="1">
                              <a:latin typeface="Cambria Math" panose="02040503050406030204" pitchFamily="18" charset="0"/>
                            </a:rPr>
                            <m:t>𝑡</m:t>
                          </m:r>
                        </m:sub>
                      </m:sSub>
                      <m:r>
                        <a:rPr lang="en-GB" i="1">
                          <a:latin typeface="Cambria Math" panose="02040503050406030204" pitchFamily="18" charset="0"/>
                        </a:rPr>
                        <m:t>−</m:t>
                      </m:r>
                      <m:sSub>
                        <m:sSubPr>
                          <m:ctrlPr>
                            <a:rPr lang="en-AU" i="1" smtClean="0">
                              <a:latin typeface="Cambria Math"/>
                            </a:rPr>
                          </m:ctrlPr>
                        </m:sSubPr>
                        <m:e>
                          <m:r>
                            <a:rPr lang="en-GB" i="1">
                              <a:latin typeface="Cambria Math" panose="02040503050406030204" pitchFamily="18" charset="0"/>
                            </a:rPr>
                            <m:t>𝐷</m:t>
                          </m:r>
                        </m:e>
                        <m:sub>
                          <m:r>
                            <a:rPr lang="en-AU" b="0" i="1" smtClean="0">
                              <a:latin typeface="Cambria Math" panose="02040503050406030204" pitchFamily="18" charset="0"/>
                            </a:rPr>
                            <m:t>𝑡</m:t>
                          </m:r>
                        </m:sub>
                      </m:sSub>
                      <m:r>
                        <a:rPr lang="en-AU" b="0" i="1" smtClean="0">
                          <a:latin typeface="Cambria Math" panose="02040503050406030204" pitchFamily="18" charset="0"/>
                        </a:rPr>
                        <m:t>−</m:t>
                      </m:r>
                      <m:sSub>
                        <m:sSubPr>
                          <m:ctrlPr>
                            <a:rPr lang="en-AU" i="1">
                              <a:latin typeface="Cambria Math"/>
                            </a:rPr>
                          </m:ctrlPr>
                        </m:sSubPr>
                        <m:e>
                          <m:sSub>
                            <m:sSubPr>
                              <m:ctrlPr>
                                <a:rPr lang="en-AU" i="1">
                                  <a:latin typeface="Cambria Math"/>
                                </a:rPr>
                              </m:ctrlPr>
                            </m:sSubPr>
                            <m:e>
                              <m:r>
                                <a:rPr lang="en-GB" i="1">
                                  <a:latin typeface="Cambria Math" panose="02040503050406030204" pitchFamily="18" charset="0"/>
                                </a:rPr>
                                <m:t>𝑀𝑉</m:t>
                              </m:r>
                            </m:e>
                            <m:sub>
                              <m:r>
                                <a:rPr lang="en-GB" i="1">
                                  <a:latin typeface="Cambria Math" panose="02040503050406030204" pitchFamily="18" charset="0"/>
                                </a:rPr>
                                <m:t>0</m:t>
                              </m:r>
                            </m:sub>
                          </m:sSub>
                          <m:r>
                            <a:rPr lang="en-AU" b="0" i="1" smtClean="0">
                              <a:latin typeface="Cambria Math" panose="02040503050406030204" pitchFamily="18" charset="0"/>
                            </a:rPr>
                            <m:t>+</m:t>
                          </m:r>
                          <m:r>
                            <a:rPr lang="en-GB" i="1">
                              <a:latin typeface="Cambria Math" panose="02040503050406030204" pitchFamily="18" charset="0"/>
                            </a:rPr>
                            <m:t>𝐷</m:t>
                          </m:r>
                        </m:e>
                        <m:sub>
                          <m:r>
                            <a:rPr lang="en-AU" b="0" i="1" smtClean="0">
                              <a:latin typeface="Cambria Math" panose="02040503050406030204" pitchFamily="18" charset="0"/>
                            </a:rPr>
                            <m:t>0</m:t>
                          </m:r>
                        </m:sub>
                      </m:sSub>
                      <m:r>
                        <a:rPr lang="en-AU" b="0" i="1" smtClean="0">
                          <a:latin typeface="Cambria Math" panose="02040503050406030204" pitchFamily="18" charset="0"/>
                        </a:rPr>
                        <m:t>+</m:t>
                      </m:r>
                      <m:sSub>
                        <m:sSubPr>
                          <m:ctrlPr>
                            <a:rPr lang="en-AU" i="1">
                              <a:latin typeface="Cambria Math"/>
                            </a:rPr>
                          </m:ctrlPr>
                        </m:sSubPr>
                        <m:e>
                          <m:r>
                            <a:rPr lang="en-AU" b="0" i="1" smtClean="0">
                              <a:latin typeface="Cambria Math" panose="02040503050406030204" pitchFamily="18" charset="0"/>
                            </a:rPr>
                            <m:t>𝐸</m:t>
                          </m:r>
                        </m:e>
                        <m:sub>
                          <m:r>
                            <a:rPr lang="en-GB" i="1">
                              <a:latin typeface="Cambria Math" panose="02040503050406030204" pitchFamily="18" charset="0"/>
                            </a:rPr>
                            <m:t>0</m:t>
                          </m:r>
                        </m:sub>
                      </m:sSub>
                    </m:oMath>
                  </m:oMathPara>
                </a14:m>
                <a:endParaRPr lang="en-AU" dirty="0" smtClean="0"/>
              </a:p>
              <a:p>
                <a:pPr marL="0" indent="0">
                  <a:buNone/>
                </a:pPr>
                <a:r>
                  <a:rPr lang="en-AU" dirty="0"/>
                  <a:t>	</a:t>
                </a:r>
                <a:r>
                  <a:rPr lang="en-AU" dirty="0" smtClean="0"/>
                  <a:t>	</a:t>
                </a:r>
                <a:r>
                  <a:rPr lang="en-AU" sz="2800" dirty="0">
                    <a:sym typeface="Wingdings" panose="05000000000000000000" pitchFamily="2" charset="2"/>
                  </a:rPr>
                  <a:t>	</a:t>
                </a:r>
                <a:r>
                  <a:rPr lang="en-AU" sz="2800" dirty="0" smtClean="0">
                    <a:sym typeface="Wingdings" panose="05000000000000000000" pitchFamily="2" charset="2"/>
                  </a:rPr>
                  <a:t> </a:t>
                </a:r>
                <a14:m>
                  <m:oMath xmlns:m="http://schemas.openxmlformats.org/officeDocument/2006/math">
                    <m:sSub>
                      <m:sSubPr>
                        <m:ctrlPr>
                          <a:rPr lang="en-AU" i="1">
                            <a:latin typeface="Cambria Math"/>
                          </a:rPr>
                        </m:ctrlPr>
                      </m:sSubPr>
                      <m:e>
                        <m:r>
                          <a:rPr lang="en-GB" i="1">
                            <a:latin typeface="Cambria Math" panose="02040503050406030204" pitchFamily="18" charset="0"/>
                          </a:rPr>
                          <m:t>𝐸</m:t>
                        </m:r>
                      </m:e>
                      <m:sub>
                        <m:r>
                          <a:rPr lang="en-GB" i="1">
                            <a:latin typeface="Cambria Math" panose="02040503050406030204" pitchFamily="18" charset="0"/>
                          </a:rPr>
                          <m:t>𝑡</m:t>
                        </m:r>
                      </m:sub>
                    </m:sSub>
                    <m:r>
                      <a:rPr lang="en-GB" i="1">
                        <a:latin typeface="Cambria Math" panose="02040503050406030204" pitchFamily="18" charset="0"/>
                      </a:rPr>
                      <m:t>=</m:t>
                    </m:r>
                    <m:sSub>
                      <m:sSubPr>
                        <m:ctrlPr>
                          <a:rPr lang="en-AU" i="1">
                            <a:latin typeface="Cambria Math"/>
                          </a:rPr>
                        </m:ctrlPr>
                      </m:sSubPr>
                      <m:e>
                        <m:r>
                          <a:rPr lang="en-AU" b="0" i="1" smtClean="0">
                            <a:latin typeface="Cambria Math" panose="02040503050406030204" pitchFamily="18" charset="0"/>
                          </a:rPr>
                          <m:t>(</m:t>
                        </m:r>
                        <m:r>
                          <a:rPr lang="en-GB" i="1">
                            <a:latin typeface="Cambria Math" panose="02040503050406030204" pitchFamily="18" charset="0"/>
                          </a:rPr>
                          <m:t>𝑀𝑉</m:t>
                        </m:r>
                      </m:e>
                      <m:sub>
                        <m:r>
                          <a:rPr lang="en-GB" i="1">
                            <a:latin typeface="Cambria Math" panose="02040503050406030204" pitchFamily="18" charset="0"/>
                          </a:rPr>
                          <m:t>𝑡</m:t>
                        </m:r>
                      </m:sub>
                    </m:sSub>
                    <m:r>
                      <a:rPr lang="en-GB" i="1">
                        <a:latin typeface="Cambria Math" panose="02040503050406030204" pitchFamily="18" charset="0"/>
                      </a:rPr>
                      <m:t>−</m:t>
                    </m:r>
                    <m:sSub>
                      <m:sSubPr>
                        <m:ctrlPr>
                          <a:rPr lang="en-AU" i="1">
                            <a:latin typeface="Cambria Math"/>
                          </a:rPr>
                        </m:ctrlPr>
                      </m:sSubPr>
                      <m:e>
                        <m:sSub>
                          <m:sSubPr>
                            <m:ctrlPr>
                              <a:rPr lang="en-AU" i="1">
                                <a:latin typeface="Cambria Math"/>
                              </a:rPr>
                            </m:ctrlPr>
                          </m:sSubPr>
                          <m:e>
                            <m:r>
                              <a:rPr lang="en-GB" i="1">
                                <a:latin typeface="Cambria Math" panose="02040503050406030204" pitchFamily="18" charset="0"/>
                              </a:rPr>
                              <m:t>𝑀𝑉</m:t>
                            </m:r>
                          </m:e>
                          <m:sub>
                            <m:r>
                              <a:rPr lang="en-GB" i="1">
                                <a:latin typeface="Cambria Math" panose="02040503050406030204" pitchFamily="18" charset="0"/>
                              </a:rPr>
                              <m:t>0</m:t>
                            </m:r>
                          </m:sub>
                        </m:sSub>
                        <m:r>
                          <a:rPr lang="en-AU" b="0" i="1" smtClean="0">
                            <a:latin typeface="Cambria Math" panose="02040503050406030204" pitchFamily="18" charset="0"/>
                          </a:rPr>
                          <m:t>)−(</m:t>
                        </m:r>
                        <m:r>
                          <a:rPr lang="en-GB" i="1">
                            <a:latin typeface="Cambria Math" panose="02040503050406030204" pitchFamily="18" charset="0"/>
                          </a:rPr>
                          <m:t>𝐷</m:t>
                        </m:r>
                      </m:e>
                      <m:sub>
                        <m:r>
                          <a:rPr lang="en-GB" i="1">
                            <a:latin typeface="Cambria Math" panose="02040503050406030204" pitchFamily="18" charset="0"/>
                          </a:rPr>
                          <m:t>𝑡</m:t>
                        </m:r>
                      </m:sub>
                    </m:sSub>
                    <m:sSub>
                      <m:sSubPr>
                        <m:ctrlPr>
                          <a:rPr lang="en-AU" i="1">
                            <a:latin typeface="Cambria Math"/>
                          </a:rPr>
                        </m:ctrlPr>
                      </m:sSubPr>
                      <m:e>
                        <m:r>
                          <a:rPr lang="en-AU" b="0" i="1" smtClean="0">
                            <a:latin typeface="Cambria Math" panose="02040503050406030204" pitchFamily="18" charset="0"/>
                          </a:rPr>
                          <m:t>−</m:t>
                        </m:r>
                        <m:r>
                          <a:rPr lang="en-GB" i="1">
                            <a:latin typeface="Cambria Math" panose="02040503050406030204" pitchFamily="18" charset="0"/>
                          </a:rPr>
                          <m:t>𝐷</m:t>
                        </m:r>
                      </m:e>
                      <m:sub>
                        <m:r>
                          <a:rPr lang="en-AU" b="0" i="1" smtClean="0">
                            <a:latin typeface="Cambria Math" panose="02040503050406030204" pitchFamily="18" charset="0"/>
                          </a:rPr>
                          <m:t>0</m:t>
                        </m:r>
                      </m:sub>
                    </m:sSub>
                    <m:r>
                      <a:rPr lang="en-AU" b="0" i="1" smtClean="0">
                        <a:latin typeface="Cambria Math" panose="02040503050406030204" pitchFamily="18" charset="0"/>
                      </a:rPr>
                      <m:t>)</m:t>
                    </m:r>
                    <m:r>
                      <a:rPr lang="en-AU" i="1">
                        <a:latin typeface="Cambria Math" panose="02040503050406030204" pitchFamily="18" charset="0"/>
                      </a:rPr>
                      <m:t>+</m:t>
                    </m:r>
                    <m:sSub>
                      <m:sSubPr>
                        <m:ctrlPr>
                          <a:rPr lang="en-AU" i="1">
                            <a:latin typeface="Cambria Math"/>
                          </a:rPr>
                        </m:ctrlPr>
                      </m:sSubPr>
                      <m:e>
                        <m:r>
                          <a:rPr lang="en-AU" i="1">
                            <a:latin typeface="Cambria Math" panose="02040503050406030204" pitchFamily="18" charset="0"/>
                          </a:rPr>
                          <m:t>𝐸</m:t>
                        </m:r>
                      </m:e>
                      <m:sub>
                        <m:r>
                          <a:rPr lang="en-GB" i="1">
                            <a:latin typeface="Cambria Math" panose="02040503050406030204" pitchFamily="18" charset="0"/>
                          </a:rPr>
                          <m:t>0</m:t>
                        </m:r>
                      </m:sub>
                    </m:sSub>
                  </m:oMath>
                </a14:m>
                <a:r>
                  <a:rPr lang="en-AU" sz="2800" baseline="-25000" dirty="0" smtClean="0"/>
                  <a:t>	</a:t>
                </a:r>
                <a:r>
                  <a:rPr lang="en-AU" dirty="0" smtClean="0"/>
                  <a:t>Eq. (</a:t>
                </a:r>
                <a:r>
                  <a:rPr lang="en-AU" sz="2800" dirty="0" smtClean="0"/>
                  <a:t>2)</a:t>
                </a:r>
                <a:endParaRPr lang="en-AU" sz="2800" dirty="0"/>
              </a:p>
              <a:p>
                <a:pPr marL="457200" lvl="1" indent="0">
                  <a:buNone/>
                </a:pPr>
                <a:r>
                  <a:rPr lang="en-AU" dirty="0" smtClean="0"/>
                  <a:t>			</a:t>
                </a:r>
              </a:p>
              <a:p>
                <a:pPr marL="457200" lvl="1" indent="0">
                  <a:buNone/>
                </a:pPr>
                <a:r>
                  <a:rPr lang="en-AU" dirty="0"/>
                  <a:t>	</a:t>
                </a:r>
                <a:r>
                  <a:rPr lang="en-AU" dirty="0" smtClean="0"/>
                  <a:t>			[</a:t>
                </a:r>
                <a:r>
                  <a:rPr lang="en-AU" dirty="0"/>
                  <a:t>Given </a:t>
                </a:r>
                <a:r>
                  <a:rPr lang="en-AU" dirty="0" smtClean="0"/>
                  <a:t>E</a:t>
                </a:r>
                <a:r>
                  <a:rPr lang="en-AU" baseline="-25000" dirty="0" smtClean="0"/>
                  <a:t>0</a:t>
                </a:r>
                <a:r>
                  <a:rPr lang="en-AU" dirty="0" smtClean="0"/>
                  <a:t> = </a:t>
                </a:r>
                <a:r>
                  <a:rPr lang="en-AU" dirty="0"/>
                  <a:t>MV</a:t>
                </a:r>
                <a:r>
                  <a:rPr lang="en-AU" baseline="-25000" dirty="0"/>
                  <a:t>0</a:t>
                </a:r>
                <a:r>
                  <a:rPr lang="en-AU" dirty="0"/>
                  <a:t> </a:t>
                </a:r>
                <a:r>
                  <a:rPr lang="en-AU" dirty="0" smtClean="0"/>
                  <a:t>- </a:t>
                </a:r>
                <a:r>
                  <a:rPr lang="en-AU" dirty="0"/>
                  <a:t>D</a:t>
                </a:r>
                <a:r>
                  <a:rPr lang="en-AU" baseline="-25000" dirty="0"/>
                  <a:t>0</a:t>
                </a:r>
                <a:r>
                  <a:rPr lang="en-AU" dirty="0"/>
                  <a:t> </a:t>
                </a:r>
                <a:r>
                  <a:rPr lang="en-AU" dirty="0" smtClean="0"/>
                  <a:t>]</a:t>
                </a:r>
                <a:endParaRPr lang="en-AU" dirty="0"/>
              </a:p>
              <a:p>
                <a:endParaRPr lang="en-AU"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043" t="-2241"/>
                </a:stretch>
              </a:blipFill>
            </p:spPr>
            <p:txBody>
              <a:bodyPr/>
              <a:lstStyle/>
              <a:p>
                <a:r>
                  <a:rPr lang="en-AU">
                    <a:noFill/>
                  </a:rPr>
                  <a:t> </a:t>
                </a:r>
              </a:p>
            </p:txBody>
          </p:sp>
        </mc:Fallback>
      </mc:AlternateContent>
      <p:sp>
        <p:nvSpPr>
          <p:cNvPr id="4" name="Footer Placeholder 3"/>
          <p:cNvSpPr>
            <a:spLocks noGrp="1"/>
          </p:cNvSpPr>
          <p:nvPr>
            <p:ph type="ftr" sz="quarter" idx="11"/>
          </p:nvPr>
        </p:nvSpPr>
        <p:spPr>
          <a:xfrm>
            <a:off x="3889513" y="5994400"/>
            <a:ext cx="4114800" cy="365125"/>
          </a:xfrm>
        </p:spPr>
        <p:txBody>
          <a:bodyPr/>
          <a:lstStyle/>
          <a:p>
            <a:r>
              <a:rPr lang="en-AU" smtClean="0">
                <a:solidFill>
                  <a:schemeClr val="tx1"/>
                </a:solidFill>
              </a:rPr>
              <a:t>Seminar Series, Department of Economics, JKKNIU, Trishal, Bangladesh. 23 January 2019 </a:t>
            </a:r>
            <a:endParaRPr lang="en-AU" dirty="0">
              <a:solidFill>
                <a:schemeClr val="tx1"/>
              </a:solidFill>
            </a:endParaRPr>
          </a:p>
        </p:txBody>
      </p:sp>
      <p:sp>
        <p:nvSpPr>
          <p:cNvPr id="5" name="Slide Number Placeholder 4"/>
          <p:cNvSpPr>
            <a:spLocks noGrp="1"/>
          </p:cNvSpPr>
          <p:nvPr>
            <p:ph type="sldNum" sz="quarter" idx="12"/>
          </p:nvPr>
        </p:nvSpPr>
        <p:spPr/>
        <p:txBody>
          <a:bodyPr/>
          <a:lstStyle/>
          <a:p>
            <a:fld id="{54398268-F2BA-41E2-9D1C-F92A7D28C632}" type="slidenum">
              <a:rPr lang="en-AU" smtClean="0"/>
              <a:t>21</a:t>
            </a:fld>
            <a:endParaRPr lang="en-AU" dirty="0"/>
          </a:p>
        </p:txBody>
      </p:sp>
    </p:spTree>
    <p:extLst>
      <p:ext uri="{BB962C8B-B14F-4D97-AF65-F5344CB8AC3E}">
        <p14:creationId xmlns:p14="http://schemas.microsoft.com/office/powerpoint/2010/main" val="1860532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800" dirty="0"/>
              <a:t>The Analytical Model (continued)</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AU" dirty="0"/>
                  <a:t>Holmes et al. (2013) show that probability of negative equity depends on the changes in the purchase price of house, MVt - MV0 and </a:t>
                </a:r>
                <a:r>
                  <a:rPr lang="en-AU" dirty="0" smtClean="0"/>
                  <a:t>changes in debt Dt-D0, such that,</a:t>
                </a:r>
              </a:p>
              <a:p>
                <a14:m>
                  <m:oMath xmlns:m="http://schemas.openxmlformats.org/officeDocument/2006/math">
                    <m:r>
                      <a:rPr lang="en-GB" i="1">
                        <a:latin typeface="Cambria Math" panose="02040503050406030204" pitchFamily="18" charset="0"/>
                      </a:rPr>
                      <m:t>𝑃𝑟𝑜𝑏</m:t>
                    </m:r>
                    <m:d>
                      <m:dPr>
                        <m:ctrlPr>
                          <a:rPr lang="en-AU" i="1">
                            <a:latin typeface="Cambria Math"/>
                          </a:rPr>
                        </m:ctrlPr>
                      </m:dPr>
                      <m:e>
                        <m:sSub>
                          <m:sSubPr>
                            <m:ctrlPr>
                              <a:rPr lang="en-AU" i="1">
                                <a:latin typeface="Cambria Math"/>
                              </a:rPr>
                            </m:ctrlPr>
                          </m:sSubPr>
                          <m:e>
                            <m:r>
                              <a:rPr lang="en-GB" i="1">
                                <a:latin typeface="Cambria Math" panose="02040503050406030204" pitchFamily="18" charset="0"/>
                              </a:rPr>
                              <m:t>𝐸</m:t>
                            </m:r>
                          </m:e>
                          <m:sub>
                            <m:r>
                              <a:rPr lang="en-GB" i="1">
                                <a:latin typeface="Cambria Math" panose="02040503050406030204" pitchFamily="18" charset="0"/>
                              </a:rPr>
                              <m:t>𝑡</m:t>
                            </m:r>
                          </m:sub>
                        </m:sSub>
                        <m:r>
                          <a:rPr lang="en-GB" i="1">
                            <a:latin typeface="Cambria Math" panose="02040503050406030204" pitchFamily="18" charset="0"/>
                          </a:rPr>
                          <m:t>&lt;0</m:t>
                        </m:r>
                      </m:e>
                    </m:d>
                    <m:r>
                      <a:rPr lang="en-GB" i="1">
                        <a:latin typeface="Cambria Math" panose="02040503050406030204" pitchFamily="18" charset="0"/>
                      </a:rPr>
                      <m:t>=</m:t>
                    </m:r>
                    <m:r>
                      <a:rPr lang="en-GB" i="1">
                        <a:latin typeface="Cambria Math" panose="02040503050406030204" pitchFamily="18" charset="0"/>
                      </a:rPr>
                      <m:t>𝑓</m:t>
                    </m:r>
                    <m:d>
                      <m:dPr>
                        <m:ctrlPr>
                          <a:rPr lang="en-AU" i="1">
                            <a:latin typeface="Cambria Math"/>
                          </a:rPr>
                        </m:ctrlPr>
                      </m:dPr>
                      <m:e>
                        <m:sSub>
                          <m:sSubPr>
                            <m:ctrlPr>
                              <a:rPr lang="en-AU" i="1">
                                <a:latin typeface="Cambria Math"/>
                              </a:rPr>
                            </m:ctrlPr>
                          </m:sSubPr>
                          <m:e>
                            <m:r>
                              <a:rPr lang="en-GB" i="1">
                                <a:latin typeface="Cambria Math" panose="02040503050406030204" pitchFamily="18" charset="0"/>
                              </a:rPr>
                              <m:t>𝑀𝑉</m:t>
                            </m:r>
                          </m:e>
                          <m:sub>
                            <m:r>
                              <a:rPr lang="en-GB" i="1">
                                <a:latin typeface="Cambria Math" panose="02040503050406030204" pitchFamily="18" charset="0"/>
                              </a:rPr>
                              <m:t>𝑡</m:t>
                            </m:r>
                          </m:sub>
                        </m:sSub>
                        <m:r>
                          <a:rPr lang="en-GB" i="1">
                            <a:latin typeface="Cambria Math" panose="02040503050406030204" pitchFamily="18" charset="0"/>
                          </a:rPr>
                          <m:t>−</m:t>
                        </m:r>
                        <m:sSub>
                          <m:sSubPr>
                            <m:ctrlPr>
                              <a:rPr lang="en-AU" i="1">
                                <a:latin typeface="Cambria Math"/>
                              </a:rPr>
                            </m:ctrlPr>
                          </m:sSubPr>
                          <m:e>
                            <m:r>
                              <a:rPr lang="en-GB" i="1">
                                <a:latin typeface="Cambria Math" panose="02040503050406030204" pitchFamily="18" charset="0"/>
                              </a:rPr>
                              <m:t>𝑀𝑉</m:t>
                            </m:r>
                          </m:e>
                          <m:sub>
                            <m:r>
                              <a:rPr lang="en-GB" i="1">
                                <a:latin typeface="Cambria Math" panose="02040503050406030204" pitchFamily="18" charset="0"/>
                              </a:rPr>
                              <m:t>0</m:t>
                            </m:r>
                          </m:sub>
                        </m:sSub>
                        <m:r>
                          <a:rPr lang="en-GB" i="1">
                            <a:latin typeface="Cambria Math" panose="02040503050406030204" pitchFamily="18" charset="0"/>
                          </a:rPr>
                          <m:t>,</m:t>
                        </m:r>
                        <m:sSub>
                          <m:sSubPr>
                            <m:ctrlPr>
                              <a:rPr lang="en-AU" i="1">
                                <a:latin typeface="Cambria Math"/>
                              </a:rPr>
                            </m:ctrlPr>
                          </m:sSubPr>
                          <m:e>
                            <m:r>
                              <a:rPr lang="en-GB" i="1">
                                <a:latin typeface="Cambria Math" panose="02040503050406030204" pitchFamily="18" charset="0"/>
                              </a:rPr>
                              <m:t>𝐷</m:t>
                            </m:r>
                          </m:e>
                          <m:sub>
                            <m:r>
                              <a:rPr lang="en-GB" i="1">
                                <a:latin typeface="Cambria Math" panose="02040503050406030204" pitchFamily="18" charset="0"/>
                              </a:rPr>
                              <m:t>𝑡</m:t>
                            </m:r>
                          </m:sub>
                        </m:sSub>
                        <m:r>
                          <a:rPr lang="en-GB" i="1">
                            <a:latin typeface="Cambria Math" panose="02040503050406030204" pitchFamily="18" charset="0"/>
                          </a:rPr>
                          <m:t>−</m:t>
                        </m:r>
                        <m:sSub>
                          <m:sSubPr>
                            <m:ctrlPr>
                              <a:rPr lang="en-AU" i="1">
                                <a:latin typeface="Cambria Math"/>
                              </a:rPr>
                            </m:ctrlPr>
                          </m:sSubPr>
                          <m:e>
                            <m:r>
                              <a:rPr lang="en-GB" i="1">
                                <a:latin typeface="Cambria Math" panose="02040503050406030204" pitchFamily="18" charset="0"/>
                              </a:rPr>
                              <m:t>𝐷</m:t>
                            </m:r>
                          </m:e>
                          <m:sub>
                            <m:r>
                              <a:rPr lang="en-GB" i="1">
                                <a:latin typeface="Cambria Math" panose="02040503050406030204" pitchFamily="18" charset="0"/>
                              </a:rPr>
                              <m:t>0</m:t>
                            </m:r>
                          </m:sub>
                        </m:sSub>
                        <m:r>
                          <a:rPr lang="en-GB" i="1">
                            <a:latin typeface="Cambria Math" panose="02040503050406030204" pitchFamily="18" charset="0"/>
                          </a:rPr>
                          <m:t>,</m:t>
                        </m:r>
                        <m:r>
                          <a:rPr lang="en-GB" i="1">
                            <a:latin typeface="Cambria Math" panose="02040503050406030204" pitchFamily="18" charset="0"/>
                          </a:rPr>
                          <m:t>𝑋</m:t>
                        </m:r>
                        <m:r>
                          <a:rPr lang="en-GB" i="1">
                            <a:latin typeface="Cambria Math" panose="02040503050406030204" pitchFamily="18" charset="0"/>
                          </a:rPr>
                          <m:t> </m:t>
                        </m:r>
                      </m:e>
                    </m:d>
                  </m:oMath>
                </a14:m>
                <a:r>
                  <a:rPr lang="en-AU" dirty="0" smtClean="0"/>
                  <a:t>			Eq. (3)</a:t>
                </a:r>
                <a:endParaRPr lang="en-AU" dirty="0"/>
              </a:p>
              <a:p>
                <a:r>
                  <a:rPr lang="en-AU" dirty="0" smtClean="0"/>
                  <a:t>Here </a:t>
                </a:r>
                <a:r>
                  <a:rPr lang="en-AU" dirty="0"/>
                  <a:t>X represents a set of control </a:t>
                </a:r>
                <a:r>
                  <a:rPr lang="en-AU" dirty="0" smtClean="0"/>
                  <a:t>variables (s</a:t>
                </a:r>
                <a:r>
                  <a:rPr lang="en-GB" dirty="0" smtClean="0"/>
                  <a:t>uch </a:t>
                </a:r>
                <a:r>
                  <a:rPr lang="en-GB" dirty="0"/>
                  <a:t>as house locations, house price cycles, house size or other maintenance cost, financial environment, interest rate, unemployment rate, etc</a:t>
                </a:r>
                <a:r>
                  <a:rPr lang="en-GB" dirty="0" smtClean="0"/>
                  <a:t>.)</a:t>
                </a:r>
                <a:endParaRPr lang="en-AU" dirty="0"/>
              </a:p>
              <a:p>
                <a:endParaRPr lang="en-AU"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043" t="-2241" r="-1565"/>
                </a:stretch>
              </a:blipFill>
            </p:spPr>
            <p:txBody>
              <a:bodyPr/>
              <a:lstStyle/>
              <a:p>
                <a:r>
                  <a:rPr lang="en-AU">
                    <a:noFill/>
                  </a:rPr>
                  <a:t> </a:t>
                </a:r>
              </a:p>
            </p:txBody>
          </p:sp>
        </mc:Fallback>
      </mc:AlternateContent>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Slide Number Placeholder 4"/>
          <p:cNvSpPr>
            <a:spLocks noGrp="1"/>
          </p:cNvSpPr>
          <p:nvPr>
            <p:ph type="sldNum" sz="quarter" idx="12"/>
          </p:nvPr>
        </p:nvSpPr>
        <p:spPr/>
        <p:txBody>
          <a:bodyPr/>
          <a:lstStyle/>
          <a:p>
            <a:fld id="{54398268-F2BA-41E2-9D1C-F92A7D28C632}" type="slidenum">
              <a:rPr lang="en-AU" smtClean="0"/>
              <a:t>22</a:t>
            </a:fld>
            <a:endParaRPr lang="en-AU" dirty="0"/>
          </a:p>
        </p:txBody>
      </p:sp>
    </p:spTree>
    <p:extLst>
      <p:ext uri="{BB962C8B-B14F-4D97-AF65-F5344CB8AC3E}">
        <p14:creationId xmlns:p14="http://schemas.microsoft.com/office/powerpoint/2010/main" val="7248756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AU" dirty="0" smtClean="0"/>
                  <a:t>Dynan</a:t>
                </a:r>
                <a:r>
                  <a:rPr lang="en-AU" dirty="0"/>
                  <a:t> et al (2012) found that the more household can </a:t>
                </a:r>
                <a:r>
                  <a:rPr lang="en-AU" dirty="0" smtClean="0"/>
                  <a:t>borrow, </a:t>
                </a:r>
                <a:r>
                  <a:rPr lang="en-AU" dirty="0"/>
                  <a:t>the higher house price increases. </a:t>
                </a:r>
                <a:endParaRPr lang="en-AU" dirty="0" smtClean="0"/>
              </a:p>
              <a:p>
                <a:pPr lvl="1"/>
                <a:r>
                  <a:rPr lang="en-AU" dirty="0" smtClean="0"/>
                  <a:t>Implies that due </a:t>
                </a:r>
                <a:r>
                  <a:rPr lang="en-AU" dirty="0"/>
                  <a:t>to the increase of the expectation on future economic outlook, household may borrow more to purchase houses and house price increases </a:t>
                </a:r>
                <a:r>
                  <a:rPr lang="en-AU" dirty="0" smtClean="0">
                    <a:sym typeface="Wingdings" panose="05000000000000000000" pitchFamily="2" charset="2"/>
                  </a:rPr>
                  <a:t>raises</a:t>
                </a:r>
                <a:r>
                  <a:rPr lang="en-AU" dirty="0" smtClean="0"/>
                  <a:t> </a:t>
                </a:r>
                <a:r>
                  <a:rPr lang="en-AU" dirty="0"/>
                  <a:t>both </a:t>
                </a:r>
                <a14:m>
                  <m:oMath xmlns:m="http://schemas.openxmlformats.org/officeDocument/2006/math">
                    <m:sSub>
                      <m:sSubPr>
                        <m:ctrlPr>
                          <a:rPr lang="en-AU" i="1">
                            <a:latin typeface="Cambria Math"/>
                          </a:rPr>
                        </m:ctrlPr>
                      </m:sSubPr>
                      <m:e>
                        <m:r>
                          <a:rPr lang="en-AU" i="1">
                            <a:latin typeface="Cambria Math" panose="02040503050406030204" pitchFamily="18" charset="0"/>
                          </a:rPr>
                          <m:t>𝑀𝑉</m:t>
                        </m:r>
                      </m:e>
                      <m:sub>
                        <m:r>
                          <a:rPr lang="en-AU" i="1">
                            <a:latin typeface="Cambria Math" panose="02040503050406030204" pitchFamily="18" charset="0"/>
                          </a:rPr>
                          <m:t>𝑡</m:t>
                        </m:r>
                      </m:sub>
                    </m:sSub>
                  </m:oMath>
                </a14:m>
                <a:r>
                  <a:rPr lang="en-AU" dirty="0"/>
                  <a:t> and </a:t>
                </a:r>
                <a14:m>
                  <m:oMath xmlns:m="http://schemas.openxmlformats.org/officeDocument/2006/math">
                    <m:sSub>
                      <m:sSubPr>
                        <m:ctrlPr>
                          <a:rPr lang="en-AU" i="1">
                            <a:latin typeface="Cambria Math"/>
                          </a:rPr>
                        </m:ctrlPr>
                      </m:sSubPr>
                      <m:e>
                        <m:r>
                          <a:rPr lang="en-AU" i="1">
                            <a:latin typeface="Cambria Math" panose="02040503050406030204" pitchFamily="18" charset="0"/>
                          </a:rPr>
                          <m:t>𝐷</m:t>
                        </m:r>
                      </m:e>
                      <m:sub>
                        <m:r>
                          <a:rPr lang="en-AU" i="1">
                            <a:latin typeface="Cambria Math" panose="02040503050406030204" pitchFamily="18" charset="0"/>
                          </a:rPr>
                          <m:t>𝑡</m:t>
                        </m:r>
                      </m:sub>
                    </m:sSub>
                  </m:oMath>
                </a14:m>
                <a:r>
                  <a:rPr lang="en-AU" dirty="0"/>
                  <a:t> </a:t>
                </a:r>
                <a:endParaRPr lang="en-AU" dirty="0" smtClean="0"/>
              </a:p>
              <a:p>
                <a:pPr lvl="1"/>
                <a:r>
                  <a:rPr lang="en-AU" dirty="0" smtClean="0"/>
                  <a:t>In </a:t>
                </a:r>
                <a:r>
                  <a:rPr lang="en-AU" dirty="0"/>
                  <a:t>contrast, if the household expectation on future economic outlook declines, </a:t>
                </a:r>
                <a14:m>
                  <m:oMath xmlns:m="http://schemas.openxmlformats.org/officeDocument/2006/math">
                    <m:sSub>
                      <m:sSubPr>
                        <m:ctrlPr>
                          <a:rPr lang="en-AU" i="1">
                            <a:latin typeface="Cambria Math"/>
                          </a:rPr>
                        </m:ctrlPr>
                      </m:sSubPr>
                      <m:e>
                        <m:r>
                          <a:rPr lang="en-AU" i="1">
                            <a:latin typeface="Cambria Math" panose="02040503050406030204" pitchFamily="18" charset="0"/>
                          </a:rPr>
                          <m:t>𝑀𝑉</m:t>
                        </m:r>
                      </m:e>
                      <m:sub>
                        <m:r>
                          <a:rPr lang="en-AU" i="1">
                            <a:latin typeface="Cambria Math" panose="02040503050406030204" pitchFamily="18" charset="0"/>
                          </a:rPr>
                          <m:t>𝑡</m:t>
                        </m:r>
                      </m:sub>
                    </m:sSub>
                  </m:oMath>
                </a14:m>
                <a:r>
                  <a:rPr lang="en-AU" dirty="0"/>
                  <a:t> drops for given </a:t>
                </a:r>
                <a14:m>
                  <m:oMath xmlns:m="http://schemas.openxmlformats.org/officeDocument/2006/math">
                    <m:sSub>
                      <m:sSubPr>
                        <m:ctrlPr>
                          <a:rPr lang="en-AU" i="1">
                            <a:latin typeface="Cambria Math"/>
                          </a:rPr>
                        </m:ctrlPr>
                      </m:sSubPr>
                      <m:e>
                        <m:r>
                          <a:rPr lang="en-AU" i="1">
                            <a:latin typeface="Cambria Math" panose="02040503050406030204" pitchFamily="18" charset="0"/>
                          </a:rPr>
                          <m:t>𝐷</m:t>
                        </m:r>
                      </m:e>
                      <m:sub>
                        <m:r>
                          <a:rPr lang="en-AU" i="1">
                            <a:latin typeface="Cambria Math" panose="02040503050406030204" pitchFamily="18" charset="0"/>
                          </a:rPr>
                          <m:t>𝑡</m:t>
                        </m:r>
                      </m:sub>
                    </m:sSub>
                  </m:oMath>
                </a14:m>
                <a:r>
                  <a:rPr lang="en-AU" dirty="0"/>
                  <a:t>. Thus the equity could be negative.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043" t="-2241"/>
                </a:stretch>
              </a:blipFill>
            </p:spPr>
            <p:txBody>
              <a:bodyPr/>
              <a:lstStyle/>
              <a:p>
                <a:r>
                  <a:rPr lang="en-AU">
                    <a:noFill/>
                  </a:rPr>
                  <a:t> </a:t>
                </a:r>
              </a:p>
            </p:txBody>
          </p:sp>
        </mc:Fallback>
      </mc:AlternateContent>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Title 1"/>
          <p:cNvSpPr>
            <a:spLocks noGrp="1"/>
          </p:cNvSpPr>
          <p:nvPr>
            <p:ph type="title"/>
          </p:nvPr>
        </p:nvSpPr>
        <p:spPr>
          <a:xfrm>
            <a:off x="838200" y="365125"/>
            <a:ext cx="10515600" cy="1325563"/>
          </a:xfrm>
        </p:spPr>
        <p:txBody>
          <a:bodyPr>
            <a:normAutofit/>
          </a:bodyPr>
          <a:lstStyle/>
          <a:p>
            <a:r>
              <a:rPr lang="en-AU" sz="2800" dirty="0"/>
              <a:t>The Analytical Model (continued)</a:t>
            </a:r>
          </a:p>
        </p:txBody>
      </p:sp>
      <p:sp>
        <p:nvSpPr>
          <p:cNvPr id="6" name="Slide Number Placeholder 5"/>
          <p:cNvSpPr>
            <a:spLocks noGrp="1"/>
          </p:cNvSpPr>
          <p:nvPr>
            <p:ph type="sldNum" sz="quarter" idx="12"/>
          </p:nvPr>
        </p:nvSpPr>
        <p:spPr/>
        <p:txBody>
          <a:bodyPr/>
          <a:lstStyle/>
          <a:p>
            <a:fld id="{54398268-F2BA-41E2-9D1C-F92A7D28C632}" type="slidenum">
              <a:rPr lang="en-AU" smtClean="0"/>
              <a:t>23</a:t>
            </a:fld>
            <a:endParaRPr lang="en-AU" dirty="0"/>
          </a:p>
        </p:txBody>
      </p:sp>
    </p:spTree>
    <p:extLst>
      <p:ext uri="{BB962C8B-B14F-4D97-AF65-F5344CB8AC3E}">
        <p14:creationId xmlns:p14="http://schemas.microsoft.com/office/powerpoint/2010/main" val="22907704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AU" sz="3200" dirty="0"/>
              <a:t>Combining Eq1 to </a:t>
            </a:r>
            <a:r>
              <a:rPr lang="en-AU" sz="3200" dirty="0" err="1"/>
              <a:t>Eq</a:t>
            </a:r>
            <a:r>
              <a:rPr lang="en-AU" sz="3200" dirty="0"/>
              <a:t> 3</a:t>
            </a:r>
          </a:p>
          <a:p>
            <a:pPr lvl="1"/>
            <a:r>
              <a:rPr lang="en-AU" sz="3200" dirty="0"/>
              <a:t>Equity rises with higher market value of property and/or lower debt.</a:t>
            </a:r>
          </a:p>
          <a:p>
            <a:pPr lvl="1"/>
            <a:r>
              <a:rPr lang="en-GB" sz="3200" dirty="0"/>
              <a:t>The bigger the negative equity, the higher the </a:t>
            </a:r>
            <a:r>
              <a:rPr lang="en-GB" sz="3200" dirty="0">
                <a:solidFill>
                  <a:srgbClr val="FF0000"/>
                </a:solidFill>
              </a:rPr>
              <a:t>probability of </a:t>
            </a:r>
            <a:r>
              <a:rPr lang="en-AU" sz="3200" dirty="0">
                <a:solidFill>
                  <a:srgbClr val="FF0000"/>
                </a:solidFill>
              </a:rPr>
              <a:t>delinquency</a:t>
            </a:r>
          </a:p>
          <a:p>
            <a:pPr lvl="1"/>
            <a:r>
              <a:rPr lang="en-AU" sz="3200" dirty="0"/>
              <a:t>The negative equity depends on house price and debt changes</a:t>
            </a:r>
          </a:p>
          <a:p>
            <a:pPr lvl="1"/>
            <a:r>
              <a:rPr lang="en-AU" sz="3200" dirty="0"/>
              <a:t>Expectation on future economic outlook </a:t>
            </a:r>
            <a:r>
              <a:rPr lang="en-AU" sz="3200" dirty="0" smtClean="0"/>
              <a:t>(and thus consumer confidence) activity </a:t>
            </a:r>
            <a:r>
              <a:rPr lang="en-AU" sz="3200" dirty="0"/>
              <a:t>is linked to E through MV and D.  </a:t>
            </a:r>
          </a:p>
          <a:p>
            <a:endParaRPr lang="en-AU" sz="3200"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a:p>
        </p:txBody>
      </p:sp>
      <p:sp>
        <p:nvSpPr>
          <p:cNvPr id="5" name="Slide Number Placeholder 4"/>
          <p:cNvSpPr>
            <a:spLocks noGrp="1"/>
          </p:cNvSpPr>
          <p:nvPr>
            <p:ph type="sldNum" sz="quarter" idx="12"/>
          </p:nvPr>
        </p:nvSpPr>
        <p:spPr/>
        <p:txBody>
          <a:bodyPr/>
          <a:lstStyle/>
          <a:p>
            <a:fld id="{5888409C-B3A6-4ADB-A8DE-4C7BC707B03B}" type="slidenum">
              <a:rPr lang="en-AU" smtClean="0"/>
              <a:t>24</a:t>
            </a:fld>
            <a:endParaRPr lang="en-AU"/>
          </a:p>
        </p:txBody>
      </p:sp>
    </p:spTree>
    <p:extLst>
      <p:ext uri="{BB962C8B-B14F-4D97-AF65-F5344CB8AC3E}">
        <p14:creationId xmlns:p14="http://schemas.microsoft.com/office/powerpoint/2010/main" val="1367352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Econometric Method</a:t>
            </a:r>
            <a:endParaRPr lang="en-AU" dirty="0"/>
          </a:p>
        </p:txBody>
      </p:sp>
      <p:sp>
        <p:nvSpPr>
          <p:cNvPr id="3" name="Content Placeholder 2"/>
          <p:cNvSpPr>
            <a:spLocks noGrp="1"/>
          </p:cNvSpPr>
          <p:nvPr>
            <p:ph idx="1"/>
          </p:nvPr>
        </p:nvSpPr>
        <p:spPr/>
        <p:txBody>
          <a:bodyPr/>
          <a:lstStyle/>
          <a:p>
            <a:r>
              <a:rPr lang="en-AU" b="1" i="1" dirty="0"/>
              <a:t>GMM </a:t>
            </a:r>
            <a:r>
              <a:rPr lang="en-AU" b="1" i="1" dirty="0" smtClean="0"/>
              <a:t>panel </a:t>
            </a:r>
            <a:r>
              <a:rPr lang="en-AU" b="1" i="1" dirty="0"/>
              <a:t>Model. </a:t>
            </a:r>
            <a:endParaRPr lang="en-AU" dirty="0"/>
          </a:p>
          <a:p>
            <a:r>
              <a:rPr lang="en-AU" dirty="0"/>
              <a:t>W</a:t>
            </a:r>
            <a:r>
              <a:rPr lang="en-AU" dirty="0" smtClean="0"/>
              <a:t>e </a:t>
            </a:r>
            <a:r>
              <a:rPr lang="en-AU" dirty="0"/>
              <a:t>examine the linkage between </a:t>
            </a:r>
            <a:r>
              <a:rPr lang="en-AU" dirty="0" smtClean="0"/>
              <a:t>credit </a:t>
            </a:r>
            <a:r>
              <a:rPr lang="en-AU" dirty="0"/>
              <a:t>delinquency rates </a:t>
            </a:r>
            <a:r>
              <a:rPr lang="en-AU" dirty="0" smtClean="0"/>
              <a:t>using a panel dynamic model of </a:t>
            </a:r>
            <a:r>
              <a:rPr lang="en-AU" dirty="0"/>
              <a:t>the following form:</a:t>
            </a:r>
          </a:p>
          <a:p>
            <a:endParaRPr lang="en-AU"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mc:AlternateContent xmlns:mc="http://schemas.openxmlformats.org/markup-compatibility/2006" xmlns:a14="http://schemas.microsoft.com/office/drawing/2010/main">
        <mc:Choice Requires="a14">
          <p:sp>
            <p:nvSpPr>
              <p:cNvPr id="5" name="Rectangle 4"/>
              <p:cNvSpPr/>
              <p:nvPr/>
            </p:nvSpPr>
            <p:spPr>
              <a:xfrm>
                <a:off x="3283870" y="3231849"/>
                <a:ext cx="3622466" cy="36958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AU" i="1">
                              <a:latin typeface="Cambria Math"/>
                            </a:rPr>
                          </m:ctrlPr>
                        </m:sSubPr>
                        <m:e>
                          <m:r>
                            <a:rPr lang="en-AU" i="1">
                              <a:latin typeface="Cambria Math" panose="02040503050406030204" pitchFamily="18" charset="0"/>
                            </a:rPr>
                            <m:t>𝑦</m:t>
                          </m:r>
                        </m:e>
                        <m:sub>
                          <m:r>
                            <a:rPr lang="en-AU" i="1">
                              <a:latin typeface="Cambria Math" panose="02040503050406030204" pitchFamily="18" charset="0"/>
                            </a:rPr>
                            <m:t>𝑖𝑡</m:t>
                          </m:r>
                        </m:sub>
                      </m:sSub>
                      <m:r>
                        <a:rPr lang="en-AU" i="0">
                          <a:latin typeface="Cambria Math" panose="02040503050406030204" pitchFamily="18" charset="0"/>
                        </a:rPr>
                        <m:t>=</m:t>
                      </m:r>
                      <m:r>
                        <m:rPr>
                          <m:sty m:val="p"/>
                        </m:rPr>
                        <a:rPr lang="en-AU" i="0">
                          <a:latin typeface="Cambria Math" panose="02040503050406030204" pitchFamily="18" charset="0"/>
                        </a:rPr>
                        <m:t>γ</m:t>
                      </m:r>
                      <m:sSub>
                        <m:sSubPr>
                          <m:ctrlPr>
                            <a:rPr lang="en-AU" i="1">
                              <a:latin typeface="Cambria Math"/>
                            </a:rPr>
                          </m:ctrlPr>
                        </m:sSubPr>
                        <m:e>
                          <m:r>
                            <a:rPr lang="en-AU" i="1">
                              <a:latin typeface="Cambria Math" panose="02040503050406030204" pitchFamily="18" charset="0"/>
                            </a:rPr>
                            <m:t>𝑦</m:t>
                          </m:r>
                        </m:e>
                        <m:sub>
                          <m:r>
                            <a:rPr lang="en-AU" i="1">
                              <a:latin typeface="Cambria Math" panose="02040503050406030204" pitchFamily="18" charset="0"/>
                            </a:rPr>
                            <m:t>𝑖𝑡</m:t>
                          </m:r>
                          <m:r>
                            <a:rPr lang="en-AU" i="0">
                              <a:latin typeface="Cambria Math" panose="02040503050406030204" pitchFamily="18" charset="0"/>
                            </a:rPr>
                            <m:t>−1</m:t>
                          </m:r>
                        </m:sub>
                      </m:sSub>
                      <m:r>
                        <a:rPr lang="en-AU" i="0">
                          <a:latin typeface="Cambria Math" panose="02040503050406030204" pitchFamily="18" charset="0"/>
                        </a:rPr>
                        <m:t>+</m:t>
                      </m:r>
                      <m:sSubSup>
                        <m:sSubSupPr>
                          <m:ctrlPr>
                            <a:rPr lang="en-AU" i="1">
                              <a:latin typeface="Cambria Math"/>
                            </a:rPr>
                          </m:ctrlPr>
                        </m:sSubSupPr>
                        <m:e>
                          <m:r>
                            <a:rPr lang="en-AU" i="1">
                              <a:latin typeface="Cambria Math" panose="02040503050406030204" pitchFamily="18" charset="0"/>
                            </a:rPr>
                            <m:t>𝑥</m:t>
                          </m:r>
                        </m:e>
                        <m:sub>
                          <m:r>
                            <a:rPr lang="en-AU" i="1">
                              <a:latin typeface="Cambria Math" panose="02040503050406030204" pitchFamily="18" charset="0"/>
                            </a:rPr>
                            <m:t>𝑖𝑡</m:t>
                          </m:r>
                        </m:sub>
                        <m:sup>
                          <m:r>
                            <a:rPr lang="en-AU" i="0">
                              <a:latin typeface="Cambria Math" panose="02040503050406030204" pitchFamily="18" charset="0"/>
                            </a:rPr>
                            <m:t>′</m:t>
                          </m:r>
                        </m:sup>
                      </m:sSubSup>
                      <m:r>
                        <a:rPr lang="en-AU" i="1">
                          <a:latin typeface="Cambria Math" panose="02040503050406030204" pitchFamily="18" charset="0"/>
                        </a:rPr>
                        <m:t>𝛽</m:t>
                      </m:r>
                      <m:sSub>
                        <m:sSubPr>
                          <m:ctrlPr>
                            <a:rPr lang="en-AU" i="1">
                              <a:latin typeface="Cambria Math"/>
                            </a:rPr>
                          </m:ctrlPr>
                        </m:sSubPr>
                        <m:e>
                          <m:r>
                            <a:rPr lang="en-AU" i="0">
                              <a:latin typeface="Cambria Math" panose="02040503050406030204" pitchFamily="18" charset="0"/>
                            </a:rPr>
                            <m:t>+</m:t>
                          </m:r>
                          <m:r>
                            <a:rPr lang="en-AU" i="1">
                              <a:latin typeface="Cambria Math" panose="02040503050406030204" pitchFamily="18" charset="0"/>
                            </a:rPr>
                            <m:t>𝛼</m:t>
                          </m:r>
                        </m:e>
                        <m:sub>
                          <m:r>
                            <a:rPr lang="en-AU" i="1">
                              <a:latin typeface="Cambria Math" panose="02040503050406030204" pitchFamily="18" charset="0"/>
                            </a:rPr>
                            <m:t>𝑖</m:t>
                          </m:r>
                        </m:sub>
                      </m:sSub>
                      <m:r>
                        <a:rPr lang="en-AU" i="0">
                          <a:latin typeface="Cambria Math" panose="02040503050406030204" pitchFamily="18" charset="0"/>
                        </a:rPr>
                        <m:t>+</m:t>
                      </m:r>
                      <m:sSub>
                        <m:sSubPr>
                          <m:ctrlPr>
                            <a:rPr lang="en-AU" i="1">
                              <a:latin typeface="Cambria Math"/>
                            </a:rPr>
                          </m:ctrlPr>
                        </m:sSubPr>
                        <m:e>
                          <m:r>
                            <m:rPr>
                              <m:nor/>
                            </m:rPr>
                            <a:rPr lang="en-AU" i="1">
                              <a:sym typeface="Symbol" panose="05050102010706020507" pitchFamily="18" charset="2"/>
                            </a:rPr>
                            <m:t></m:t>
                          </m:r>
                        </m:e>
                        <m:sub>
                          <m:r>
                            <a:rPr lang="en-AU" i="1">
                              <a:latin typeface="Cambria Math" panose="02040503050406030204" pitchFamily="18" charset="0"/>
                            </a:rPr>
                            <m:t>𝑡</m:t>
                          </m:r>
                        </m:sub>
                      </m:sSub>
                      <m:r>
                        <a:rPr lang="en-AU" i="0">
                          <a:latin typeface="Cambria Math" panose="02040503050406030204" pitchFamily="18" charset="0"/>
                        </a:rPr>
                        <m:t>+</m:t>
                      </m:r>
                      <m:sSub>
                        <m:sSubPr>
                          <m:ctrlPr>
                            <a:rPr lang="en-AU" i="1">
                              <a:latin typeface="Cambria Math"/>
                            </a:rPr>
                          </m:ctrlPr>
                        </m:sSubPr>
                        <m:e>
                          <m:r>
                            <a:rPr lang="en-AU" i="1">
                              <a:latin typeface="Cambria Math" panose="02040503050406030204" pitchFamily="18" charset="0"/>
                            </a:rPr>
                            <m:t>𝑢</m:t>
                          </m:r>
                        </m:e>
                        <m:sub>
                          <m:r>
                            <a:rPr lang="en-AU" i="1">
                              <a:latin typeface="Cambria Math" panose="02040503050406030204" pitchFamily="18" charset="0"/>
                            </a:rPr>
                            <m:t>𝑖𝑡</m:t>
                          </m:r>
                        </m:sub>
                      </m:sSub>
                    </m:oMath>
                  </m:oMathPara>
                </a14:m>
                <a:endParaRPr lang="en-AU" dirty="0"/>
              </a:p>
            </p:txBody>
          </p:sp>
        </mc:Choice>
        <mc:Fallback xmlns="">
          <p:sp>
            <p:nvSpPr>
              <p:cNvPr id="5" name="Rectangle 4"/>
              <p:cNvSpPr>
                <a:spLocks noRot="1" noChangeAspect="1" noMove="1" noResize="1" noEditPoints="1" noAdjustHandles="1" noChangeArrowheads="1" noChangeShapeType="1" noTextEdit="1"/>
              </p:cNvSpPr>
              <p:nvPr/>
            </p:nvSpPr>
            <p:spPr>
              <a:xfrm>
                <a:off x="3283870" y="3231849"/>
                <a:ext cx="3622466" cy="369588"/>
              </a:xfrm>
              <a:prstGeom prst="rect">
                <a:avLst/>
              </a:prstGeom>
              <a:blipFill rotWithShape="0">
                <a:blip r:embed="rId2"/>
                <a:stretch>
                  <a:fillRect b="-13115"/>
                </a:stretch>
              </a:blipFill>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6" name="Rectangle 5"/>
              <p:cNvSpPr/>
              <p:nvPr/>
            </p:nvSpPr>
            <p:spPr>
              <a:xfrm>
                <a:off x="7620946" y="3232105"/>
                <a:ext cx="1064907"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AU" i="1">
                          <a:latin typeface="Cambria Math" panose="02040503050406030204" pitchFamily="18" charset="0"/>
                        </a:rPr>
                        <m:t>𝛥</m:t>
                      </m:r>
                      <m:r>
                        <a:rPr lang="en-AU" i="1">
                          <a:latin typeface="Cambria Math" panose="02040503050406030204" pitchFamily="18" charset="0"/>
                        </a:rPr>
                        <m:t>𝑥</m:t>
                      </m:r>
                      <m:r>
                        <a:rPr lang="en-AU" i="0">
                          <a:latin typeface="Cambria Math" panose="02040503050406030204" pitchFamily="18" charset="0"/>
                        </a:rPr>
                        <m:t>=</m:t>
                      </m:r>
                      <m:sSub>
                        <m:sSubPr>
                          <m:ctrlPr>
                            <a:rPr lang="en-AU" i="1">
                              <a:latin typeface="Cambria Math"/>
                            </a:rPr>
                          </m:ctrlPr>
                        </m:sSubPr>
                        <m:e>
                          <m:r>
                            <a:rPr lang="en-AU" i="1">
                              <a:latin typeface="Cambria Math" panose="02040503050406030204" pitchFamily="18" charset="0"/>
                            </a:rPr>
                            <m:t>𝜖</m:t>
                          </m:r>
                        </m:e>
                        <m:sub>
                          <m:r>
                            <a:rPr lang="en-AU" i="1">
                              <a:latin typeface="Cambria Math" panose="02040503050406030204" pitchFamily="18" charset="0"/>
                            </a:rPr>
                            <m:t>𝑖𝑡</m:t>
                          </m:r>
                        </m:sub>
                      </m:sSub>
                    </m:oMath>
                  </m:oMathPara>
                </a14:m>
                <a:endParaRPr lang="en-AU" dirty="0"/>
              </a:p>
            </p:txBody>
          </p:sp>
        </mc:Choice>
        <mc:Fallback xmlns="">
          <p:sp>
            <p:nvSpPr>
              <p:cNvPr id="6" name="Rectangle 5"/>
              <p:cNvSpPr>
                <a:spLocks noRot="1" noChangeAspect="1" noMove="1" noResize="1" noEditPoints="1" noAdjustHandles="1" noChangeArrowheads="1" noChangeShapeType="1" noTextEdit="1"/>
              </p:cNvSpPr>
              <p:nvPr/>
            </p:nvSpPr>
            <p:spPr>
              <a:xfrm>
                <a:off x="7620946" y="3232105"/>
                <a:ext cx="1064907" cy="369332"/>
              </a:xfrm>
              <a:prstGeom prst="rect">
                <a:avLst/>
              </a:prstGeom>
              <a:blipFill rotWithShape="0">
                <a:blip r:embed="rId3"/>
                <a:stretch>
                  <a:fillRect/>
                </a:stretch>
              </a:blipFill>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7" name="Rectangle 6"/>
              <p:cNvSpPr/>
              <p:nvPr/>
            </p:nvSpPr>
            <p:spPr>
              <a:xfrm>
                <a:off x="897924" y="3736127"/>
                <a:ext cx="10173730" cy="2769733"/>
              </a:xfrm>
              <a:prstGeom prst="rect">
                <a:avLst/>
              </a:prstGeom>
            </p:spPr>
            <p:txBody>
              <a:bodyPr wrap="square">
                <a:spAutoFit/>
              </a:bodyPr>
              <a:lstStyle/>
              <a:p>
                <a:pPr marL="228600">
                  <a:lnSpc>
                    <a:spcPct val="107000"/>
                  </a:lnSpc>
                  <a:spcAft>
                    <a:spcPts val="800"/>
                  </a:spcAft>
                </a:pPr>
                <a:r>
                  <a:rPr lang="en-AU" sz="2000" dirty="0">
                    <a:latin typeface="Calibri" panose="020F0502020204030204" pitchFamily="34" charset="0"/>
                    <a:ea typeface="Calibri" panose="020F0502020204030204" pitchFamily="34" charset="0"/>
                    <a:cs typeface="Arial" panose="020B0604020202020204" pitchFamily="34" charset="0"/>
                  </a:rPr>
                  <a:t>Where, i =1,..,……,N and t =1,……..,T. </a:t>
                </a:r>
              </a:p>
              <a:p>
                <a:pPr marL="228600">
                  <a:lnSpc>
                    <a:spcPct val="107000"/>
                  </a:lnSpc>
                  <a:spcAft>
                    <a:spcPts val="800"/>
                  </a:spcAft>
                </a:pPr>
                <a:r>
                  <a:rPr lang="en-AU" sz="2000" dirty="0">
                    <a:effectLst/>
                    <a:latin typeface="Calibri" panose="020F0502020204030204" pitchFamily="34" charset="0"/>
                    <a:ea typeface="Calibri" panose="020F0502020204030204" pitchFamily="34" charset="0"/>
                    <a:cs typeface="Arial" panose="020B0604020202020204" pitchFamily="34" charset="0"/>
                  </a:rPr>
                  <a:t> </a:t>
                </a:r>
                <a14:m>
                  <m:oMath xmlns:m="http://schemas.openxmlformats.org/officeDocument/2006/math">
                    <m:sSub>
                      <m:sSubPr>
                        <m:ctrlPr>
                          <a:rPr lang="en-AU" sz="2000" i="1">
                            <a:effectLst/>
                            <a:latin typeface="Cambria Math"/>
                            <a:ea typeface="Calibri" panose="020F0502020204030204" pitchFamily="34" charset="0"/>
                            <a:cs typeface="Arial" panose="020B0604020202020204" pitchFamily="34" charset="0"/>
                          </a:rPr>
                        </m:ctrlPr>
                      </m:sSubPr>
                      <m:e>
                        <m:r>
                          <a:rPr lang="en-AU" sz="2000" i="1">
                            <a:effectLst/>
                            <a:latin typeface="Cambria Math" panose="02040503050406030204" pitchFamily="18" charset="0"/>
                            <a:ea typeface="Calibri" panose="020F0502020204030204" pitchFamily="34" charset="0"/>
                            <a:cs typeface="Arial" panose="020B0604020202020204" pitchFamily="34" charset="0"/>
                          </a:rPr>
                          <m:t>𝛼</m:t>
                        </m:r>
                      </m:e>
                      <m:sub>
                        <m:r>
                          <a:rPr lang="en-AU" sz="2000" i="1">
                            <a:effectLst/>
                            <a:latin typeface="Cambria Math" panose="02040503050406030204" pitchFamily="18" charset="0"/>
                            <a:ea typeface="Calibri" panose="020F0502020204030204" pitchFamily="34" charset="0"/>
                            <a:cs typeface="Arial" panose="020B0604020202020204" pitchFamily="34" charset="0"/>
                          </a:rPr>
                          <m:t>𝑖</m:t>
                        </m:r>
                      </m:sub>
                    </m:sSub>
                  </m:oMath>
                </a14:m>
                <a:r>
                  <a:rPr lang="en-AU" sz="2000" dirty="0">
                    <a:effectLst/>
                    <a:latin typeface="Calibri" panose="020F0502020204030204" pitchFamily="34" charset="0"/>
                    <a:ea typeface="SimSun" panose="02010600030101010101" pitchFamily="2" charset="-122"/>
                    <a:cs typeface="Arial" panose="020B0604020202020204" pitchFamily="34" charset="0"/>
                  </a:rPr>
                  <a:t> and </a:t>
                </a:r>
                <a14:m>
                  <m:oMath xmlns:m="http://schemas.openxmlformats.org/officeDocument/2006/math">
                    <m:sSub>
                      <m:sSubPr>
                        <m:ctrlPr>
                          <a:rPr lang="en-AU" sz="2000" i="1">
                            <a:effectLst/>
                            <a:latin typeface="Cambria Math"/>
                            <a:ea typeface="Calibri" panose="020F0502020204030204" pitchFamily="34" charset="0"/>
                            <a:cs typeface="Arial" panose="020B0604020202020204" pitchFamily="34" charset="0"/>
                          </a:rPr>
                        </m:ctrlPr>
                      </m:sSubPr>
                      <m:e>
                        <m:r>
                          <a:rPr lang="en-AU" sz="2000" i="1">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e>
                      <m:sub>
                        <m:r>
                          <a:rPr lang="en-AU" sz="2000" i="1">
                            <a:effectLst/>
                            <a:latin typeface="Cambria Math" panose="02040503050406030204" pitchFamily="18" charset="0"/>
                            <a:ea typeface="Calibri" panose="020F0502020204030204" pitchFamily="34" charset="0"/>
                            <a:cs typeface="Arial" panose="020B0604020202020204" pitchFamily="34" charset="0"/>
                          </a:rPr>
                          <m:t>𝑡</m:t>
                        </m:r>
                      </m:sub>
                    </m:sSub>
                  </m:oMath>
                </a14:m>
                <a:r>
                  <a:rPr lang="en-AU" sz="2000" dirty="0">
                    <a:effectLst/>
                    <a:latin typeface="Calibri" panose="020F0502020204030204" pitchFamily="34" charset="0"/>
                    <a:ea typeface="SimSun" panose="02010600030101010101" pitchFamily="2" charset="-122"/>
                    <a:cs typeface="Arial" panose="020B0604020202020204" pitchFamily="34" charset="0"/>
                  </a:rPr>
                  <a:t>   </a:t>
                </a:r>
                <a:r>
                  <a:rPr lang="en-AU" sz="2000" dirty="0">
                    <a:effectLst/>
                    <a:latin typeface="Calibri" panose="020F0502020204030204" pitchFamily="34" charset="0"/>
                    <a:ea typeface="Calibri" panose="020F0502020204030204" pitchFamily="34" charset="0"/>
                    <a:cs typeface="Arial" panose="020B0604020202020204" pitchFamily="34" charset="0"/>
                  </a:rPr>
                  <a:t>are unobserved individual and times specific effects.</a:t>
                </a:r>
              </a:p>
              <a:p>
                <a:pPr marL="228600">
                  <a:lnSpc>
                    <a:spcPct val="107000"/>
                  </a:lnSpc>
                  <a:spcAft>
                    <a:spcPts val="800"/>
                  </a:spcAft>
                </a:pPr>
                <a14:m>
                  <m:oMath xmlns:m="http://schemas.openxmlformats.org/officeDocument/2006/math">
                    <m:sSub>
                      <m:sSubPr>
                        <m:ctrlPr>
                          <a:rPr lang="en-AU" sz="2000" i="1">
                            <a:effectLst/>
                            <a:latin typeface="Cambria Math"/>
                            <a:ea typeface="Calibri" panose="020F0502020204030204" pitchFamily="34" charset="0"/>
                            <a:cs typeface="Arial" panose="020B0604020202020204" pitchFamily="34" charset="0"/>
                          </a:rPr>
                        </m:ctrlPr>
                      </m:sSubPr>
                      <m:e>
                        <m:r>
                          <a:rPr lang="en-AU" sz="2000" i="1">
                            <a:effectLst/>
                            <a:latin typeface="Cambria Math" panose="02040503050406030204" pitchFamily="18" charset="0"/>
                            <a:ea typeface="Calibri" panose="020F0502020204030204" pitchFamily="34" charset="0"/>
                            <a:cs typeface="Arial" panose="020B0604020202020204" pitchFamily="34" charset="0"/>
                          </a:rPr>
                          <m:t>𝑦</m:t>
                        </m:r>
                      </m:e>
                      <m:sub>
                        <m:r>
                          <a:rPr lang="en-AU" sz="2000" i="1">
                            <a:effectLst/>
                            <a:latin typeface="Cambria Math" panose="02040503050406030204" pitchFamily="18" charset="0"/>
                            <a:ea typeface="Calibri" panose="020F0502020204030204" pitchFamily="34" charset="0"/>
                            <a:cs typeface="Arial" panose="020B0604020202020204" pitchFamily="34" charset="0"/>
                          </a:rPr>
                          <m:t>𝑖𝑡</m:t>
                        </m:r>
                      </m:sub>
                    </m:sSub>
                    <m:r>
                      <a:rPr lang="en-AU" sz="2000">
                        <a:effectLst/>
                        <a:latin typeface="Cambria Math" panose="02040503050406030204" pitchFamily="18" charset="0"/>
                        <a:ea typeface="Calibri" panose="020F0502020204030204" pitchFamily="34" charset="0"/>
                        <a:cs typeface="Arial" panose="020B0604020202020204" pitchFamily="34" charset="0"/>
                      </a:rPr>
                      <m:t> </m:t>
                    </m:r>
                    <m:r>
                      <m:rPr>
                        <m:sty m:val="p"/>
                      </m:rPr>
                      <a:rPr lang="en-AU" sz="2000">
                        <a:effectLst/>
                        <a:latin typeface="Cambria Math" panose="02040503050406030204" pitchFamily="18" charset="0"/>
                        <a:ea typeface="Calibri" panose="020F0502020204030204" pitchFamily="34" charset="0"/>
                        <a:cs typeface="Arial" panose="020B0604020202020204" pitchFamily="34" charset="0"/>
                      </a:rPr>
                      <m:t>and</m:t>
                    </m:r>
                    <m:r>
                      <a:rPr lang="en-AU" sz="2000">
                        <a:effectLst/>
                        <a:latin typeface="Cambria Math" panose="02040503050406030204" pitchFamily="18" charset="0"/>
                        <a:ea typeface="Calibri" panose="020F0502020204030204" pitchFamily="34" charset="0"/>
                        <a:cs typeface="Arial" panose="020B0604020202020204" pitchFamily="34" charset="0"/>
                      </a:rPr>
                      <m:t> </m:t>
                    </m:r>
                    <m:sSub>
                      <m:sSubPr>
                        <m:ctrlPr>
                          <a:rPr lang="en-AU" sz="2000" i="1">
                            <a:effectLst/>
                            <a:latin typeface="Cambria Math"/>
                            <a:ea typeface="Calibri" panose="020F0502020204030204" pitchFamily="34" charset="0"/>
                            <a:cs typeface="Arial" panose="020B0604020202020204" pitchFamily="34" charset="0"/>
                          </a:rPr>
                        </m:ctrlPr>
                      </m:sSubPr>
                      <m:e>
                        <m:r>
                          <a:rPr lang="en-AU" sz="2000" i="1">
                            <a:effectLst/>
                            <a:latin typeface="Cambria Math" panose="02040503050406030204" pitchFamily="18" charset="0"/>
                            <a:ea typeface="Calibri" panose="020F0502020204030204" pitchFamily="34" charset="0"/>
                            <a:cs typeface="Arial" panose="020B0604020202020204" pitchFamily="34" charset="0"/>
                          </a:rPr>
                          <m:t>𝑦</m:t>
                        </m:r>
                      </m:e>
                      <m:sub>
                        <m:r>
                          <a:rPr lang="en-AU" sz="2000" i="1">
                            <a:effectLst/>
                            <a:latin typeface="Cambria Math" panose="02040503050406030204" pitchFamily="18" charset="0"/>
                            <a:ea typeface="Calibri" panose="020F0502020204030204" pitchFamily="34" charset="0"/>
                            <a:cs typeface="Arial" panose="020B0604020202020204" pitchFamily="34" charset="0"/>
                          </a:rPr>
                          <m:t>𝑖𝑡</m:t>
                        </m:r>
                        <m:r>
                          <a:rPr lang="en-AU" sz="2000" i="1">
                            <a:effectLst/>
                            <a:latin typeface="Cambria Math" panose="02040503050406030204" pitchFamily="18" charset="0"/>
                            <a:ea typeface="Calibri" panose="020F0502020204030204" pitchFamily="34" charset="0"/>
                            <a:cs typeface="Arial" panose="020B0604020202020204" pitchFamily="34" charset="0"/>
                          </a:rPr>
                          <m:t>−1</m:t>
                        </m:r>
                      </m:sub>
                    </m:sSub>
                  </m:oMath>
                </a14:m>
                <a:r>
                  <a:rPr lang="en-AU" sz="2000" dirty="0">
                    <a:effectLst/>
                    <a:latin typeface="Calibri" panose="020F0502020204030204" pitchFamily="34" charset="0"/>
                    <a:ea typeface="Calibri" panose="020F0502020204030204" pitchFamily="34" charset="0"/>
                    <a:cs typeface="Arial" panose="020B0604020202020204" pitchFamily="34" charset="0"/>
                  </a:rPr>
                  <a:t> Household delinquency rate at period t and t-1,</a:t>
                </a:r>
              </a:p>
              <a:p>
                <a:pPr marL="228600">
                  <a:lnSpc>
                    <a:spcPct val="107000"/>
                  </a:lnSpc>
                  <a:spcAft>
                    <a:spcPts val="800"/>
                  </a:spcAft>
                </a:pPr>
                <a14:m>
                  <m:oMath xmlns:m="http://schemas.openxmlformats.org/officeDocument/2006/math">
                    <m:sSub>
                      <m:sSubPr>
                        <m:ctrlPr>
                          <a:rPr lang="en-AU" sz="2000" i="1">
                            <a:effectLst/>
                            <a:latin typeface="Cambria Math"/>
                            <a:ea typeface="Calibri" panose="020F0502020204030204" pitchFamily="34" charset="0"/>
                            <a:cs typeface="Arial" panose="020B0604020202020204" pitchFamily="34" charset="0"/>
                          </a:rPr>
                        </m:ctrlPr>
                      </m:sSubPr>
                      <m:e>
                        <m:r>
                          <a:rPr lang="en-AU" sz="2000" i="1">
                            <a:effectLst/>
                            <a:latin typeface="Cambria Math" panose="02040503050406030204" pitchFamily="18" charset="0"/>
                            <a:ea typeface="Calibri" panose="020F0502020204030204" pitchFamily="34" charset="0"/>
                            <a:cs typeface="Arial" panose="020B0604020202020204" pitchFamily="34" charset="0"/>
                          </a:rPr>
                          <m:t>𝑢</m:t>
                        </m:r>
                      </m:e>
                      <m:sub>
                        <m:r>
                          <a:rPr lang="en-AU" sz="2000" i="1">
                            <a:effectLst/>
                            <a:latin typeface="Cambria Math" panose="02040503050406030204" pitchFamily="18" charset="0"/>
                            <a:ea typeface="Calibri" panose="020F0502020204030204" pitchFamily="34" charset="0"/>
                            <a:cs typeface="Arial" panose="020B0604020202020204" pitchFamily="34" charset="0"/>
                          </a:rPr>
                          <m:t>𝑖𝑡</m:t>
                        </m:r>
                      </m:sub>
                    </m:sSub>
                  </m:oMath>
                </a14:m>
                <a:r>
                  <a:rPr lang="en-AU" sz="2000" dirty="0">
                    <a:effectLst/>
                    <a:latin typeface="Calibri" panose="020F0502020204030204" pitchFamily="34" charset="0"/>
                    <a:ea typeface="SimSun" panose="02010600030101010101" pitchFamily="2" charset="-122"/>
                    <a:cs typeface="Arial" panose="020B0604020202020204" pitchFamily="34" charset="0"/>
                  </a:rPr>
                  <a:t> is </a:t>
                </a:r>
                <a:r>
                  <a:rPr lang="en-AU" sz="2000" dirty="0">
                    <a:effectLst/>
                    <a:latin typeface="Calibri" panose="020F0502020204030204" pitchFamily="34" charset="0"/>
                    <a:ea typeface="Calibri" panose="020F0502020204030204" pitchFamily="34" charset="0"/>
                    <a:cs typeface="Arial" panose="020B0604020202020204" pitchFamily="34" charset="0"/>
                  </a:rPr>
                  <a:t>the idiosyncratic term with</a:t>
                </a:r>
                <a:r>
                  <a:rPr lang="en-AU" sz="2000" dirty="0">
                    <a:effectLst/>
                    <a:latin typeface="Calibri" panose="020F0502020204030204" pitchFamily="34" charset="0"/>
                    <a:ea typeface="SimSun" panose="02010600030101010101" pitchFamily="2" charset="-122"/>
                    <a:cs typeface="Arial" panose="020B0604020202020204" pitchFamily="34" charset="0"/>
                  </a:rPr>
                  <a:t> E(</a:t>
                </a:r>
                <a14:m>
                  <m:oMath xmlns:m="http://schemas.openxmlformats.org/officeDocument/2006/math">
                    <m:sSub>
                      <m:sSubPr>
                        <m:ctrlPr>
                          <a:rPr lang="en-AU" sz="2000" i="1">
                            <a:effectLst/>
                            <a:latin typeface="Cambria Math"/>
                            <a:ea typeface="Calibri" panose="020F0502020204030204" pitchFamily="34" charset="0"/>
                            <a:cs typeface="Arial" panose="020B0604020202020204" pitchFamily="34" charset="0"/>
                          </a:rPr>
                        </m:ctrlPr>
                      </m:sSubPr>
                      <m:e>
                        <m:r>
                          <a:rPr lang="en-AU" sz="2000" i="1">
                            <a:effectLst/>
                            <a:latin typeface="Cambria Math" panose="02040503050406030204" pitchFamily="18" charset="0"/>
                            <a:ea typeface="Calibri" panose="020F0502020204030204" pitchFamily="34" charset="0"/>
                            <a:cs typeface="Arial" panose="020B0604020202020204" pitchFamily="34" charset="0"/>
                          </a:rPr>
                          <m:t>𝑢</m:t>
                        </m:r>
                      </m:e>
                      <m:sub>
                        <m:r>
                          <a:rPr lang="en-AU" sz="2000" i="1">
                            <a:effectLst/>
                            <a:latin typeface="Cambria Math" panose="02040503050406030204" pitchFamily="18" charset="0"/>
                            <a:ea typeface="Calibri" panose="020F0502020204030204" pitchFamily="34" charset="0"/>
                            <a:cs typeface="Arial" panose="020B0604020202020204" pitchFamily="34" charset="0"/>
                          </a:rPr>
                          <m:t>𝑖𝑡</m:t>
                        </m:r>
                      </m:sub>
                    </m:sSub>
                  </m:oMath>
                </a14:m>
                <a:r>
                  <a:rPr lang="en-AU" sz="2000" dirty="0">
                    <a:effectLst/>
                    <a:latin typeface="Calibri" panose="020F0502020204030204" pitchFamily="34" charset="0"/>
                    <a:ea typeface="SimSun" panose="02010600030101010101" pitchFamily="2" charset="-122"/>
                    <a:cs typeface="Arial" panose="020B0604020202020204" pitchFamily="34" charset="0"/>
                  </a:rPr>
                  <a:t>)=0, and (</a:t>
                </a:r>
                <a14:m>
                  <m:oMath xmlns:m="http://schemas.openxmlformats.org/officeDocument/2006/math">
                    <m:r>
                      <m:rPr>
                        <m:sty m:val="p"/>
                      </m:rPr>
                      <a:rPr lang="en-AU" sz="2000">
                        <a:effectLst/>
                        <a:latin typeface="Cambria Math" panose="02040503050406030204" pitchFamily="18" charset="0"/>
                        <a:ea typeface="SimSun" panose="02010600030101010101" pitchFamily="2" charset="-122"/>
                        <a:cs typeface="Arial" panose="020B0604020202020204" pitchFamily="34" charset="0"/>
                      </a:rPr>
                      <m:t>E</m:t>
                    </m:r>
                    <m:r>
                      <a:rPr lang="en-AU" sz="2000">
                        <a:effectLst/>
                        <a:latin typeface="Cambria Math" panose="02040503050406030204" pitchFamily="18" charset="0"/>
                        <a:ea typeface="SimSun" panose="02010600030101010101" pitchFamily="2" charset="-122"/>
                        <a:cs typeface="Arial" panose="020B0604020202020204" pitchFamily="34" charset="0"/>
                      </a:rPr>
                      <m:t>(</m:t>
                    </m:r>
                    <m:sSub>
                      <m:sSubPr>
                        <m:ctrlPr>
                          <a:rPr lang="en-AU" sz="2000" i="1">
                            <a:effectLst/>
                            <a:latin typeface="Cambria Math"/>
                            <a:ea typeface="Calibri" panose="020F0502020204030204" pitchFamily="34" charset="0"/>
                            <a:cs typeface="Arial" panose="020B0604020202020204" pitchFamily="34" charset="0"/>
                          </a:rPr>
                        </m:ctrlPr>
                      </m:sSubPr>
                      <m:e>
                        <m:r>
                          <a:rPr lang="en-AU" sz="2000" i="1">
                            <a:effectLst/>
                            <a:latin typeface="Cambria Math" panose="02040503050406030204" pitchFamily="18" charset="0"/>
                            <a:ea typeface="Calibri" panose="020F0502020204030204" pitchFamily="34" charset="0"/>
                            <a:cs typeface="Arial" panose="020B0604020202020204" pitchFamily="34" charset="0"/>
                          </a:rPr>
                          <m:t>𝑢</m:t>
                        </m:r>
                      </m:e>
                      <m:sub>
                        <m:r>
                          <a:rPr lang="en-AU" sz="2000" i="1">
                            <a:effectLst/>
                            <a:latin typeface="Cambria Math" panose="02040503050406030204" pitchFamily="18" charset="0"/>
                            <a:ea typeface="Calibri" panose="020F0502020204030204" pitchFamily="34" charset="0"/>
                            <a:cs typeface="Arial" panose="020B0604020202020204" pitchFamily="34" charset="0"/>
                          </a:rPr>
                          <m:t>𝑖𝑡</m:t>
                        </m:r>
                      </m:sub>
                    </m:sSub>
                    <m:sSub>
                      <m:sSubPr>
                        <m:ctrlPr>
                          <a:rPr lang="en-AU" sz="2000" i="1">
                            <a:effectLst/>
                            <a:latin typeface="Cambria Math"/>
                            <a:ea typeface="Calibri" panose="020F0502020204030204" pitchFamily="34" charset="0"/>
                            <a:cs typeface="Arial" panose="020B0604020202020204" pitchFamily="34" charset="0"/>
                          </a:rPr>
                        </m:ctrlPr>
                      </m:sSubPr>
                      <m:e>
                        <m:r>
                          <a:rPr lang="en-AU" sz="2000" i="1">
                            <a:effectLst/>
                            <a:latin typeface="Cambria Math" panose="02040503050406030204" pitchFamily="18" charset="0"/>
                            <a:ea typeface="Calibri" panose="020F0502020204030204" pitchFamily="34" charset="0"/>
                            <a:cs typeface="Arial" panose="020B0604020202020204" pitchFamily="34" charset="0"/>
                          </a:rPr>
                          <m:t>𝑢</m:t>
                        </m:r>
                      </m:e>
                      <m:sub>
                        <m:r>
                          <a:rPr lang="en-AU" sz="2000" i="1">
                            <a:effectLst/>
                            <a:latin typeface="Cambria Math" panose="02040503050406030204" pitchFamily="18" charset="0"/>
                            <a:ea typeface="Calibri" panose="020F0502020204030204" pitchFamily="34" charset="0"/>
                            <a:cs typeface="Arial" panose="020B0604020202020204" pitchFamily="34" charset="0"/>
                          </a:rPr>
                          <m:t>𝑗𝑠</m:t>
                        </m:r>
                      </m:sub>
                    </m:sSub>
                    <m:r>
                      <a:rPr lang="en-AU" sz="2000">
                        <a:effectLst/>
                        <a:latin typeface="Cambria Math" panose="02040503050406030204" pitchFamily="18" charset="0"/>
                        <a:ea typeface="SimSun" panose="02010600030101010101" pitchFamily="2" charset="-122"/>
                        <a:cs typeface="Arial" panose="020B0604020202020204" pitchFamily="34" charset="0"/>
                      </a:rPr>
                      <m:t>)=0</m:t>
                    </m:r>
                  </m:oMath>
                </a14:m>
                <a:r>
                  <a:rPr lang="en-AU" sz="2000" dirty="0">
                    <a:effectLst/>
                    <a:latin typeface="Calibri" panose="020F0502020204030204" pitchFamily="34" charset="0"/>
                    <a:ea typeface="SimSun" panose="02010600030101010101" pitchFamily="2" charset="-122"/>
                    <a:cs typeface="Arial" panose="020B0604020202020204" pitchFamily="34" charset="0"/>
                  </a:rPr>
                  <a:t> and t=s</a:t>
                </a:r>
                <a:endParaRPr lang="en-AU" sz="2000" dirty="0">
                  <a:effectLst/>
                  <a:latin typeface="Calibri" panose="020F0502020204030204" pitchFamily="34" charset="0"/>
                  <a:ea typeface="Calibri" panose="020F0502020204030204" pitchFamily="34" charset="0"/>
                  <a:cs typeface="Arial" panose="020B0604020202020204" pitchFamily="34" charset="0"/>
                </a:endParaRPr>
              </a:p>
              <a:p>
                <a:pPr marL="228600" algn="just">
                  <a:lnSpc>
                    <a:spcPct val="150000"/>
                  </a:lnSpc>
                  <a:spcAft>
                    <a:spcPts val="0"/>
                  </a:spcAft>
                </a:pPr>
                <a:r>
                  <a:rPr lang="en-AU" sz="2000" i="1" dirty="0">
                    <a:effectLst/>
                    <a:latin typeface="Calibri" panose="020F0502020204030204" pitchFamily="34" charset="0"/>
                    <a:ea typeface="Calibri" panose="020F0502020204030204" pitchFamily="34" charset="0"/>
                    <a:cs typeface="Arial" panose="020B0604020202020204" pitchFamily="34" charset="0"/>
                  </a:rPr>
                  <a:t>x</a:t>
                </a:r>
                <a:r>
                  <a:rPr lang="en-AU" sz="2000" i="1" baseline="-25000" dirty="0">
                    <a:effectLst/>
                    <a:latin typeface="Calibri" panose="020F0502020204030204" pitchFamily="34" charset="0"/>
                    <a:ea typeface="Calibri" panose="020F0502020204030204" pitchFamily="34" charset="0"/>
                    <a:cs typeface="Arial" panose="020B0604020202020204" pitchFamily="34" charset="0"/>
                  </a:rPr>
                  <a:t>it</a:t>
                </a:r>
                <a:r>
                  <a:rPr lang="en-AU" sz="2000" dirty="0">
                    <a:effectLst/>
                    <a:latin typeface="Calibri" panose="020F0502020204030204" pitchFamily="34" charset="0"/>
                    <a:ea typeface="Calibri" panose="020F0502020204030204" pitchFamily="34" charset="0"/>
                    <a:cs typeface="Arial" panose="020B0604020202020204" pitchFamily="34" charset="0"/>
                  </a:rPr>
                  <a:t> represents the vector of regressors, comprising a set of independent variables observed at period t. </a:t>
                </a:r>
              </a:p>
            </p:txBody>
          </p:sp>
        </mc:Choice>
        <mc:Fallback xmlns="">
          <p:sp>
            <p:nvSpPr>
              <p:cNvPr id="7" name="Rectangle 6"/>
              <p:cNvSpPr>
                <a:spLocks noRot="1" noChangeAspect="1" noMove="1" noResize="1" noEditPoints="1" noAdjustHandles="1" noChangeArrowheads="1" noChangeShapeType="1" noTextEdit="1"/>
              </p:cNvSpPr>
              <p:nvPr/>
            </p:nvSpPr>
            <p:spPr>
              <a:xfrm>
                <a:off x="897924" y="3736127"/>
                <a:ext cx="10173730" cy="2769733"/>
              </a:xfrm>
              <a:prstGeom prst="rect">
                <a:avLst/>
              </a:prstGeom>
              <a:blipFill rotWithShape="0">
                <a:blip r:embed="rId4"/>
                <a:stretch>
                  <a:fillRect t="-1101" r="-659" b="-1322"/>
                </a:stretch>
              </a:blipFill>
            </p:spPr>
            <p:txBody>
              <a:bodyPr/>
              <a:lstStyle/>
              <a:p>
                <a:r>
                  <a:rPr lang="en-AU">
                    <a:noFill/>
                  </a:rPr>
                  <a:t> </a:t>
                </a:r>
              </a:p>
            </p:txBody>
          </p:sp>
        </mc:Fallback>
      </mc:AlternateContent>
      <p:sp>
        <p:nvSpPr>
          <p:cNvPr id="8" name="TextBox 7"/>
          <p:cNvSpPr txBox="1"/>
          <p:nvPr/>
        </p:nvSpPr>
        <p:spPr>
          <a:xfrm>
            <a:off x="10317892" y="3237479"/>
            <a:ext cx="783997" cy="369332"/>
          </a:xfrm>
          <a:prstGeom prst="rect">
            <a:avLst/>
          </a:prstGeom>
          <a:noFill/>
        </p:spPr>
        <p:txBody>
          <a:bodyPr wrap="none" rtlCol="0">
            <a:spAutoFit/>
          </a:bodyPr>
          <a:lstStyle/>
          <a:p>
            <a:r>
              <a:rPr lang="en-AU" dirty="0" smtClean="0"/>
              <a:t>Eq. (4)</a:t>
            </a:r>
            <a:endParaRPr lang="en-AU" dirty="0"/>
          </a:p>
        </p:txBody>
      </p:sp>
      <p:sp>
        <p:nvSpPr>
          <p:cNvPr id="9" name="Slide Number Placeholder 8"/>
          <p:cNvSpPr>
            <a:spLocks noGrp="1"/>
          </p:cNvSpPr>
          <p:nvPr>
            <p:ph type="sldNum" sz="quarter" idx="12"/>
          </p:nvPr>
        </p:nvSpPr>
        <p:spPr/>
        <p:txBody>
          <a:bodyPr/>
          <a:lstStyle/>
          <a:p>
            <a:fld id="{54398268-F2BA-41E2-9D1C-F92A7D28C632}" type="slidenum">
              <a:rPr lang="en-AU" smtClean="0"/>
              <a:t>25</a:t>
            </a:fld>
            <a:endParaRPr lang="en-AU" dirty="0"/>
          </a:p>
        </p:txBody>
      </p:sp>
    </p:spTree>
    <p:extLst>
      <p:ext uri="{BB962C8B-B14F-4D97-AF65-F5344CB8AC3E}">
        <p14:creationId xmlns:p14="http://schemas.microsoft.com/office/powerpoint/2010/main" val="41574905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AU" dirty="0"/>
              <a:t>The dependent variable in equation (4) represents delinquency of the households with </a:t>
            </a:r>
            <a:endParaRPr lang="en-AU" dirty="0" smtClean="0"/>
          </a:p>
          <a:p>
            <a:pPr marL="0" indent="0">
              <a:buNone/>
            </a:pPr>
            <a:r>
              <a:rPr lang="en-AU" dirty="0"/>
              <a:t>	</a:t>
            </a:r>
            <a:r>
              <a:rPr lang="en-AU" dirty="0" smtClean="0"/>
              <a:t>state </a:t>
            </a:r>
            <a:r>
              <a:rPr lang="en-AU" dirty="0"/>
              <a:t>level mortgage delinquency rate (</a:t>
            </a:r>
            <a:r>
              <a:rPr lang="en-AU" dirty="0" smtClean="0"/>
              <a:t>MORG_DEL)</a:t>
            </a:r>
          </a:p>
          <a:p>
            <a:pPr marL="0" indent="0">
              <a:buNone/>
            </a:pPr>
            <a:r>
              <a:rPr lang="en-AU" dirty="0"/>
              <a:t>	</a:t>
            </a:r>
            <a:r>
              <a:rPr lang="en-AU" dirty="0" smtClean="0"/>
              <a:t>credit </a:t>
            </a:r>
            <a:r>
              <a:rPr lang="en-AU" dirty="0"/>
              <a:t>card delinquency rate (CRDCARD_DEL) </a:t>
            </a:r>
          </a:p>
          <a:p>
            <a:pPr marL="0" indent="0">
              <a:buNone/>
            </a:pPr>
            <a:r>
              <a:rPr lang="en-AU" dirty="0" smtClean="0"/>
              <a:t>	automobile loan </a:t>
            </a:r>
            <a:r>
              <a:rPr lang="en-AU" dirty="0"/>
              <a:t>delinquency rate (AUTO_DEL). </a:t>
            </a:r>
            <a:endParaRPr lang="en-AU" dirty="0" smtClean="0"/>
          </a:p>
          <a:p>
            <a:r>
              <a:rPr lang="en-AU" dirty="0" smtClean="0"/>
              <a:t>The </a:t>
            </a:r>
            <a:r>
              <a:rPr lang="en-AU" dirty="0"/>
              <a:t>independent variables </a:t>
            </a:r>
            <a:r>
              <a:rPr lang="en-AU" dirty="0" smtClean="0"/>
              <a:t>= </a:t>
            </a:r>
            <a:r>
              <a:rPr lang="en-AU" dirty="0"/>
              <a:t>vector </a:t>
            </a:r>
            <a:r>
              <a:rPr lang="en-AU" i="1" dirty="0" smtClean="0"/>
              <a:t>X</a:t>
            </a:r>
            <a:r>
              <a:rPr lang="en-AU" i="1" baseline="-25000" dirty="0" smtClean="0"/>
              <a:t>it</a:t>
            </a:r>
            <a:r>
              <a:rPr lang="en-AU" dirty="0" smtClean="0"/>
              <a:t> =  </a:t>
            </a:r>
            <a:r>
              <a:rPr lang="en-AU" dirty="0"/>
              <a:t>real house price (HPI), consumer confident index (CSI) to proxy for expectation of current and future economic outlook, lending rates for mortgage, credit card and auto loans, state level personal income per capita, state level per capita personal consumption expenditure (PCEXPD), state level unemployment rate (UNEMP_RATE), home ownership per state (HOWN).  </a:t>
            </a:r>
          </a:p>
          <a:p>
            <a:endParaRPr lang="en-AU"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Title 1"/>
          <p:cNvSpPr txBox="1">
            <a:spLocks/>
          </p:cNvSpPr>
          <p:nvPr/>
        </p:nvSpPr>
        <p:spPr>
          <a:xfrm>
            <a:off x="953529" y="32067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AU" sz="2800" dirty="0" smtClean="0"/>
              <a:t>Econometric Method (continued)</a:t>
            </a:r>
            <a:endParaRPr lang="en-AU" sz="2800" dirty="0"/>
          </a:p>
        </p:txBody>
      </p:sp>
      <p:sp>
        <p:nvSpPr>
          <p:cNvPr id="2" name="Slide Number Placeholder 1"/>
          <p:cNvSpPr>
            <a:spLocks noGrp="1"/>
          </p:cNvSpPr>
          <p:nvPr>
            <p:ph type="sldNum" sz="quarter" idx="12"/>
          </p:nvPr>
        </p:nvSpPr>
        <p:spPr/>
        <p:txBody>
          <a:bodyPr/>
          <a:lstStyle/>
          <a:p>
            <a:fld id="{54398268-F2BA-41E2-9D1C-F92A7D28C632}" type="slidenum">
              <a:rPr lang="en-AU" smtClean="0"/>
              <a:t>26</a:t>
            </a:fld>
            <a:endParaRPr lang="en-AU" dirty="0"/>
          </a:p>
        </p:txBody>
      </p:sp>
    </p:spTree>
    <p:extLst>
      <p:ext uri="{BB962C8B-B14F-4D97-AF65-F5344CB8AC3E}">
        <p14:creationId xmlns:p14="http://schemas.microsoft.com/office/powerpoint/2010/main" val="22701439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1405496"/>
                <a:ext cx="10515600" cy="4351338"/>
              </a:xfrm>
            </p:spPr>
            <p:txBody>
              <a:bodyPr>
                <a:normAutofit/>
              </a:bodyPr>
              <a:lstStyle/>
              <a:p>
                <a:pPr marL="0" indent="0">
                  <a:buNone/>
                </a:pPr>
                <a:r>
                  <a:rPr lang="en-AU" b="1" dirty="0" smtClean="0"/>
                  <a:t>Estimation Issues</a:t>
                </a:r>
              </a:p>
              <a:p>
                <a:r>
                  <a:rPr lang="en-AU" dirty="0" smtClean="0"/>
                  <a:t>First</a:t>
                </a:r>
                <a:r>
                  <a:rPr lang="en-AU" dirty="0"/>
                  <a:t>, the delinquency rates and consumer sentiment are presumed to be endogenously determined by unexpected shocks in household or personal income and employment </a:t>
                </a:r>
                <a:r>
                  <a:rPr lang="en-AU" dirty="0" smtClean="0"/>
                  <a:t>opportunity</a:t>
                </a:r>
                <a:r>
                  <a:rPr lang="en-AU" dirty="0" smtClean="0">
                    <a:sym typeface="Wingdings" panose="05000000000000000000" pitchFamily="2" charset="2"/>
                  </a:rPr>
                  <a:t> inherent endogeneity</a:t>
                </a:r>
                <a:r>
                  <a:rPr lang="en-AU" dirty="0" smtClean="0"/>
                  <a:t>. </a:t>
                </a:r>
              </a:p>
              <a:p>
                <a:r>
                  <a:rPr lang="en-AU" dirty="0" smtClean="0"/>
                  <a:t>Second, the </a:t>
                </a:r>
                <a:r>
                  <a:rPr lang="en-AU" dirty="0"/>
                  <a:t>time-invariant individual state characteristics (</a:t>
                </a:r>
                <a14:m>
                  <m:oMath xmlns:m="http://schemas.openxmlformats.org/officeDocument/2006/math">
                    <m:sSub>
                      <m:sSubPr>
                        <m:ctrlPr>
                          <a:rPr lang="en-AU" i="1">
                            <a:latin typeface="Cambria Math"/>
                          </a:rPr>
                        </m:ctrlPr>
                      </m:sSubPr>
                      <m:e>
                        <m:r>
                          <a:rPr lang="en-AU" i="1">
                            <a:latin typeface="Cambria Math" panose="02040503050406030204" pitchFamily="18" charset="0"/>
                          </a:rPr>
                          <m:t>𝛼</m:t>
                        </m:r>
                      </m:e>
                      <m:sub>
                        <m:r>
                          <a:rPr lang="en-AU" i="1">
                            <a:latin typeface="Cambria Math" panose="02040503050406030204" pitchFamily="18" charset="0"/>
                          </a:rPr>
                          <m:t>𝑖</m:t>
                        </m:r>
                      </m:sub>
                    </m:sSub>
                  </m:oMath>
                </a14:m>
                <a:r>
                  <a:rPr lang="en-AU" dirty="0"/>
                  <a:t>), such as diversity, political affiliations and value system may be correlated with </a:t>
                </a:r>
                <a:r>
                  <a:rPr lang="en-AU" dirty="0" smtClean="0"/>
                  <a:t>the explanatory variables.</a:t>
                </a:r>
                <a:endParaRPr lang="en-AU"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1405496"/>
                <a:ext cx="10515600" cy="4351338"/>
              </a:xfrm>
              <a:blipFill rotWithShape="0">
                <a:blip r:embed="rId2"/>
                <a:stretch>
                  <a:fillRect l="-1217" t="-2384" r="-1855"/>
                </a:stretch>
              </a:blipFill>
            </p:spPr>
            <p:txBody>
              <a:bodyPr/>
              <a:lstStyle/>
              <a:p>
                <a:r>
                  <a:rPr lang="en-AU">
                    <a:noFill/>
                  </a:rPr>
                  <a:t> </a:t>
                </a:r>
              </a:p>
            </p:txBody>
          </p:sp>
        </mc:Fallback>
      </mc:AlternateContent>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6" name="Title 1"/>
          <p:cNvSpPr txBox="1">
            <a:spLocks/>
          </p:cNvSpPr>
          <p:nvPr/>
        </p:nvSpPr>
        <p:spPr>
          <a:xfrm>
            <a:off x="953529" y="32067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AU" sz="2800" dirty="0" smtClean="0"/>
              <a:t>Econometric Method (continued)</a:t>
            </a:r>
            <a:endParaRPr lang="en-AU" sz="2800" dirty="0"/>
          </a:p>
        </p:txBody>
      </p:sp>
      <p:sp>
        <p:nvSpPr>
          <p:cNvPr id="7" name="Slide Number Placeholder 6"/>
          <p:cNvSpPr>
            <a:spLocks noGrp="1"/>
          </p:cNvSpPr>
          <p:nvPr>
            <p:ph type="sldNum" sz="quarter" idx="12"/>
          </p:nvPr>
        </p:nvSpPr>
        <p:spPr/>
        <p:txBody>
          <a:bodyPr/>
          <a:lstStyle/>
          <a:p>
            <a:fld id="{54398268-F2BA-41E2-9D1C-F92A7D28C632}" type="slidenum">
              <a:rPr lang="en-AU" smtClean="0"/>
              <a:t>27</a:t>
            </a:fld>
            <a:endParaRPr lang="en-AU" dirty="0"/>
          </a:p>
        </p:txBody>
      </p:sp>
    </p:spTree>
    <p:extLst>
      <p:ext uri="{BB962C8B-B14F-4D97-AF65-F5344CB8AC3E}">
        <p14:creationId xmlns:p14="http://schemas.microsoft.com/office/powerpoint/2010/main" val="35734290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AU" dirty="0" smtClean="0"/>
              <a:t>As a remedy, we </a:t>
            </a:r>
            <a:r>
              <a:rPr lang="en-AU" dirty="0"/>
              <a:t>create a set of instruments (lag of independent variables and dependent variable) with strict exogeneity assumption under difference GMM proposed by Arellano and </a:t>
            </a:r>
            <a:r>
              <a:rPr lang="en-AU" dirty="0" smtClean="0"/>
              <a:t>Bond </a:t>
            </a:r>
            <a:r>
              <a:rPr lang="en-AU" dirty="0"/>
              <a:t>(1991) as follows</a:t>
            </a:r>
            <a:r>
              <a:rPr lang="en-AU" dirty="0" smtClean="0"/>
              <a:t>:</a:t>
            </a:r>
          </a:p>
          <a:p>
            <a:endParaRPr lang="en-AU" dirty="0"/>
          </a:p>
          <a:p>
            <a:r>
              <a:rPr lang="en-AU" dirty="0" smtClean="0"/>
              <a:t>However, this </a:t>
            </a:r>
            <a:r>
              <a:rPr lang="en-AU" dirty="0"/>
              <a:t>result in an additional endogeneity bias that is the correlations of lag of dependent variable and the error term. </a:t>
            </a:r>
            <a:endParaRPr lang="en-AU" dirty="0" smtClean="0"/>
          </a:p>
          <a:p>
            <a:r>
              <a:rPr lang="en-AU" dirty="0" smtClean="0"/>
              <a:t>The solution </a:t>
            </a:r>
            <a:r>
              <a:rPr lang="en-AU" dirty="0"/>
              <a:t>to this problem is to introduce second lag of dependent variable and lag of other independent variables </a:t>
            </a:r>
            <a:r>
              <a:rPr lang="en-AU" dirty="0" smtClean="0"/>
              <a:t>as </a:t>
            </a:r>
            <a:r>
              <a:rPr lang="en-AU" dirty="0"/>
              <a:t>possible instruments. </a:t>
            </a:r>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mc:AlternateContent xmlns:mc="http://schemas.openxmlformats.org/markup-compatibility/2006" xmlns:a14="http://schemas.microsoft.com/office/drawing/2010/main">
        <mc:Choice Requires="a14">
          <p:sp>
            <p:nvSpPr>
              <p:cNvPr id="5" name="Rectangle 4"/>
              <p:cNvSpPr/>
              <p:nvPr/>
            </p:nvSpPr>
            <p:spPr>
              <a:xfrm>
                <a:off x="2709143" y="3334028"/>
                <a:ext cx="5152322" cy="369588"/>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AU" i="1">
                              <a:latin typeface="Cambria Math"/>
                            </a:rPr>
                          </m:ctrlPr>
                        </m:sSubPr>
                        <m:e>
                          <m:r>
                            <a:rPr lang="en-AU">
                              <a:latin typeface="Cambria Math" panose="02040503050406030204" pitchFamily="18" charset="0"/>
                            </a:rPr>
                            <m:t>∆</m:t>
                          </m:r>
                          <m:r>
                            <a:rPr lang="en-AU" i="1">
                              <a:latin typeface="Cambria Math" panose="02040503050406030204" pitchFamily="18" charset="0"/>
                            </a:rPr>
                            <m:t>𝑦</m:t>
                          </m:r>
                        </m:e>
                        <m:sub>
                          <m:r>
                            <a:rPr lang="en-AU" i="1">
                              <a:latin typeface="Cambria Math" panose="02040503050406030204" pitchFamily="18" charset="0"/>
                            </a:rPr>
                            <m:t>𝑖𝑡</m:t>
                          </m:r>
                        </m:sub>
                      </m:sSub>
                      <m:r>
                        <a:rPr lang="en-AU" i="0">
                          <a:latin typeface="Cambria Math" panose="02040503050406030204" pitchFamily="18" charset="0"/>
                        </a:rPr>
                        <m:t>=∆</m:t>
                      </m:r>
                      <m:r>
                        <m:rPr>
                          <m:sty m:val="p"/>
                        </m:rPr>
                        <a:rPr lang="en-AU" i="0">
                          <a:latin typeface="Cambria Math" panose="02040503050406030204" pitchFamily="18" charset="0"/>
                        </a:rPr>
                        <m:t>γ</m:t>
                      </m:r>
                      <m:sSub>
                        <m:sSubPr>
                          <m:ctrlPr>
                            <a:rPr lang="en-AU" i="1">
                              <a:latin typeface="Cambria Math"/>
                            </a:rPr>
                          </m:ctrlPr>
                        </m:sSubPr>
                        <m:e>
                          <m:r>
                            <a:rPr lang="en-AU" i="1">
                              <a:latin typeface="Cambria Math" panose="02040503050406030204" pitchFamily="18" charset="0"/>
                            </a:rPr>
                            <m:t>𝑦</m:t>
                          </m:r>
                        </m:e>
                        <m:sub>
                          <m:r>
                            <a:rPr lang="en-AU" i="1">
                              <a:latin typeface="Cambria Math" panose="02040503050406030204" pitchFamily="18" charset="0"/>
                            </a:rPr>
                            <m:t>𝑖𝑡</m:t>
                          </m:r>
                          <m:r>
                            <a:rPr lang="en-AU" i="0">
                              <a:latin typeface="Cambria Math" panose="02040503050406030204" pitchFamily="18" charset="0"/>
                            </a:rPr>
                            <m:t>−1</m:t>
                          </m:r>
                        </m:sub>
                      </m:sSub>
                      <m:r>
                        <a:rPr lang="en-AU" i="0">
                          <a:latin typeface="Cambria Math" panose="02040503050406030204" pitchFamily="18" charset="0"/>
                        </a:rPr>
                        <m:t>+</m:t>
                      </m:r>
                      <m:sSubSup>
                        <m:sSubSupPr>
                          <m:ctrlPr>
                            <a:rPr lang="en-AU" i="1">
                              <a:latin typeface="Cambria Math"/>
                            </a:rPr>
                          </m:ctrlPr>
                        </m:sSubSupPr>
                        <m:e>
                          <m:r>
                            <a:rPr lang="en-AU" i="0">
                              <a:latin typeface="Cambria Math" panose="02040503050406030204" pitchFamily="18" charset="0"/>
                            </a:rPr>
                            <m:t>∆</m:t>
                          </m:r>
                          <m:r>
                            <a:rPr lang="en-AU" i="1">
                              <a:latin typeface="Cambria Math" panose="02040503050406030204" pitchFamily="18" charset="0"/>
                            </a:rPr>
                            <m:t>𝑥</m:t>
                          </m:r>
                        </m:e>
                        <m:sub>
                          <m:r>
                            <a:rPr lang="en-AU" i="1">
                              <a:latin typeface="Cambria Math" panose="02040503050406030204" pitchFamily="18" charset="0"/>
                            </a:rPr>
                            <m:t>𝑖𝑡</m:t>
                          </m:r>
                        </m:sub>
                        <m:sup>
                          <m:r>
                            <a:rPr lang="en-AU" i="0">
                              <a:latin typeface="Cambria Math" panose="02040503050406030204" pitchFamily="18" charset="0"/>
                            </a:rPr>
                            <m:t>′</m:t>
                          </m:r>
                        </m:sup>
                      </m:sSubSup>
                      <m:r>
                        <a:rPr lang="en-AU" i="1">
                          <a:latin typeface="Cambria Math" panose="02040503050406030204" pitchFamily="18" charset="0"/>
                        </a:rPr>
                        <m:t>𝛽</m:t>
                      </m:r>
                      <m:r>
                        <a:rPr lang="en-AU" i="0">
                          <a:latin typeface="Cambria Math" panose="02040503050406030204" pitchFamily="18" charset="0"/>
                        </a:rPr>
                        <m:t>+∆</m:t>
                      </m:r>
                      <m:sSub>
                        <m:sSubPr>
                          <m:ctrlPr>
                            <a:rPr lang="en-AU" i="1">
                              <a:latin typeface="Cambria Math"/>
                            </a:rPr>
                          </m:ctrlPr>
                        </m:sSubPr>
                        <m:e>
                          <m:r>
                            <a:rPr lang="en-AU" i="1">
                              <a:latin typeface="Cambria Math" panose="02040503050406030204" pitchFamily="18" charset="0"/>
                            </a:rPr>
                            <m:t>𝑢</m:t>
                          </m:r>
                        </m:e>
                        <m:sub>
                          <m:r>
                            <a:rPr lang="en-AU" i="1">
                              <a:latin typeface="Cambria Math" panose="02040503050406030204" pitchFamily="18" charset="0"/>
                            </a:rPr>
                            <m:t>𝑖𝑡</m:t>
                          </m:r>
                        </m:sub>
                      </m:sSub>
                    </m:oMath>
                  </m:oMathPara>
                </a14:m>
                <a:endParaRPr lang="en-AU" dirty="0"/>
              </a:p>
            </p:txBody>
          </p:sp>
        </mc:Choice>
        <mc:Fallback xmlns="">
          <p:sp>
            <p:nvSpPr>
              <p:cNvPr id="5" name="Rectangle 4"/>
              <p:cNvSpPr>
                <a:spLocks noRot="1" noChangeAspect="1" noMove="1" noResize="1" noEditPoints="1" noAdjustHandles="1" noChangeArrowheads="1" noChangeShapeType="1" noTextEdit="1"/>
              </p:cNvSpPr>
              <p:nvPr/>
            </p:nvSpPr>
            <p:spPr>
              <a:xfrm>
                <a:off x="2709143" y="3334028"/>
                <a:ext cx="5152322" cy="369588"/>
              </a:xfrm>
              <a:prstGeom prst="rect">
                <a:avLst/>
              </a:prstGeom>
              <a:blipFill rotWithShape="0">
                <a:blip r:embed="rId2"/>
                <a:stretch>
                  <a:fillRect b="-11475"/>
                </a:stretch>
              </a:blipFill>
            </p:spPr>
            <p:txBody>
              <a:bodyPr/>
              <a:lstStyle/>
              <a:p>
                <a:r>
                  <a:rPr lang="en-AU">
                    <a:noFill/>
                  </a:rPr>
                  <a:t> </a:t>
                </a:r>
              </a:p>
            </p:txBody>
          </p:sp>
        </mc:Fallback>
      </mc:AlternateContent>
      <p:sp>
        <p:nvSpPr>
          <p:cNvPr id="7" name="Title 1"/>
          <p:cNvSpPr txBox="1">
            <a:spLocks/>
          </p:cNvSpPr>
          <p:nvPr/>
        </p:nvSpPr>
        <p:spPr>
          <a:xfrm>
            <a:off x="953529" y="32067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AU" sz="2800" dirty="0" smtClean="0"/>
              <a:t>Econometric Method (continued)</a:t>
            </a:r>
            <a:endParaRPr lang="en-AU" sz="2800" dirty="0"/>
          </a:p>
        </p:txBody>
      </p:sp>
      <p:sp>
        <p:nvSpPr>
          <p:cNvPr id="8" name="Slide Number Placeholder 7"/>
          <p:cNvSpPr>
            <a:spLocks noGrp="1"/>
          </p:cNvSpPr>
          <p:nvPr>
            <p:ph type="sldNum" sz="quarter" idx="12"/>
          </p:nvPr>
        </p:nvSpPr>
        <p:spPr/>
        <p:txBody>
          <a:bodyPr/>
          <a:lstStyle/>
          <a:p>
            <a:fld id="{54398268-F2BA-41E2-9D1C-F92A7D28C632}" type="slidenum">
              <a:rPr lang="en-AU" smtClean="0"/>
              <a:t>28</a:t>
            </a:fld>
            <a:endParaRPr lang="en-AU" dirty="0"/>
          </a:p>
        </p:txBody>
      </p:sp>
    </p:spTree>
    <p:extLst>
      <p:ext uri="{BB962C8B-B14F-4D97-AF65-F5344CB8AC3E}">
        <p14:creationId xmlns:p14="http://schemas.microsoft.com/office/powerpoint/2010/main" val="9175851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Data and Variables </a:t>
            </a:r>
            <a:endParaRPr lang="en-AU" dirty="0"/>
          </a:p>
        </p:txBody>
      </p:sp>
      <p:sp>
        <p:nvSpPr>
          <p:cNvPr id="3" name="Content Placeholder 2"/>
          <p:cNvSpPr>
            <a:spLocks noGrp="1"/>
          </p:cNvSpPr>
          <p:nvPr>
            <p:ph idx="1"/>
          </p:nvPr>
        </p:nvSpPr>
        <p:spPr/>
        <p:txBody>
          <a:bodyPr>
            <a:normAutofit/>
          </a:bodyPr>
          <a:lstStyle/>
          <a:p>
            <a:r>
              <a:rPr lang="en-AU" dirty="0" smtClean="0"/>
              <a:t>We define </a:t>
            </a:r>
            <a:r>
              <a:rPr lang="en-AU" dirty="0"/>
              <a:t>d</a:t>
            </a:r>
            <a:r>
              <a:rPr lang="en-AU" dirty="0" smtClean="0"/>
              <a:t>elinquent </a:t>
            </a:r>
            <a:r>
              <a:rPr lang="en-AU" dirty="0"/>
              <a:t>loans as those past due 90 + days or more and still incurring interest as well as those in nonaccrual status. These are measured as a percentage of the end-of–period loans. </a:t>
            </a:r>
            <a:endParaRPr lang="en-AU" dirty="0" smtClean="0"/>
          </a:p>
          <a:p>
            <a:r>
              <a:rPr lang="en-AU" dirty="0" smtClean="0"/>
              <a:t>The </a:t>
            </a:r>
            <a:r>
              <a:rPr lang="en-AU" dirty="0"/>
              <a:t>mortgage delinquency rates are based on the National Delinquency Survey (</a:t>
            </a:r>
            <a:r>
              <a:rPr lang="en-AU" dirty="0" smtClean="0"/>
              <a:t>NDS) and are </a:t>
            </a:r>
            <a:r>
              <a:rPr lang="en-AU" dirty="0"/>
              <a:t>extracted from Reserve Bank of New York (FRBNY: consumer credit panel</a:t>
            </a:r>
            <a:r>
              <a:rPr lang="en-AU" dirty="0" smtClean="0"/>
              <a:t>).</a:t>
            </a:r>
            <a:endParaRPr lang="en-AU"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Slide Number Placeholder 4"/>
          <p:cNvSpPr>
            <a:spLocks noGrp="1"/>
          </p:cNvSpPr>
          <p:nvPr>
            <p:ph type="sldNum" sz="quarter" idx="12"/>
          </p:nvPr>
        </p:nvSpPr>
        <p:spPr/>
        <p:txBody>
          <a:bodyPr/>
          <a:lstStyle/>
          <a:p>
            <a:fld id="{54398268-F2BA-41E2-9D1C-F92A7D28C632}" type="slidenum">
              <a:rPr lang="en-AU" smtClean="0"/>
              <a:t>29</a:t>
            </a:fld>
            <a:endParaRPr lang="en-AU" dirty="0"/>
          </a:p>
        </p:txBody>
      </p:sp>
    </p:spTree>
    <p:extLst>
      <p:ext uri="{BB962C8B-B14F-4D97-AF65-F5344CB8AC3E}">
        <p14:creationId xmlns:p14="http://schemas.microsoft.com/office/powerpoint/2010/main" val="1807027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Introduction (continued)</a:t>
            </a:r>
            <a:endParaRPr lang="en-AU" dirty="0"/>
          </a:p>
        </p:txBody>
      </p:sp>
      <p:sp>
        <p:nvSpPr>
          <p:cNvPr id="3" name="Content Placeholder 2"/>
          <p:cNvSpPr>
            <a:spLocks noGrp="1"/>
          </p:cNvSpPr>
          <p:nvPr>
            <p:ph idx="1"/>
          </p:nvPr>
        </p:nvSpPr>
        <p:spPr/>
        <p:txBody>
          <a:bodyPr/>
          <a:lstStyle/>
          <a:p>
            <a:r>
              <a:rPr lang="en-AU" dirty="0"/>
              <a:t>With the growth of the world economy through phases of globalisation and expansive benefits of freer market orientations, the households and businesses tend to thrive in the new millennium. </a:t>
            </a:r>
          </a:p>
          <a:p>
            <a:r>
              <a:rPr lang="en-AU" dirty="0"/>
              <a:t>However, households confront sever problems due to increased volatility in the financial market as well as during periods of recession such as the global financial crisis (GFC). </a:t>
            </a:r>
          </a:p>
          <a:p>
            <a:r>
              <a:rPr lang="en-AU" dirty="0"/>
              <a:t>Over the same time, provision of loans has been easy with little or inadequate control.</a:t>
            </a:r>
          </a:p>
          <a:p>
            <a:endParaRPr lang="en-AU" dirty="0"/>
          </a:p>
        </p:txBody>
      </p:sp>
      <p:sp>
        <p:nvSpPr>
          <p:cNvPr id="5" name="Footer Placeholder 4"/>
          <p:cNvSpPr>
            <a:spLocks noGrp="1"/>
          </p:cNvSpPr>
          <p:nvPr>
            <p:ph type="ftr" sz="quarter" idx="11"/>
          </p:nvPr>
        </p:nvSpPr>
        <p:spPr/>
        <p:txBody>
          <a:bodyPr/>
          <a:lstStyle/>
          <a:p>
            <a:r>
              <a:rPr lang="en-AU" smtClean="0"/>
              <a:t>Seminar Series, Department of Economics, JKKNIU, Trishal, Bangladesh. 23 January 2019 </a:t>
            </a:r>
            <a:endParaRPr lang="en-AU"/>
          </a:p>
        </p:txBody>
      </p:sp>
      <p:sp>
        <p:nvSpPr>
          <p:cNvPr id="6" name="Slide Number Placeholder 5"/>
          <p:cNvSpPr>
            <a:spLocks noGrp="1"/>
          </p:cNvSpPr>
          <p:nvPr>
            <p:ph type="sldNum" sz="quarter" idx="12"/>
          </p:nvPr>
        </p:nvSpPr>
        <p:spPr/>
        <p:txBody>
          <a:bodyPr/>
          <a:lstStyle/>
          <a:p>
            <a:fld id="{5888409C-B3A6-4ADB-A8DE-4C7BC707B03B}" type="slidenum">
              <a:rPr lang="en-AU" smtClean="0"/>
              <a:t>3</a:t>
            </a:fld>
            <a:endParaRPr lang="en-AU"/>
          </a:p>
        </p:txBody>
      </p:sp>
    </p:spTree>
    <p:extLst>
      <p:ext uri="{BB962C8B-B14F-4D97-AF65-F5344CB8AC3E}">
        <p14:creationId xmlns:p14="http://schemas.microsoft.com/office/powerpoint/2010/main" val="163324808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Data and Variables (continued)</a:t>
            </a:r>
            <a:endParaRPr lang="en-AU" dirty="0"/>
          </a:p>
        </p:txBody>
      </p:sp>
      <p:sp>
        <p:nvSpPr>
          <p:cNvPr id="3" name="Content Placeholder 2"/>
          <p:cNvSpPr>
            <a:spLocks noGrp="1"/>
          </p:cNvSpPr>
          <p:nvPr>
            <p:ph idx="1"/>
          </p:nvPr>
        </p:nvSpPr>
        <p:spPr/>
        <p:txBody>
          <a:bodyPr>
            <a:normAutofit lnSpcReduction="10000"/>
          </a:bodyPr>
          <a:lstStyle/>
          <a:p>
            <a:r>
              <a:rPr lang="en-AU" dirty="0"/>
              <a:t>Consumers’ optimism or pessimism about consumers’ current and future financial conditions, which is the key variable of interest in our study, is constructed using the University of Michigan survey of consumer confidence. </a:t>
            </a:r>
            <a:endParaRPr lang="en-AU" dirty="0" smtClean="0"/>
          </a:p>
          <a:p>
            <a:r>
              <a:rPr lang="en-AU" dirty="0" smtClean="0"/>
              <a:t>As </a:t>
            </a:r>
            <a:r>
              <a:rPr lang="en-AU" dirty="0"/>
              <a:t>per this survey, the consumer sentiment index (CSI) is based on five core questions representing both current and future economic and financial conditions</a:t>
            </a:r>
            <a:r>
              <a:rPr lang="en-AU" dirty="0" smtClean="0"/>
              <a:t>.</a:t>
            </a:r>
          </a:p>
          <a:p>
            <a:r>
              <a:rPr lang="en-AU" dirty="0"/>
              <a:t>The detailed </a:t>
            </a:r>
            <a:r>
              <a:rPr lang="en-AU" dirty="0" smtClean="0"/>
              <a:t>methods </a:t>
            </a:r>
            <a:r>
              <a:rPr lang="en-AU" dirty="0"/>
              <a:t>and calculation of index of consumer sentiment </a:t>
            </a:r>
            <a:r>
              <a:rPr lang="en-AU" dirty="0" smtClean="0"/>
              <a:t>are provided in the website, The </a:t>
            </a:r>
            <a:r>
              <a:rPr lang="en-AU" dirty="0"/>
              <a:t>Survey of Consumers Attitudes (SCA), University of Michigan</a:t>
            </a:r>
            <a:r>
              <a:rPr lang="en-AU" dirty="0" smtClean="0"/>
              <a:t>. (Available </a:t>
            </a:r>
            <a:r>
              <a:rPr lang="en-AU" dirty="0"/>
              <a:t>at monthly, quarterly and annual frequency</a:t>
            </a:r>
            <a:r>
              <a:rPr lang="en-AU" dirty="0" smtClean="0"/>
              <a:t>.)</a:t>
            </a:r>
            <a:endParaRPr lang="en-AU"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Slide Number Placeholder 4"/>
          <p:cNvSpPr>
            <a:spLocks noGrp="1"/>
          </p:cNvSpPr>
          <p:nvPr>
            <p:ph type="sldNum" sz="quarter" idx="12"/>
          </p:nvPr>
        </p:nvSpPr>
        <p:spPr/>
        <p:txBody>
          <a:bodyPr/>
          <a:lstStyle/>
          <a:p>
            <a:fld id="{54398268-F2BA-41E2-9D1C-F92A7D28C632}" type="slidenum">
              <a:rPr lang="en-AU" smtClean="0"/>
              <a:t>30</a:t>
            </a:fld>
            <a:endParaRPr lang="en-AU" dirty="0"/>
          </a:p>
        </p:txBody>
      </p:sp>
    </p:spTree>
    <p:extLst>
      <p:ext uri="{BB962C8B-B14F-4D97-AF65-F5344CB8AC3E}">
        <p14:creationId xmlns:p14="http://schemas.microsoft.com/office/powerpoint/2010/main" val="34861630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800" dirty="0"/>
              <a:t>Data and Variables (continued)</a:t>
            </a:r>
          </a:p>
        </p:txBody>
      </p:sp>
      <p:sp>
        <p:nvSpPr>
          <p:cNvPr id="3" name="Content Placeholder 2"/>
          <p:cNvSpPr>
            <a:spLocks noGrp="1"/>
          </p:cNvSpPr>
          <p:nvPr>
            <p:ph idx="1"/>
          </p:nvPr>
        </p:nvSpPr>
        <p:spPr/>
        <p:txBody>
          <a:bodyPr>
            <a:normAutofit fontScale="92500" lnSpcReduction="10000"/>
          </a:bodyPr>
          <a:lstStyle/>
          <a:p>
            <a:r>
              <a:rPr lang="en-AU" dirty="0"/>
              <a:t>W</a:t>
            </a:r>
            <a:r>
              <a:rPr lang="en-AU" dirty="0" smtClean="0"/>
              <a:t>e </a:t>
            </a:r>
            <a:r>
              <a:rPr lang="en-AU" dirty="0"/>
              <a:t>use annual data </a:t>
            </a:r>
            <a:r>
              <a:rPr lang="en-AU" dirty="0" smtClean="0"/>
              <a:t>for 2003-2017 period.</a:t>
            </a:r>
          </a:p>
          <a:p>
            <a:r>
              <a:rPr lang="en-AU" dirty="0" smtClean="0"/>
              <a:t>The </a:t>
            </a:r>
            <a:r>
              <a:rPr lang="en-AU" dirty="0"/>
              <a:t>index of consumer sentiment is divided into two parts, viz., (a) the current condition and (b) the index of consumer expectations. The current component of the index of consumer sentiment (CSI_CURR) is based on questions number (1) and (5) of the survey. While index of consumer expectation (CSI_EXP) is based on questions 2 through 4</a:t>
            </a:r>
            <a:r>
              <a:rPr lang="en-AU" dirty="0" smtClean="0"/>
              <a:t>.</a:t>
            </a:r>
          </a:p>
          <a:p>
            <a:r>
              <a:rPr lang="en-AU" dirty="0" smtClean="0"/>
              <a:t>In </a:t>
            </a:r>
            <a:r>
              <a:rPr lang="en-AU" dirty="0"/>
              <a:t>this study, to align with the  “ability to pay hypothesis” we also use state level per capital personal income (INCOM_PCAPITA) and unemployment rates (UNEMP_RATE) as other variables of interest. </a:t>
            </a:r>
            <a:endParaRPr lang="en-AU" dirty="0" smtClean="0"/>
          </a:p>
          <a:p>
            <a:r>
              <a:rPr lang="en-AU" dirty="0" smtClean="0"/>
              <a:t>For </a:t>
            </a:r>
            <a:r>
              <a:rPr lang="en-AU" dirty="0"/>
              <a:t>robustness check, we further use household median income (MEDIN_HH</a:t>
            </a:r>
            <a:r>
              <a:rPr lang="en-AU" b="1" dirty="0"/>
              <a:t>)</a:t>
            </a:r>
            <a:r>
              <a:rPr lang="en-AU" dirty="0"/>
              <a:t> in current dollar for the respective states, available at annual frequency.</a:t>
            </a:r>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Slide Number Placeholder 4"/>
          <p:cNvSpPr>
            <a:spLocks noGrp="1"/>
          </p:cNvSpPr>
          <p:nvPr>
            <p:ph type="sldNum" sz="quarter" idx="12"/>
          </p:nvPr>
        </p:nvSpPr>
        <p:spPr/>
        <p:txBody>
          <a:bodyPr/>
          <a:lstStyle/>
          <a:p>
            <a:fld id="{54398268-F2BA-41E2-9D1C-F92A7D28C632}" type="slidenum">
              <a:rPr lang="en-AU" smtClean="0"/>
              <a:t>31</a:t>
            </a:fld>
            <a:endParaRPr lang="en-AU" dirty="0"/>
          </a:p>
        </p:txBody>
      </p:sp>
    </p:spTree>
    <p:extLst>
      <p:ext uri="{BB962C8B-B14F-4D97-AF65-F5344CB8AC3E}">
        <p14:creationId xmlns:p14="http://schemas.microsoft.com/office/powerpoint/2010/main" val="69024511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90688"/>
            <a:ext cx="10515600" cy="4351338"/>
          </a:xfrm>
        </p:spPr>
        <p:txBody>
          <a:bodyPr>
            <a:normAutofit lnSpcReduction="10000"/>
          </a:bodyPr>
          <a:lstStyle/>
          <a:p>
            <a:r>
              <a:rPr lang="en-AU" sz="2000" dirty="0"/>
              <a:t>T</a:t>
            </a:r>
            <a:r>
              <a:rPr lang="en-AU" sz="2000" dirty="0" smtClean="0"/>
              <a:t>he </a:t>
            </a:r>
            <a:r>
              <a:rPr lang="en-AU" sz="2000" dirty="0"/>
              <a:t>control variables </a:t>
            </a:r>
            <a:r>
              <a:rPr lang="en-AU" sz="2000" dirty="0" smtClean="0"/>
              <a:t>include </a:t>
            </a:r>
          </a:p>
          <a:p>
            <a:pPr lvl="1"/>
            <a:r>
              <a:rPr lang="en-AU" sz="2000" dirty="0" smtClean="0"/>
              <a:t>house </a:t>
            </a:r>
            <a:r>
              <a:rPr lang="en-AU" sz="2000" dirty="0"/>
              <a:t>price index (</a:t>
            </a:r>
            <a:r>
              <a:rPr lang="en-AU" sz="2000" dirty="0" smtClean="0"/>
              <a:t>HPI), which is </a:t>
            </a:r>
            <a:r>
              <a:rPr lang="en-AU" sz="2000" dirty="0"/>
              <a:t>a weighted, repeat-sales </a:t>
            </a:r>
            <a:r>
              <a:rPr lang="en-AU" sz="2000" dirty="0" smtClean="0"/>
              <a:t>index</a:t>
            </a:r>
            <a:r>
              <a:rPr lang="en-AU" sz="2000" dirty="0"/>
              <a:t> , meaning that it measures average price changes in repeat sales or re-financings on the same properties. </a:t>
            </a:r>
            <a:endParaRPr lang="en-AU" sz="2000" dirty="0" smtClean="0"/>
          </a:p>
          <a:p>
            <a:pPr lvl="1"/>
            <a:r>
              <a:rPr lang="en-AU" sz="2000" dirty="0" smtClean="0"/>
              <a:t>PCEXPD</a:t>
            </a:r>
            <a:r>
              <a:rPr lang="en-AU" sz="2000" dirty="0"/>
              <a:t>, is per </a:t>
            </a:r>
            <a:r>
              <a:rPr lang="en-AU" sz="2000" dirty="0" smtClean="0"/>
              <a:t>capita personal consumption expenditure by state in current dollars. </a:t>
            </a:r>
          </a:p>
          <a:p>
            <a:pPr lvl="1"/>
            <a:r>
              <a:rPr lang="en-AU" sz="2000" dirty="0" smtClean="0"/>
              <a:t>State-wise </a:t>
            </a:r>
            <a:r>
              <a:rPr lang="en-AU" sz="2000" dirty="0"/>
              <a:t>home ownership (HOWN) rate measured as the percentage of owner-occupied homes relative to total number of homes. </a:t>
            </a:r>
            <a:endParaRPr lang="en-AU" sz="2000" dirty="0" smtClean="0"/>
          </a:p>
          <a:p>
            <a:pPr lvl="1"/>
            <a:r>
              <a:rPr lang="en-AU" sz="2000" dirty="0" smtClean="0"/>
              <a:t>15-Year </a:t>
            </a:r>
            <a:r>
              <a:rPr lang="en-AU" sz="2000" dirty="0"/>
              <a:t>Fixed Rate Mortgage Average (MORG_RATE</a:t>
            </a:r>
            <a:r>
              <a:rPr lang="en-AU" sz="2000" dirty="0" smtClean="0"/>
              <a:t>). </a:t>
            </a:r>
          </a:p>
          <a:p>
            <a:pPr marL="457200" lvl="1" indent="0">
              <a:buNone/>
            </a:pPr>
            <a:r>
              <a:rPr lang="en-AU" sz="2000" dirty="0"/>
              <a:t>	</a:t>
            </a:r>
            <a:r>
              <a:rPr lang="en-AU" sz="2000" dirty="0" smtClean="0"/>
              <a:t>For robustness check, this is replaced by 5/1 –Year adjustable rate mortgage rate average in 	the US (</a:t>
            </a:r>
            <a:r>
              <a:rPr lang="en-AU" sz="2000" dirty="0"/>
              <a:t>MORG_RATE_AMR), which is a hybrid of a fixed mortgage rate for initial five years </a:t>
            </a:r>
            <a:r>
              <a:rPr lang="en-AU" sz="2000" dirty="0" smtClean="0"/>
              <a:t>	and an </a:t>
            </a:r>
            <a:r>
              <a:rPr lang="en-AU" sz="2000" dirty="0"/>
              <a:t>adjustable rate to change on yearly basis in the subsequent years for the remaining </a:t>
            </a:r>
            <a:r>
              <a:rPr lang="en-AU" sz="2000" dirty="0" smtClean="0"/>
              <a:t>	term </a:t>
            </a:r>
            <a:r>
              <a:rPr lang="en-AU" sz="2000" dirty="0"/>
              <a:t>of the loan. </a:t>
            </a:r>
            <a:endParaRPr lang="en-AU" sz="2000" dirty="0" smtClean="0"/>
          </a:p>
          <a:p>
            <a:pPr lvl="1"/>
            <a:r>
              <a:rPr lang="en-AU" sz="2000" dirty="0" smtClean="0"/>
              <a:t>Interest </a:t>
            </a:r>
            <a:r>
              <a:rPr lang="en-AU" sz="2000" dirty="0"/>
              <a:t>rates on credit cards and automobile loans are represented as CRCARD_RATE and AUTO_RATE, respectively. </a:t>
            </a:r>
            <a:endParaRPr lang="en-AU" sz="2000" dirty="0" smtClean="0"/>
          </a:p>
          <a:p>
            <a:pPr lvl="1"/>
            <a:r>
              <a:rPr lang="en-AU" sz="2000" dirty="0" smtClean="0"/>
              <a:t>MORG_L </a:t>
            </a:r>
            <a:r>
              <a:rPr lang="en-AU" sz="2000" dirty="0"/>
              <a:t>and CRCARD_L indicate total amount of home loan and credit card loan, respectively.   </a:t>
            </a:r>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6" name="Title 1"/>
          <p:cNvSpPr>
            <a:spLocks noGrp="1"/>
          </p:cNvSpPr>
          <p:nvPr>
            <p:ph type="title"/>
          </p:nvPr>
        </p:nvSpPr>
        <p:spPr>
          <a:xfrm>
            <a:off x="838200" y="365125"/>
            <a:ext cx="10515600" cy="1325563"/>
          </a:xfrm>
        </p:spPr>
        <p:txBody>
          <a:bodyPr>
            <a:normAutofit/>
          </a:bodyPr>
          <a:lstStyle/>
          <a:p>
            <a:r>
              <a:rPr lang="en-AU" sz="2800" dirty="0"/>
              <a:t>Data and Variables (continued)</a:t>
            </a:r>
          </a:p>
        </p:txBody>
      </p:sp>
      <p:sp>
        <p:nvSpPr>
          <p:cNvPr id="7" name="Slide Number Placeholder 6"/>
          <p:cNvSpPr>
            <a:spLocks noGrp="1"/>
          </p:cNvSpPr>
          <p:nvPr>
            <p:ph type="sldNum" sz="quarter" idx="12"/>
          </p:nvPr>
        </p:nvSpPr>
        <p:spPr/>
        <p:txBody>
          <a:bodyPr/>
          <a:lstStyle/>
          <a:p>
            <a:fld id="{54398268-F2BA-41E2-9D1C-F92A7D28C632}" type="slidenum">
              <a:rPr lang="en-AU" smtClean="0"/>
              <a:t>32</a:t>
            </a:fld>
            <a:endParaRPr lang="en-AU" dirty="0"/>
          </a:p>
        </p:txBody>
      </p:sp>
    </p:spTree>
    <p:extLst>
      <p:ext uri="{BB962C8B-B14F-4D97-AF65-F5344CB8AC3E}">
        <p14:creationId xmlns:p14="http://schemas.microsoft.com/office/powerpoint/2010/main" val="346586388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AU" dirty="0" smtClean="0"/>
              <a:t>Data are extracted </a:t>
            </a:r>
            <a:r>
              <a:rPr lang="en-AU" dirty="0"/>
              <a:t>from a number of sources </a:t>
            </a:r>
            <a:r>
              <a:rPr lang="en-AU" dirty="0" smtClean="0"/>
              <a:t>including,</a:t>
            </a:r>
          </a:p>
          <a:p>
            <a:pPr lvl="1"/>
            <a:r>
              <a:rPr lang="en-AU" dirty="0" smtClean="0"/>
              <a:t>US </a:t>
            </a:r>
            <a:r>
              <a:rPr lang="en-AU" dirty="0"/>
              <a:t>Department of </a:t>
            </a:r>
            <a:r>
              <a:rPr lang="en-AU" dirty="0" smtClean="0"/>
              <a:t>Labor</a:t>
            </a:r>
          </a:p>
          <a:p>
            <a:pPr lvl="1"/>
            <a:r>
              <a:rPr lang="en-AU" dirty="0" smtClean="0"/>
              <a:t>US </a:t>
            </a:r>
            <a:r>
              <a:rPr lang="en-AU" dirty="0"/>
              <a:t>Census </a:t>
            </a:r>
            <a:r>
              <a:rPr lang="en-AU" dirty="0" smtClean="0"/>
              <a:t>Bureau</a:t>
            </a:r>
          </a:p>
          <a:p>
            <a:pPr lvl="1"/>
            <a:r>
              <a:rPr lang="en-AU" dirty="0" smtClean="0"/>
              <a:t>US </a:t>
            </a:r>
            <a:r>
              <a:rPr lang="en-AU" dirty="0"/>
              <a:t>Federal House Financing Agency (FHFA</a:t>
            </a:r>
            <a:r>
              <a:rPr lang="en-AU" dirty="0" smtClean="0"/>
              <a:t>)</a:t>
            </a:r>
          </a:p>
          <a:p>
            <a:pPr lvl="1"/>
            <a:r>
              <a:rPr lang="en-AU" dirty="0" smtClean="0"/>
              <a:t>Federal </a:t>
            </a:r>
            <a:r>
              <a:rPr lang="en-AU" dirty="0"/>
              <a:t>Reserve Banks of New </a:t>
            </a:r>
            <a:r>
              <a:rPr lang="en-AU" dirty="0" smtClean="0"/>
              <a:t>York</a:t>
            </a:r>
          </a:p>
          <a:p>
            <a:pPr lvl="1"/>
            <a:r>
              <a:rPr lang="en-AU" dirty="0" smtClean="0"/>
              <a:t>Federal </a:t>
            </a:r>
            <a:r>
              <a:rPr lang="en-AU" dirty="0"/>
              <a:t>Reserve Bank of St. </a:t>
            </a:r>
            <a:r>
              <a:rPr lang="en-AU" dirty="0" smtClean="0"/>
              <a:t>Luis</a:t>
            </a:r>
          </a:p>
          <a:p>
            <a:pPr lvl="1"/>
            <a:r>
              <a:rPr lang="en-AU" dirty="0" smtClean="0"/>
              <a:t>The </a:t>
            </a:r>
            <a:r>
              <a:rPr lang="en-AU" dirty="0"/>
              <a:t>Survey of Consumer attitudes of the University of Michigan. </a:t>
            </a:r>
          </a:p>
          <a:p>
            <a:endParaRPr lang="en-AU"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6" name="Title 1"/>
          <p:cNvSpPr>
            <a:spLocks noGrp="1"/>
          </p:cNvSpPr>
          <p:nvPr>
            <p:ph type="title"/>
          </p:nvPr>
        </p:nvSpPr>
        <p:spPr>
          <a:xfrm>
            <a:off x="838200" y="365125"/>
            <a:ext cx="10515600" cy="1325563"/>
          </a:xfrm>
        </p:spPr>
        <p:txBody>
          <a:bodyPr>
            <a:normAutofit/>
          </a:bodyPr>
          <a:lstStyle/>
          <a:p>
            <a:r>
              <a:rPr lang="en-AU" sz="2800" dirty="0"/>
              <a:t>Data and Variables (continued)</a:t>
            </a:r>
          </a:p>
        </p:txBody>
      </p:sp>
      <p:sp>
        <p:nvSpPr>
          <p:cNvPr id="7" name="Slide Number Placeholder 6"/>
          <p:cNvSpPr>
            <a:spLocks noGrp="1"/>
          </p:cNvSpPr>
          <p:nvPr>
            <p:ph type="sldNum" sz="quarter" idx="12"/>
          </p:nvPr>
        </p:nvSpPr>
        <p:spPr/>
        <p:txBody>
          <a:bodyPr/>
          <a:lstStyle/>
          <a:p>
            <a:fld id="{54398268-F2BA-41E2-9D1C-F92A7D28C632}" type="slidenum">
              <a:rPr lang="en-AU" smtClean="0"/>
              <a:t>33</a:t>
            </a:fld>
            <a:endParaRPr lang="en-AU" dirty="0"/>
          </a:p>
        </p:txBody>
      </p:sp>
    </p:spTree>
    <p:extLst>
      <p:ext uri="{BB962C8B-B14F-4D97-AF65-F5344CB8AC3E}">
        <p14:creationId xmlns:p14="http://schemas.microsoft.com/office/powerpoint/2010/main" val="20832658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84007" y="511773"/>
          <a:ext cx="11223986" cy="6006779"/>
        </p:xfrm>
        <a:graphic>
          <a:graphicData uri="http://schemas.openxmlformats.org/drawingml/2006/table">
            <a:tbl>
              <a:tblPr firstRow="1" firstCol="1" bandRow="1">
                <a:tableStyleId>{5C22544A-7EE6-4342-B048-85BDC9FD1C3A}</a:tableStyleId>
              </a:tblPr>
              <a:tblGrid>
                <a:gridCol w="2111344"/>
                <a:gridCol w="1942039"/>
                <a:gridCol w="7170603"/>
              </a:tblGrid>
              <a:tr h="278216">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1600" dirty="0">
                          <a:effectLst/>
                        </a:rPr>
                        <a:t>Dependent variable: Delinquency Rates</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278216">
                <a:tc>
                  <a:txBody>
                    <a:bodyPr/>
                    <a:lstStyle/>
                    <a:p>
                      <a:pPr>
                        <a:lnSpc>
                          <a:spcPct val="107000"/>
                        </a:lnSpc>
                        <a:spcAft>
                          <a:spcPts val="0"/>
                        </a:spcAft>
                      </a:pPr>
                      <a:r>
                        <a:rPr lang="en-AU" sz="1600" dirty="0">
                          <a:solidFill>
                            <a:schemeClr val="tx1"/>
                          </a:solidFill>
                          <a:effectLst/>
                        </a:rPr>
                        <a:t>Variables</a:t>
                      </a:r>
                      <a:endParaRPr lang="en-AU"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1600" dirty="0">
                          <a:effectLst/>
                        </a:rPr>
                        <a:t>Expected Sign</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1600" dirty="0">
                          <a:effectLst/>
                        </a:rPr>
                        <a:t>Note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69314">
                <a:tc>
                  <a:txBody>
                    <a:bodyPr/>
                    <a:lstStyle/>
                    <a:p>
                      <a:pPr>
                        <a:lnSpc>
                          <a:spcPct val="107000"/>
                        </a:lnSpc>
                        <a:spcAft>
                          <a:spcPts val="0"/>
                        </a:spcAft>
                      </a:pPr>
                      <a:r>
                        <a:rPr lang="en-AU" sz="1600" dirty="0">
                          <a:effectLst/>
                        </a:rPr>
                        <a:t>CSI</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AU" sz="2400" baseline="0" dirty="0">
                          <a:effectLst/>
                        </a:rPr>
                        <a:t>+,-</a:t>
                      </a:r>
                      <a:endParaRPr lang="en-AU" sz="2400" baseline="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1600" dirty="0">
                          <a:effectLst/>
                        </a:rPr>
                        <a:t>More confidence, more borrowing, difficult to repay if income growth does not match with consumption growth</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278216">
                <a:tc>
                  <a:txBody>
                    <a:bodyPr/>
                    <a:lstStyle/>
                    <a:p>
                      <a:pPr>
                        <a:lnSpc>
                          <a:spcPct val="107000"/>
                        </a:lnSpc>
                        <a:spcAft>
                          <a:spcPts val="0"/>
                        </a:spcAft>
                      </a:pPr>
                      <a:r>
                        <a:rPr lang="en-AU" sz="1600" dirty="0">
                          <a:effectLst/>
                        </a:rPr>
                        <a:t>CSI_CURR</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AU" sz="2400" baseline="0" dirty="0">
                          <a:effectLst/>
                        </a:rPr>
                        <a:t>-</a:t>
                      </a:r>
                      <a:endParaRPr lang="en-AU" sz="2400" baseline="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1600" dirty="0">
                          <a:effectLst/>
                        </a:rPr>
                        <a:t>Good financial condition, less defaults</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278216">
                <a:tc>
                  <a:txBody>
                    <a:bodyPr/>
                    <a:lstStyle/>
                    <a:p>
                      <a:pPr>
                        <a:lnSpc>
                          <a:spcPct val="107000"/>
                        </a:lnSpc>
                        <a:spcAft>
                          <a:spcPts val="0"/>
                        </a:spcAft>
                      </a:pPr>
                      <a:r>
                        <a:rPr lang="en-AU" sz="1600" dirty="0">
                          <a:effectLst/>
                        </a:rPr>
                        <a:t>CSI_EXPECT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AU" sz="2400" baseline="0" dirty="0">
                          <a:effectLst/>
                        </a:rPr>
                        <a:t>+-</a:t>
                      </a:r>
                      <a:endParaRPr lang="en-AU" sz="2400" baseline="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1600" dirty="0">
                          <a:effectLst/>
                        </a:rPr>
                        <a:t>Good future economic outlook, more borrowing,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860410">
                <a:tc>
                  <a:txBody>
                    <a:bodyPr/>
                    <a:lstStyle/>
                    <a:p>
                      <a:pPr>
                        <a:lnSpc>
                          <a:spcPct val="107000"/>
                        </a:lnSpc>
                        <a:spcAft>
                          <a:spcPts val="0"/>
                        </a:spcAft>
                      </a:pPr>
                      <a:r>
                        <a:rPr lang="en-AU" sz="1600" dirty="0">
                          <a:effectLst/>
                        </a:rPr>
                        <a:t>MORG_RATE, CRCARD_RATE, AUTO_RATE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AU" sz="2400" baseline="0" dirty="0">
                          <a:effectLst/>
                        </a:rPr>
                        <a:t>+</a:t>
                      </a:r>
                      <a:endParaRPr lang="en-AU" sz="2400" baseline="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1600" dirty="0">
                          <a:effectLst/>
                        </a:rPr>
                        <a:t>Higher rate, higher user cost, reduce ability to pay as interest rate to increase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69314">
                <a:tc>
                  <a:txBody>
                    <a:bodyPr/>
                    <a:lstStyle/>
                    <a:p>
                      <a:pPr>
                        <a:lnSpc>
                          <a:spcPct val="107000"/>
                        </a:lnSpc>
                        <a:spcAft>
                          <a:spcPts val="0"/>
                        </a:spcAft>
                      </a:pPr>
                      <a:r>
                        <a:rPr lang="en-AU" sz="1600" dirty="0">
                          <a:effectLst/>
                        </a:rPr>
                        <a:t>INCOM_PCAPITA</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AU" sz="2400" baseline="0" dirty="0">
                          <a:effectLst/>
                        </a:rPr>
                        <a:t>-</a:t>
                      </a:r>
                      <a:endParaRPr lang="en-AU" sz="2400" baseline="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1600" dirty="0">
                          <a:effectLst/>
                        </a:rPr>
                        <a:t>Higher income, lower default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69314">
                <a:tc>
                  <a:txBody>
                    <a:bodyPr/>
                    <a:lstStyle/>
                    <a:p>
                      <a:pPr>
                        <a:lnSpc>
                          <a:spcPct val="107000"/>
                        </a:lnSpc>
                        <a:spcAft>
                          <a:spcPts val="0"/>
                        </a:spcAft>
                      </a:pPr>
                      <a:r>
                        <a:rPr lang="en-AU" sz="1600" dirty="0">
                          <a:effectLst/>
                        </a:rPr>
                        <a:t>MORG_L, CRCARD_L,</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AU" sz="2400" baseline="0" dirty="0">
                          <a:effectLst/>
                        </a:rPr>
                        <a:t>+</a:t>
                      </a:r>
                      <a:endParaRPr lang="en-AU" sz="2400" baseline="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1600" dirty="0">
                          <a:effectLst/>
                        </a:rPr>
                        <a:t>More loan, more likely default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278216">
                <a:tc>
                  <a:txBody>
                    <a:bodyPr/>
                    <a:lstStyle/>
                    <a:p>
                      <a:pPr>
                        <a:lnSpc>
                          <a:spcPct val="107000"/>
                        </a:lnSpc>
                        <a:spcAft>
                          <a:spcPts val="0"/>
                        </a:spcAft>
                      </a:pPr>
                      <a:r>
                        <a:rPr lang="en-AU" sz="1600" dirty="0">
                          <a:effectLst/>
                        </a:rPr>
                        <a:t>HPI</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AU" sz="2400" baseline="0" dirty="0">
                          <a:effectLst/>
                        </a:rPr>
                        <a:t>-</a:t>
                      </a:r>
                      <a:endParaRPr lang="en-AU" sz="2400" baseline="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1600" dirty="0">
                          <a:effectLst/>
                        </a:rPr>
                        <a:t>High House price, high equity, less default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69314">
                <a:tc>
                  <a:txBody>
                    <a:bodyPr/>
                    <a:lstStyle/>
                    <a:p>
                      <a:pPr>
                        <a:lnSpc>
                          <a:spcPct val="107000"/>
                        </a:lnSpc>
                        <a:spcAft>
                          <a:spcPts val="0"/>
                        </a:spcAft>
                      </a:pPr>
                      <a:r>
                        <a:rPr lang="en-AU" sz="1600" dirty="0">
                          <a:effectLst/>
                        </a:rPr>
                        <a:t>UEMP_RATE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AU" sz="2400" baseline="0" dirty="0">
                          <a:effectLst/>
                        </a:rPr>
                        <a:t>+</a:t>
                      </a:r>
                      <a:endParaRPr lang="en-AU" sz="2400" baseline="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1600" dirty="0">
                          <a:effectLst/>
                        </a:rPr>
                        <a:t>Higher UEMP_Rate, less economic opportunity, less income, difficulties meeting the  payment on time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69314">
                <a:tc>
                  <a:txBody>
                    <a:bodyPr/>
                    <a:lstStyle/>
                    <a:p>
                      <a:pPr>
                        <a:lnSpc>
                          <a:spcPct val="107000"/>
                        </a:lnSpc>
                        <a:spcAft>
                          <a:spcPts val="0"/>
                        </a:spcAft>
                      </a:pPr>
                      <a:r>
                        <a:rPr lang="en-AU" sz="1600" dirty="0">
                          <a:effectLst/>
                        </a:rPr>
                        <a:t>PCEXPD</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AU" sz="2400" baseline="0" dirty="0">
                          <a:effectLst/>
                        </a:rPr>
                        <a:t>+</a:t>
                      </a:r>
                      <a:endParaRPr lang="en-AU" sz="2400" baseline="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1600" dirty="0">
                          <a:effectLst/>
                        </a:rPr>
                        <a:t>More per capital consumptions expenditure,  less money left for payment arrears, high chances of default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69314">
                <a:tc>
                  <a:txBody>
                    <a:bodyPr/>
                    <a:lstStyle/>
                    <a:p>
                      <a:pPr>
                        <a:lnSpc>
                          <a:spcPct val="107000"/>
                        </a:lnSpc>
                        <a:spcAft>
                          <a:spcPts val="0"/>
                        </a:spcAft>
                      </a:pPr>
                      <a:r>
                        <a:rPr lang="en-AU" sz="1600" dirty="0">
                          <a:effectLst/>
                        </a:rPr>
                        <a:t>HOWN</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n-AU" sz="2400" baseline="0" dirty="0">
                          <a:effectLst/>
                        </a:rPr>
                        <a:t>+</a:t>
                      </a:r>
                      <a:endParaRPr lang="en-AU" sz="2400" baseline="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1600" dirty="0">
                          <a:effectLst/>
                        </a:rPr>
                        <a:t>Higher homeownership, higher borrowing, more default is expected</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4" name="Footer Placeholder 3"/>
          <p:cNvSpPr>
            <a:spLocks noGrp="1"/>
          </p:cNvSpPr>
          <p:nvPr>
            <p:ph type="ftr" sz="quarter" idx="11"/>
          </p:nvPr>
        </p:nvSpPr>
        <p:spPr>
          <a:xfrm>
            <a:off x="1878227" y="6492875"/>
            <a:ext cx="6843584" cy="365125"/>
          </a:xfrm>
        </p:spPr>
        <p:txBody>
          <a:bodyPr/>
          <a:lstStyle/>
          <a:p>
            <a:r>
              <a:rPr lang="en-AU" smtClean="0"/>
              <a:t>Seminar Series, Department of Economics, JKKNIU, Trishal, Bangladesh. 23 January 2019 </a:t>
            </a:r>
            <a:endParaRPr lang="en-AU" dirty="0"/>
          </a:p>
        </p:txBody>
      </p:sp>
      <p:sp>
        <p:nvSpPr>
          <p:cNvPr id="6" name="Rectangle 1"/>
          <p:cNvSpPr>
            <a:spLocks noChangeArrowheads="1"/>
          </p:cNvSpPr>
          <p:nvPr/>
        </p:nvSpPr>
        <p:spPr bwMode="auto">
          <a:xfrm>
            <a:off x="1878227" y="50108"/>
            <a:ext cx="977419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AU"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Table: 2: the description of the variables and expected signs</a:t>
            </a:r>
            <a:endParaRPr kumimoji="0" lang="en-AU"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54398268-F2BA-41E2-9D1C-F92A7D28C632}" type="slidenum">
              <a:rPr lang="en-AU" smtClean="0"/>
              <a:t>34</a:t>
            </a:fld>
            <a:endParaRPr lang="en-AU" dirty="0"/>
          </a:p>
        </p:txBody>
      </p:sp>
    </p:spTree>
    <p:extLst>
      <p:ext uri="{BB962C8B-B14F-4D97-AF65-F5344CB8AC3E}">
        <p14:creationId xmlns:p14="http://schemas.microsoft.com/office/powerpoint/2010/main" val="400773885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Results and Discussions</a:t>
            </a:r>
            <a:endParaRPr lang="en-AU" dirty="0"/>
          </a:p>
        </p:txBody>
      </p:sp>
      <p:sp>
        <p:nvSpPr>
          <p:cNvPr id="3" name="Content Placeholder 2"/>
          <p:cNvSpPr>
            <a:spLocks noGrp="1"/>
          </p:cNvSpPr>
          <p:nvPr>
            <p:ph idx="1"/>
          </p:nvPr>
        </p:nvSpPr>
        <p:spPr/>
        <p:txBody>
          <a:bodyPr>
            <a:normAutofit/>
          </a:bodyPr>
          <a:lstStyle/>
          <a:p>
            <a:r>
              <a:rPr lang="en-AU" dirty="0" smtClean="0"/>
              <a:t>Table 3:  </a:t>
            </a:r>
            <a:r>
              <a:rPr lang="en-AU" dirty="0"/>
              <a:t>the mean differences of selected characteristics of the states classified as high mortgage delinquency and low mortgage delinquency states. </a:t>
            </a:r>
            <a:endParaRPr lang="en-AU" dirty="0" smtClean="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Slide Number Placeholder 4"/>
          <p:cNvSpPr>
            <a:spLocks noGrp="1"/>
          </p:cNvSpPr>
          <p:nvPr>
            <p:ph type="sldNum" sz="quarter" idx="12"/>
          </p:nvPr>
        </p:nvSpPr>
        <p:spPr/>
        <p:txBody>
          <a:bodyPr/>
          <a:lstStyle/>
          <a:p>
            <a:fld id="{54398268-F2BA-41E2-9D1C-F92A7D28C632}" type="slidenum">
              <a:rPr lang="en-AU" smtClean="0"/>
              <a:t>35</a:t>
            </a:fld>
            <a:endParaRPr lang="en-AU" dirty="0"/>
          </a:p>
        </p:txBody>
      </p:sp>
    </p:spTree>
    <p:extLst>
      <p:ext uri="{BB962C8B-B14F-4D97-AF65-F5344CB8AC3E}">
        <p14:creationId xmlns:p14="http://schemas.microsoft.com/office/powerpoint/2010/main" val="120068998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1085334" y="1907649"/>
          <a:ext cx="9862752" cy="2824990"/>
        </p:xfrm>
        <a:graphic>
          <a:graphicData uri="http://schemas.openxmlformats.org/drawingml/2006/table">
            <a:tbl>
              <a:tblPr firstRow="1" firstCol="1" bandRow="1">
                <a:tableStyleId>{5C22544A-7EE6-4342-B048-85BDC9FD1C3A}</a:tableStyleId>
              </a:tblPr>
              <a:tblGrid>
                <a:gridCol w="2465688"/>
                <a:gridCol w="2465688"/>
                <a:gridCol w="2465688"/>
                <a:gridCol w="2465688"/>
              </a:tblGrid>
              <a:tr h="820360">
                <a:tc>
                  <a:txBody>
                    <a:bodyPr/>
                    <a:lstStyle/>
                    <a:p>
                      <a:pPr>
                        <a:lnSpc>
                          <a:spcPct val="107000"/>
                        </a:lnSpc>
                        <a:spcAft>
                          <a:spcPts val="0"/>
                        </a:spcAft>
                      </a:pPr>
                      <a:r>
                        <a:rPr lang="en-AU" sz="2400" dirty="0">
                          <a:effectLst/>
                        </a:rPr>
                        <a:t>Characteristics</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2400" dirty="0">
                          <a:effectLst/>
                        </a:rPr>
                        <a:t>Mean (High MORG_DEL)</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2400" dirty="0">
                          <a:effectLst/>
                        </a:rPr>
                        <a:t>Mean (Low MORG_DEL)</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2400" dirty="0">
                          <a:effectLst/>
                        </a:rPr>
                        <a:t>t-value</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400926">
                <a:tc>
                  <a:txBody>
                    <a:bodyPr/>
                    <a:lstStyle/>
                    <a:p>
                      <a:pPr>
                        <a:lnSpc>
                          <a:spcPct val="107000"/>
                        </a:lnSpc>
                        <a:spcAft>
                          <a:spcPts val="0"/>
                        </a:spcAft>
                      </a:pPr>
                      <a:r>
                        <a:rPr lang="en-AU" sz="2400" dirty="0">
                          <a:effectLst/>
                        </a:rPr>
                        <a:t>MORG_DEL</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2400" dirty="0">
                          <a:effectLst/>
                        </a:rPr>
                        <a:t>3.647</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AU" sz="2400" dirty="0">
                          <a:effectLst/>
                        </a:rPr>
                        <a:t>1.945</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AU" sz="2400" dirty="0">
                          <a:effectLst/>
                        </a:rPr>
                        <a:t>12.743***</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400926">
                <a:tc>
                  <a:txBody>
                    <a:bodyPr/>
                    <a:lstStyle/>
                    <a:p>
                      <a:pPr>
                        <a:lnSpc>
                          <a:spcPct val="107000"/>
                        </a:lnSpc>
                        <a:spcAft>
                          <a:spcPts val="0"/>
                        </a:spcAft>
                      </a:pPr>
                      <a:r>
                        <a:rPr lang="en-AU" sz="2400" dirty="0">
                          <a:effectLst/>
                        </a:rPr>
                        <a:t>INCOM_PCAPITA</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2400" dirty="0">
                          <a:effectLst/>
                        </a:rPr>
                        <a:t>41,793.203</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AU" sz="2400" dirty="0">
                          <a:effectLst/>
                        </a:rPr>
                        <a:t>40,223.451</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AU" sz="2400" dirty="0">
                          <a:effectLst/>
                        </a:rPr>
                        <a:t>2.560***</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400926">
                <a:tc>
                  <a:txBody>
                    <a:bodyPr/>
                    <a:lstStyle/>
                    <a:p>
                      <a:pPr>
                        <a:lnSpc>
                          <a:spcPct val="107000"/>
                        </a:lnSpc>
                        <a:spcAft>
                          <a:spcPts val="0"/>
                        </a:spcAft>
                      </a:pPr>
                      <a:r>
                        <a:rPr lang="en-AU" sz="2400" dirty="0">
                          <a:effectLst/>
                        </a:rPr>
                        <a:t>UEMP_RATE</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2400" dirty="0">
                          <a:effectLst/>
                        </a:rPr>
                        <a:t>6.461</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AU" sz="2400" dirty="0">
                          <a:effectLst/>
                        </a:rPr>
                        <a:t>5.578</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AU" sz="2400" dirty="0">
                          <a:effectLst/>
                        </a:rPr>
                        <a:t>8.680***</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400926">
                <a:tc>
                  <a:txBody>
                    <a:bodyPr/>
                    <a:lstStyle/>
                    <a:p>
                      <a:pPr>
                        <a:lnSpc>
                          <a:spcPct val="107000"/>
                        </a:lnSpc>
                        <a:spcAft>
                          <a:spcPts val="0"/>
                        </a:spcAft>
                      </a:pPr>
                      <a:r>
                        <a:rPr lang="en-AU" sz="2400" dirty="0">
                          <a:effectLst/>
                        </a:rPr>
                        <a:t>PCEXPD</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2400" dirty="0">
                          <a:effectLst/>
                        </a:rPr>
                        <a:t>33897.364</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AU" sz="2400" dirty="0">
                          <a:effectLst/>
                        </a:rPr>
                        <a:t>33255.398</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AU" sz="2400" dirty="0">
                          <a:effectLst/>
                        </a:rPr>
                        <a:t>1.69*</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400926">
                <a:tc>
                  <a:txBody>
                    <a:bodyPr/>
                    <a:lstStyle/>
                    <a:p>
                      <a:pPr>
                        <a:lnSpc>
                          <a:spcPct val="107000"/>
                        </a:lnSpc>
                        <a:spcAft>
                          <a:spcPts val="0"/>
                        </a:spcAft>
                      </a:pPr>
                      <a:r>
                        <a:rPr lang="en-AU" sz="2400" dirty="0">
                          <a:effectLst/>
                        </a:rPr>
                        <a:t> </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2400" dirty="0">
                          <a:effectLst/>
                        </a:rPr>
                        <a:t> </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2400" dirty="0">
                          <a:effectLst/>
                        </a:rPr>
                        <a:t> </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AU" sz="2400" dirty="0">
                          <a:effectLst/>
                        </a:rPr>
                        <a:t> </a:t>
                      </a:r>
                      <a:endParaRPr lang="en-AU"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6" name="Rectangle 5"/>
          <p:cNvSpPr/>
          <p:nvPr/>
        </p:nvSpPr>
        <p:spPr>
          <a:xfrm>
            <a:off x="937052" y="663207"/>
            <a:ext cx="10159316" cy="865173"/>
          </a:xfrm>
          <a:prstGeom prst="rect">
            <a:avLst/>
          </a:prstGeom>
        </p:spPr>
        <p:txBody>
          <a:bodyPr wrap="square">
            <a:spAutoFit/>
          </a:bodyPr>
          <a:lstStyle/>
          <a:p>
            <a:pPr algn="ctr">
              <a:lnSpc>
                <a:spcPct val="107000"/>
              </a:lnSpc>
              <a:spcAft>
                <a:spcPts val="800"/>
              </a:spcAft>
            </a:pPr>
            <a:r>
              <a:rPr lang="en-AU" sz="2400" b="1" dirty="0">
                <a:solidFill>
                  <a:srgbClr val="000000"/>
                </a:solidFill>
                <a:latin typeface="Calibri" panose="020F0502020204030204" pitchFamily="34" charset="0"/>
                <a:ea typeface="Calibri" panose="020F0502020204030204" pitchFamily="34" charset="0"/>
                <a:cs typeface="Arial" panose="020B0604020202020204" pitchFamily="34" charset="0"/>
              </a:rPr>
              <a:t>Table 3: Simple Parametric Test for Mean Difference of State characteristics between high mortgage delinquencies and low Mortgage delinquency rates</a:t>
            </a:r>
            <a:endParaRPr lang="en-AU"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937052" y="4875080"/>
            <a:ext cx="10011034" cy="923330"/>
          </a:xfrm>
          <a:prstGeom prst="rect">
            <a:avLst/>
          </a:prstGeom>
        </p:spPr>
        <p:txBody>
          <a:bodyPr wrap="square">
            <a:spAutoFit/>
          </a:bodyPr>
          <a:lstStyle/>
          <a:p>
            <a:pPr algn="just">
              <a:lnSpc>
                <a:spcPct val="150000"/>
              </a:lnSpc>
              <a:spcAft>
                <a:spcPts val="800"/>
              </a:spcAft>
            </a:pPr>
            <a:r>
              <a:rPr lang="en-AU" dirty="0">
                <a:latin typeface="Times New Roman" panose="02020603050405020304" pitchFamily="18" charset="0"/>
                <a:ea typeface="Calibri" panose="020F0502020204030204" pitchFamily="34" charset="0"/>
                <a:cs typeface="Arial" panose="020B0604020202020204" pitchFamily="34" charset="0"/>
              </a:rPr>
              <a:t>Note: *** and  * represent significance at 1%,  and 10% levels, respectively.  We report selected mean value and corresponding t-value for each variable from parametric test.</a:t>
            </a:r>
            <a:endParaRPr lang="en-AU"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54398268-F2BA-41E2-9D1C-F92A7D28C632}" type="slidenum">
              <a:rPr lang="en-AU" smtClean="0"/>
              <a:t>36</a:t>
            </a:fld>
            <a:endParaRPr lang="en-AU" dirty="0"/>
          </a:p>
        </p:txBody>
      </p:sp>
    </p:spTree>
    <p:extLst>
      <p:ext uri="{BB962C8B-B14F-4D97-AF65-F5344CB8AC3E}">
        <p14:creationId xmlns:p14="http://schemas.microsoft.com/office/powerpoint/2010/main" val="84014541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800" dirty="0"/>
              <a:t>Results and </a:t>
            </a:r>
            <a:r>
              <a:rPr lang="en-AU" sz="2800" dirty="0" smtClean="0"/>
              <a:t>Discussions (continued)</a:t>
            </a:r>
            <a:endParaRPr lang="en-AU" sz="2800" dirty="0"/>
          </a:p>
        </p:txBody>
      </p:sp>
      <p:sp>
        <p:nvSpPr>
          <p:cNvPr id="3" name="Content Placeholder 2"/>
          <p:cNvSpPr>
            <a:spLocks noGrp="1"/>
          </p:cNvSpPr>
          <p:nvPr>
            <p:ph idx="1"/>
          </p:nvPr>
        </p:nvSpPr>
        <p:spPr/>
        <p:txBody>
          <a:bodyPr/>
          <a:lstStyle/>
          <a:p>
            <a:r>
              <a:rPr lang="en-AU" dirty="0"/>
              <a:t>In Table 4, the estimates of difference panel GMM models for mortgage delinquency have been reported. </a:t>
            </a:r>
            <a:endParaRPr lang="en-AU" dirty="0" smtClean="0"/>
          </a:p>
          <a:p>
            <a:r>
              <a:rPr lang="en-AU" dirty="0" smtClean="0"/>
              <a:t>Compared </a:t>
            </a:r>
            <a:r>
              <a:rPr lang="en-AU" dirty="0"/>
              <a:t>to the base model, model 2, 3 and 4 are estimated with unemployment rates and the variants of consumer sentiment indices</a:t>
            </a:r>
            <a:r>
              <a:rPr lang="en-AU" dirty="0" smtClean="0"/>
              <a:t>.</a:t>
            </a:r>
          </a:p>
          <a:p>
            <a:r>
              <a:rPr lang="en-AU" dirty="0" smtClean="0"/>
              <a:t>As </a:t>
            </a:r>
            <a:r>
              <a:rPr lang="en-AU" dirty="0"/>
              <a:t>per the base model, per capita income exerts a significant negative effect on the mortgage delinquency rates. </a:t>
            </a:r>
            <a:endParaRPr lang="en-AU" dirty="0" smtClean="0"/>
          </a:p>
          <a:p>
            <a:r>
              <a:rPr lang="en-AU" dirty="0" smtClean="0"/>
              <a:t>Estimates </a:t>
            </a:r>
            <a:r>
              <a:rPr lang="en-AU" dirty="0"/>
              <a:t>of model 2, 3 and 4 provide overwhelming evidence of highly significant and positive effect of unemployment rate on delinquency </a:t>
            </a:r>
            <a:r>
              <a:rPr lang="en-AU" dirty="0" smtClean="0"/>
              <a:t>rates.</a:t>
            </a:r>
            <a:endParaRPr lang="en-AU"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Slide Number Placeholder 4"/>
          <p:cNvSpPr>
            <a:spLocks noGrp="1"/>
          </p:cNvSpPr>
          <p:nvPr>
            <p:ph type="sldNum" sz="quarter" idx="12"/>
          </p:nvPr>
        </p:nvSpPr>
        <p:spPr/>
        <p:txBody>
          <a:bodyPr/>
          <a:lstStyle/>
          <a:p>
            <a:fld id="{54398268-F2BA-41E2-9D1C-F92A7D28C632}" type="slidenum">
              <a:rPr lang="en-AU" smtClean="0"/>
              <a:t>37</a:t>
            </a:fld>
            <a:endParaRPr lang="en-AU" dirty="0"/>
          </a:p>
        </p:txBody>
      </p:sp>
    </p:spTree>
    <p:extLst>
      <p:ext uri="{BB962C8B-B14F-4D97-AF65-F5344CB8AC3E}">
        <p14:creationId xmlns:p14="http://schemas.microsoft.com/office/powerpoint/2010/main" val="298136882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682710" y="448553"/>
          <a:ext cx="10826579" cy="6054012"/>
        </p:xfrm>
        <a:graphic>
          <a:graphicData uri="http://schemas.openxmlformats.org/drawingml/2006/table">
            <a:tbl>
              <a:tblPr firstRow="1" firstCol="1" bandRow="1">
                <a:tableStyleId>{5C22544A-7EE6-4342-B048-85BDC9FD1C3A}</a:tableStyleId>
              </a:tblPr>
              <a:tblGrid>
                <a:gridCol w="2706083"/>
                <a:gridCol w="1887964"/>
                <a:gridCol w="2121712"/>
                <a:gridCol w="1986859"/>
                <a:gridCol w="2123961"/>
              </a:tblGrid>
              <a:tr h="159156">
                <a:tc>
                  <a:txBody>
                    <a:bodyPr/>
                    <a:lstStyle/>
                    <a:p>
                      <a:pP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gridSpan="4">
                  <a:txBody>
                    <a:bodyPr/>
                    <a:lstStyle/>
                    <a:p>
                      <a:pPr>
                        <a:lnSpc>
                          <a:spcPct val="107000"/>
                        </a:lnSpc>
                        <a:spcAft>
                          <a:spcPts val="0"/>
                        </a:spcAft>
                      </a:pPr>
                      <a:r>
                        <a:rPr lang="en-AU" sz="1500" dirty="0">
                          <a:effectLst/>
                        </a:rPr>
                        <a:t>Dependent Variable: MORG_DEL:  difference panel GMM Model</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hMerge="1">
                  <a:txBody>
                    <a:bodyPr/>
                    <a:lstStyle/>
                    <a:p>
                      <a:endParaRPr lang="en-AU"/>
                    </a:p>
                  </a:txBody>
                  <a:tcPr/>
                </a:tc>
                <a:tc hMerge="1">
                  <a:txBody>
                    <a:bodyPr/>
                    <a:lstStyle/>
                    <a:p>
                      <a:endParaRPr lang="en-AU"/>
                    </a:p>
                  </a:txBody>
                  <a:tcPr/>
                </a:tc>
                <a:tc hMerge="1">
                  <a:txBody>
                    <a:bodyPr/>
                    <a:lstStyle/>
                    <a:p>
                      <a:endParaRPr lang="en-AU"/>
                    </a:p>
                  </a:txBody>
                  <a:tcPr/>
                </a:tc>
              </a:tr>
              <a:tr h="159156">
                <a:tc>
                  <a:txBody>
                    <a:bodyPr/>
                    <a:lstStyle/>
                    <a:p>
                      <a:pPr>
                        <a:lnSpc>
                          <a:spcPct val="107000"/>
                        </a:lnSpc>
                        <a:spcAft>
                          <a:spcPts val="0"/>
                        </a:spcAft>
                      </a:pPr>
                      <a:r>
                        <a:rPr lang="en-AU" sz="1500" dirty="0">
                          <a:effectLst/>
                        </a:rPr>
                        <a:t>Variable</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1</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2</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3</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4</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r>
              <a:tr h="314230">
                <a:tc>
                  <a:txBody>
                    <a:bodyPr/>
                    <a:lstStyle/>
                    <a:p>
                      <a:pPr>
                        <a:lnSpc>
                          <a:spcPct val="107000"/>
                        </a:lnSpc>
                        <a:spcAft>
                          <a:spcPts val="0"/>
                        </a:spcAft>
                      </a:pPr>
                      <a:r>
                        <a:rPr lang="en-AU" sz="1500" dirty="0">
                          <a:effectLst/>
                        </a:rPr>
                        <a:t>MORG_DEL(-1)</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ctr">
                        <a:lnSpc>
                          <a:spcPct val="107000"/>
                        </a:lnSpc>
                        <a:spcAft>
                          <a:spcPts val="0"/>
                        </a:spcAft>
                      </a:pPr>
                      <a:r>
                        <a:rPr lang="en-AU" sz="1500" dirty="0">
                          <a:effectLst/>
                        </a:rPr>
                        <a:t>1.1920***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600"/>
                        </a:spcAft>
                      </a:pPr>
                      <a:r>
                        <a:rPr lang="en-AU" sz="1500" dirty="0">
                          <a:effectLst/>
                        </a:rPr>
                        <a:t>0.109320**</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0.473919***</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0.104256**</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38442">
                <a:tc>
                  <a:txBody>
                    <a:bodyPr/>
                    <a:lstStyle/>
                    <a:p>
                      <a:pP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ctr">
                        <a:lnSpc>
                          <a:spcPct val="107000"/>
                        </a:lnSpc>
                        <a:spcAft>
                          <a:spcPts val="0"/>
                        </a:spcAft>
                      </a:pPr>
                      <a:r>
                        <a:rPr lang="en-AU" sz="1500" dirty="0">
                          <a:effectLst/>
                        </a:rPr>
                        <a:t>(0.002)</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600"/>
                        </a:spcAft>
                      </a:pPr>
                      <a:r>
                        <a:rPr lang="en-AU" sz="1500" dirty="0">
                          <a:effectLst/>
                        </a:rPr>
                        <a:t>(0.057833)</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(0.009160)</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(0.054060)</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38442">
                <a:tc>
                  <a:txBody>
                    <a:bodyPr/>
                    <a:lstStyle/>
                    <a:p>
                      <a:pPr>
                        <a:lnSpc>
                          <a:spcPct val="107000"/>
                        </a:lnSpc>
                        <a:spcAft>
                          <a:spcPts val="0"/>
                        </a:spcAft>
                      </a:pPr>
                      <a:r>
                        <a:rPr lang="en-AU" sz="1500" dirty="0">
                          <a:effectLst/>
                        </a:rPr>
                        <a:t>CSI</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600"/>
                        </a:spcAft>
                      </a:pPr>
                      <a:r>
                        <a:rPr lang="en-AU" sz="1500" dirty="0">
                          <a:effectLst/>
                        </a:rPr>
                        <a:t>-0.002989</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38442">
                <a:tc>
                  <a:txBody>
                    <a:bodyPr/>
                    <a:lstStyle/>
                    <a:p>
                      <a:pP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600"/>
                        </a:spcAft>
                      </a:pPr>
                      <a:r>
                        <a:rPr lang="en-AU" sz="1500" dirty="0">
                          <a:effectLst/>
                        </a:rPr>
                        <a:t>(0.004524)</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38442">
                <a:tc>
                  <a:txBody>
                    <a:bodyPr/>
                    <a:lstStyle/>
                    <a:p>
                      <a:pPr>
                        <a:lnSpc>
                          <a:spcPct val="107000"/>
                        </a:lnSpc>
                        <a:spcAft>
                          <a:spcPts val="0"/>
                        </a:spcAft>
                      </a:pPr>
                      <a:r>
                        <a:rPr lang="en-AU" sz="1500" dirty="0">
                          <a:effectLst/>
                        </a:rPr>
                        <a:t>CCI_CURR</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highlight>
                            <a:srgbClr val="FFFF00"/>
                          </a:highligh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-0.007545***</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38442">
                <a:tc>
                  <a:txBody>
                    <a:bodyPr/>
                    <a:lstStyle/>
                    <a:p>
                      <a:pP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highlight>
                            <a:srgbClr val="FFFF00"/>
                          </a:highligh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(0.000550)</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38442">
                <a:tc>
                  <a:txBody>
                    <a:bodyPr/>
                    <a:lstStyle/>
                    <a:p>
                      <a:pPr>
                        <a:lnSpc>
                          <a:spcPct val="107000"/>
                        </a:lnSpc>
                        <a:spcAft>
                          <a:spcPts val="0"/>
                        </a:spcAft>
                      </a:pPr>
                      <a:r>
                        <a:rPr lang="en-AU" sz="1500" dirty="0">
                          <a:effectLst/>
                        </a:rPr>
                        <a:t>CSI_EXP</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highlight>
                            <a:srgbClr val="FFFF00"/>
                          </a:highligh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0.004177</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38442">
                <a:tc>
                  <a:txBody>
                    <a:bodyPr/>
                    <a:lstStyle/>
                    <a:p>
                      <a:pP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highlight>
                            <a:srgbClr val="FFFF00"/>
                          </a:highligh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(0.003808)</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38442">
                <a:tc>
                  <a:txBody>
                    <a:bodyPr/>
                    <a:lstStyle/>
                    <a:p>
                      <a:pPr>
                        <a:lnSpc>
                          <a:spcPct val="107000"/>
                        </a:lnSpc>
                        <a:spcAft>
                          <a:spcPts val="0"/>
                        </a:spcAft>
                      </a:pPr>
                      <a:r>
                        <a:rPr lang="en-AU" sz="1500" dirty="0">
                          <a:effectLst/>
                        </a:rPr>
                        <a:t>UNEMP_RATE</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0.669610***</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0.261081***</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0.694615***</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38442">
                <a:tc>
                  <a:txBody>
                    <a:bodyPr/>
                    <a:lstStyle/>
                    <a:p>
                      <a:pP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(0.086293)</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(0.012665)</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(0.086308)</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38442">
                <a:tc>
                  <a:txBody>
                    <a:bodyPr/>
                    <a:lstStyle/>
                    <a:p>
                      <a:pPr>
                        <a:lnSpc>
                          <a:spcPct val="107000"/>
                        </a:lnSpc>
                        <a:spcAft>
                          <a:spcPts val="0"/>
                        </a:spcAft>
                      </a:pPr>
                      <a:r>
                        <a:rPr lang="en-AU" sz="1500" dirty="0">
                          <a:effectLst/>
                        </a:rPr>
                        <a:t>Log(INCOM_PCAPITA)</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-1.592419**</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-1.117194</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-4.905596***</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-0.633927</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38442">
                <a:tc>
                  <a:txBody>
                    <a:bodyPr/>
                    <a:lstStyle/>
                    <a:p>
                      <a:pP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(0.634583)</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(1.368864)</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(0.195644)</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500" dirty="0">
                          <a:effectLst/>
                        </a:rPr>
                        <a:t>(1.374854)</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38442">
                <a:tc>
                  <a:txBody>
                    <a:bodyPr/>
                    <a:lstStyle/>
                    <a:p>
                      <a:pPr>
                        <a:lnSpc>
                          <a:spcPct val="107000"/>
                        </a:lnSpc>
                        <a:spcAft>
                          <a:spcPts val="0"/>
                        </a:spcAft>
                      </a:pPr>
                      <a:r>
                        <a:rPr lang="en-AU" sz="1500" dirty="0">
                          <a:effectLst/>
                        </a:rPr>
                        <a:t>HPI</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0.012676***</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-0.009069***</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-0.003959***</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-0.009529***</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44273">
                <a:tc>
                  <a:txBody>
                    <a:bodyPr/>
                    <a:lstStyle/>
                    <a:p>
                      <a:pP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(0.002245)</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(0.002500)</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(0.000250)</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(0.002573)</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44273">
                <a:tc>
                  <a:txBody>
                    <a:bodyPr/>
                    <a:lstStyle/>
                    <a:p>
                      <a:pPr>
                        <a:lnSpc>
                          <a:spcPct val="107000"/>
                        </a:lnSpc>
                        <a:spcAft>
                          <a:spcPts val="0"/>
                        </a:spcAft>
                      </a:pPr>
                      <a:r>
                        <a:rPr lang="en-AU" sz="1500" dirty="0">
                          <a:effectLst/>
                        </a:rPr>
                        <a:t>MORG_RATE</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0.378836***</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0.115048</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-0.030733***</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0.155512*</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358538">
                <a:tc>
                  <a:txBody>
                    <a:bodyPr/>
                    <a:lstStyle/>
                    <a:p>
                      <a:pP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600"/>
                        </a:spcAft>
                      </a:pPr>
                      <a:r>
                        <a:rPr lang="en-AU" sz="1500" dirty="0">
                          <a:effectLst/>
                        </a:rPr>
                        <a:t>(0.07745)</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600"/>
                        </a:spcAft>
                      </a:pPr>
                      <a:r>
                        <a:rPr lang="en-AU" sz="1500" dirty="0">
                          <a:effectLst/>
                        </a:rPr>
                        <a:t>(0.089731)</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600"/>
                        </a:spcAft>
                      </a:pPr>
                      <a:r>
                        <a:rPr lang="en-AU" sz="1500" dirty="0">
                          <a:effectLst/>
                        </a:rPr>
                        <a:t>(0.012057)</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600"/>
                        </a:spcAft>
                      </a:pPr>
                      <a:r>
                        <a:rPr lang="en-AU" sz="1500" dirty="0">
                          <a:effectLst/>
                        </a:rPr>
                        <a:t>(0.089540)</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44273">
                <a:tc>
                  <a:txBody>
                    <a:bodyPr/>
                    <a:lstStyle/>
                    <a:p>
                      <a:pPr>
                        <a:lnSpc>
                          <a:spcPct val="107000"/>
                        </a:lnSpc>
                        <a:spcAft>
                          <a:spcPts val="0"/>
                        </a:spcAft>
                      </a:pPr>
                      <a:r>
                        <a:rPr lang="en-AU" sz="1500" dirty="0">
                          <a:effectLst/>
                        </a:rPr>
                        <a:t>MORG_L</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8.460892***</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9.311927***</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8.707054***</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38442">
                <a:tc>
                  <a:txBody>
                    <a:bodyPr/>
                    <a:lstStyle/>
                    <a:p>
                      <a:pP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(1.278154)</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(0.068945)</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500" dirty="0">
                          <a:effectLst/>
                        </a:rPr>
                        <a:t>(1.324899)</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159156">
                <a:tc>
                  <a:txBody>
                    <a:bodyPr/>
                    <a:lstStyle/>
                    <a:p>
                      <a:pPr>
                        <a:lnSpc>
                          <a:spcPct val="107000"/>
                        </a:lnSpc>
                        <a:spcAft>
                          <a:spcPts val="0"/>
                        </a:spcAft>
                      </a:pPr>
                      <a:r>
                        <a:rPr lang="en-AU" sz="1500" dirty="0">
                          <a:effectLst/>
                        </a:rPr>
                        <a:t>Number of Instruments</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500" dirty="0">
                          <a:effectLst/>
                        </a:rPr>
                        <a:t>51</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500" dirty="0">
                          <a:effectLst/>
                        </a:rPr>
                        <a:t>51</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500" dirty="0">
                          <a:effectLst/>
                        </a:rPr>
                        <a:t>51</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500" dirty="0">
                          <a:effectLst/>
                        </a:rPr>
                        <a:t>51</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159156">
                <a:tc>
                  <a:txBody>
                    <a:bodyPr/>
                    <a:lstStyle/>
                    <a:p>
                      <a:pPr>
                        <a:lnSpc>
                          <a:spcPct val="107000"/>
                        </a:lnSpc>
                        <a:spcAft>
                          <a:spcPts val="0"/>
                        </a:spcAft>
                      </a:pPr>
                      <a:r>
                        <a:rPr lang="en-AU" sz="1500" dirty="0">
                          <a:effectLst/>
                        </a:rPr>
                        <a:t> </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500" dirty="0">
                          <a:effectLst/>
                        </a:rPr>
                        <a:t>50.620(0.332)</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500" dirty="0">
                          <a:effectLst/>
                        </a:rPr>
                        <a:t>48.898(0.282)</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500" dirty="0">
                          <a:effectLst/>
                        </a:rPr>
                        <a:t>49.460(0.264)</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500" dirty="0">
                          <a:effectLst/>
                        </a:rPr>
                        <a:t>46.787(0.315)</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159156">
                <a:tc>
                  <a:txBody>
                    <a:bodyPr/>
                    <a:lstStyle/>
                    <a:p>
                      <a:pPr>
                        <a:lnSpc>
                          <a:spcPct val="107000"/>
                        </a:lnSpc>
                        <a:spcAft>
                          <a:spcPts val="0"/>
                        </a:spcAft>
                      </a:pPr>
                      <a:r>
                        <a:rPr lang="en-AU" sz="1500" dirty="0">
                          <a:effectLst/>
                        </a:rPr>
                        <a:t>LM test (A-B): AR(1)</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500" dirty="0">
                          <a:effectLst/>
                        </a:rPr>
                        <a:t>-3.291(p=0.000)</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500" dirty="0">
                          <a:effectLst/>
                        </a:rPr>
                        <a:t>8.012(p=0.000)</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500" dirty="0">
                          <a:effectLst/>
                        </a:rPr>
                        <a:t>-0.613(p=0.539)</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500" dirty="0">
                          <a:effectLst/>
                        </a:rPr>
                        <a:t>7.578(p=0.000)</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159156">
                <a:tc>
                  <a:txBody>
                    <a:bodyPr/>
                    <a:lstStyle/>
                    <a:p>
                      <a:pPr>
                        <a:lnSpc>
                          <a:spcPct val="107000"/>
                        </a:lnSpc>
                        <a:spcAft>
                          <a:spcPts val="0"/>
                        </a:spcAft>
                      </a:pPr>
                      <a:r>
                        <a:rPr lang="en-AU" sz="1500" dirty="0">
                          <a:effectLst/>
                        </a:rPr>
                        <a:t>                         AR(2)</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500" dirty="0">
                          <a:effectLst/>
                        </a:rPr>
                        <a:t>-5.503(p=0.000)</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500" dirty="0">
                          <a:effectLst/>
                        </a:rPr>
                        <a:t>0.218(p=0.826)</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500" dirty="0">
                          <a:effectLst/>
                        </a:rPr>
                        <a:t>-1.779(p=0.075)</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500" dirty="0">
                          <a:effectLst/>
                        </a:rPr>
                        <a:t>-0.034 (p=0.971)</a:t>
                      </a:r>
                      <a:endParaRPr lang="en-AU" sz="15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bl>
          </a:graphicData>
        </a:graphic>
      </p:graphicFrame>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6" name="Rectangle 5"/>
          <p:cNvSpPr/>
          <p:nvPr/>
        </p:nvSpPr>
        <p:spPr>
          <a:xfrm>
            <a:off x="682709" y="0"/>
            <a:ext cx="11130349" cy="388696"/>
          </a:xfrm>
          <a:prstGeom prst="rect">
            <a:avLst/>
          </a:prstGeom>
        </p:spPr>
        <p:txBody>
          <a:bodyPr wrap="square">
            <a:spAutoFit/>
          </a:bodyPr>
          <a:lstStyle/>
          <a:p>
            <a:pPr algn="ctr">
              <a:lnSpc>
                <a:spcPct val="107000"/>
              </a:lnSpc>
              <a:spcAft>
                <a:spcPts val="800"/>
              </a:spcAft>
            </a:pPr>
            <a:r>
              <a:rPr lang="en-AU" b="1" dirty="0">
                <a:latin typeface="Calibri" panose="020F0502020204030204" pitchFamily="34" charset="0"/>
                <a:ea typeface="Calibri" panose="020F0502020204030204" pitchFamily="34" charset="0"/>
                <a:cs typeface="Arial" panose="020B0604020202020204" pitchFamily="34" charset="0"/>
              </a:rPr>
              <a:t>Table 4: Estimates of Difference panel GMM for mortgage delinquency</a:t>
            </a:r>
            <a:endParaRPr lang="en-AU"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54398268-F2BA-41E2-9D1C-F92A7D28C632}" type="slidenum">
              <a:rPr lang="en-AU" smtClean="0"/>
              <a:t>38</a:t>
            </a:fld>
            <a:endParaRPr lang="en-AU" dirty="0"/>
          </a:p>
        </p:txBody>
      </p:sp>
    </p:spTree>
    <p:extLst>
      <p:ext uri="{BB962C8B-B14F-4D97-AF65-F5344CB8AC3E}">
        <p14:creationId xmlns:p14="http://schemas.microsoft.com/office/powerpoint/2010/main" val="29949798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AU" dirty="0" smtClean="0"/>
              <a:t>Current CSI exerts </a:t>
            </a:r>
            <a:r>
              <a:rPr lang="en-AU" dirty="0"/>
              <a:t>negative and significant effect on the mortgage </a:t>
            </a:r>
            <a:r>
              <a:rPr lang="en-AU" dirty="0" smtClean="0"/>
              <a:t>default rates., </a:t>
            </a:r>
            <a:r>
              <a:rPr lang="en-AU" dirty="0"/>
              <a:t>as revealed by the estimates of model 2. We also observe a significant and negative impact current component of CSI index. </a:t>
            </a:r>
            <a:endParaRPr lang="en-AU" dirty="0" smtClean="0"/>
          </a:p>
          <a:p>
            <a:r>
              <a:rPr lang="en-AU" dirty="0" smtClean="0"/>
              <a:t>A </a:t>
            </a:r>
            <a:r>
              <a:rPr lang="en-AU" dirty="0"/>
              <a:t>fall in delinquency rates due to one unit increase in current CSI implies relative awareness of the consumers about the economy that warrants lower mortgage </a:t>
            </a:r>
            <a:r>
              <a:rPr lang="en-AU" dirty="0" smtClean="0"/>
              <a:t>delinquency</a:t>
            </a:r>
          </a:p>
          <a:p>
            <a:r>
              <a:rPr lang="en-AU" dirty="0" smtClean="0"/>
              <a:t>Among </a:t>
            </a:r>
            <a:r>
              <a:rPr lang="en-AU" dirty="0"/>
              <a:t>the control variables, the estimates reveal highly significant and positive impact of the house price index, mortgage rate and volume of mortgage on the mortgage delinquency rates, which comply with expectations due to the perceived direct link of these variables with the delinquency rates. </a:t>
            </a:r>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6" name="Title 1"/>
          <p:cNvSpPr>
            <a:spLocks noGrp="1"/>
          </p:cNvSpPr>
          <p:nvPr>
            <p:ph type="title"/>
          </p:nvPr>
        </p:nvSpPr>
        <p:spPr>
          <a:xfrm>
            <a:off x="838200" y="365125"/>
            <a:ext cx="10515600" cy="1325563"/>
          </a:xfrm>
        </p:spPr>
        <p:txBody>
          <a:bodyPr>
            <a:normAutofit/>
          </a:bodyPr>
          <a:lstStyle/>
          <a:p>
            <a:r>
              <a:rPr lang="en-AU" sz="2800" dirty="0"/>
              <a:t>Results and </a:t>
            </a:r>
            <a:r>
              <a:rPr lang="en-AU" sz="2800" dirty="0" smtClean="0"/>
              <a:t>Discussions (continued)</a:t>
            </a:r>
            <a:endParaRPr lang="en-AU" sz="2800" dirty="0"/>
          </a:p>
        </p:txBody>
      </p:sp>
      <p:sp>
        <p:nvSpPr>
          <p:cNvPr id="7" name="Slide Number Placeholder 6"/>
          <p:cNvSpPr>
            <a:spLocks noGrp="1"/>
          </p:cNvSpPr>
          <p:nvPr>
            <p:ph type="sldNum" sz="quarter" idx="12"/>
          </p:nvPr>
        </p:nvSpPr>
        <p:spPr/>
        <p:txBody>
          <a:bodyPr/>
          <a:lstStyle/>
          <a:p>
            <a:fld id="{54398268-F2BA-41E2-9D1C-F92A7D28C632}" type="slidenum">
              <a:rPr lang="en-AU" smtClean="0"/>
              <a:t>39</a:t>
            </a:fld>
            <a:endParaRPr lang="en-AU" dirty="0"/>
          </a:p>
        </p:txBody>
      </p:sp>
    </p:spTree>
    <p:extLst>
      <p:ext uri="{BB962C8B-B14F-4D97-AF65-F5344CB8AC3E}">
        <p14:creationId xmlns:p14="http://schemas.microsoft.com/office/powerpoint/2010/main" val="34977214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3200" b="1" dirty="0" smtClean="0"/>
              <a:t>Introduction (continued)</a:t>
            </a:r>
            <a:endParaRPr lang="en-AU" sz="3200" b="1" dirty="0"/>
          </a:p>
        </p:txBody>
      </p:sp>
      <p:sp>
        <p:nvSpPr>
          <p:cNvPr id="3" name="Content Placeholder 2"/>
          <p:cNvSpPr>
            <a:spLocks noGrp="1"/>
          </p:cNvSpPr>
          <p:nvPr>
            <p:ph idx="1"/>
          </p:nvPr>
        </p:nvSpPr>
        <p:spPr/>
        <p:txBody>
          <a:bodyPr>
            <a:normAutofit/>
          </a:bodyPr>
          <a:lstStyle/>
          <a:p>
            <a:r>
              <a:rPr lang="en-AU" dirty="0"/>
              <a:t>In the US economy in particular, loan delinquencies due to a lax credit system in the years preceding the GFC translated into the outbreak of the sub-prime crisis. </a:t>
            </a:r>
            <a:endParaRPr lang="en-AU" dirty="0" smtClean="0"/>
          </a:p>
          <a:p>
            <a:r>
              <a:rPr lang="en-AU" dirty="0" smtClean="0"/>
              <a:t>Mian </a:t>
            </a:r>
            <a:r>
              <a:rPr lang="en-AU" dirty="0"/>
              <a:t>and Sufi (</a:t>
            </a:r>
            <a:r>
              <a:rPr lang="en-AU" dirty="0" smtClean="0"/>
              <a:t>2009): the </a:t>
            </a:r>
            <a:r>
              <a:rPr lang="en-AU" dirty="0"/>
              <a:t>expansion of mortgage debt provided to the marginal borrowers over 2002 to 2005, despite sluggish or negative household income growth, </a:t>
            </a:r>
            <a:r>
              <a:rPr lang="en-AU" dirty="0" smtClean="0">
                <a:sym typeface="Wingdings" panose="05000000000000000000" pitchFamily="2" charset="2"/>
              </a:rPr>
              <a:t></a:t>
            </a:r>
            <a:r>
              <a:rPr lang="en-AU" dirty="0" smtClean="0"/>
              <a:t> high growth </a:t>
            </a:r>
            <a:r>
              <a:rPr lang="en-AU" dirty="0"/>
              <a:t>in household debt and increase in mortgage default in the US by 2007. </a:t>
            </a:r>
            <a:endParaRPr lang="en-AU" dirty="0" smtClean="0"/>
          </a:p>
          <a:p>
            <a:r>
              <a:rPr lang="en-AU" dirty="0" smtClean="0"/>
              <a:t>Indeed, delienquency</a:t>
            </a:r>
            <a:r>
              <a:rPr lang="en-AU" dirty="0"/>
              <a:t> </a:t>
            </a:r>
            <a:r>
              <a:rPr lang="en-AU" dirty="0" smtClean="0"/>
              <a:t>increased over </a:t>
            </a:r>
            <a:r>
              <a:rPr lang="en-AU" dirty="0"/>
              <a:t>the GFC period </a:t>
            </a:r>
            <a:r>
              <a:rPr lang="en-AU" dirty="0" smtClean="0"/>
              <a:t>for </a:t>
            </a:r>
            <a:r>
              <a:rPr lang="en-AU" dirty="0"/>
              <a:t>borrowers across all income levels, viz., middle-income, high income, and prime </a:t>
            </a:r>
            <a:r>
              <a:rPr lang="en-AU" dirty="0" smtClean="0"/>
              <a:t>borrowers</a:t>
            </a:r>
            <a:r>
              <a:rPr lang="en-AU" dirty="0"/>
              <a:t> </a:t>
            </a:r>
            <a:r>
              <a:rPr lang="en-AU" dirty="0" smtClean="0"/>
              <a:t>(Adelino</a:t>
            </a:r>
            <a:r>
              <a:rPr lang="en-AU" dirty="0"/>
              <a:t>, Schoar and </a:t>
            </a:r>
            <a:r>
              <a:rPr lang="en-AU" dirty="0" smtClean="0"/>
              <a:t>Severino, 2016).</a:t>
            </a:r>
            <a:endParaRPr lang="en-AU" dirty="0"/>
          </a:p>
          <a:p>
            <a:endParaRPr lang="en-AU" dirty="0"/>
          </a:p>
        </p:txBody>
      </p:sp>
      <p:sp>
        <p:nvSpPr>
          <p:cNvPr id="4" name="Footer Placeholder 3"/>
          <p:cNvSpPr>
            <a:spLocks noGrp="1"/>
          </p:cNvSpPr>
          <p:nvPr>
            <p:ph type="ftr" sz="quarter" idx="11"/>
          </p:nvPr>
        </p:nvSpPr>
        <p:spPr/>
        <p:txBody>
          <a:bodyPr/>
          <a:lstStyle/>
          <a:p>
            <a:r>
              <a:rPr lang="en-AU" smtClean="0">
                <a:solidFill>
                  <a:schemeClr val="tx1"/>
                </a:solidFill>
              </a:rPr>
              <a:t>Seminar Series, Department of Economics, JKKNIU, Trishal, Bangladesh. 23 January 2019 </a:t>
            </a:r>
            <a:endParaRPr lang="en-AU" dirty="0">
              <a:solidFill>
                <a:schemeClr val="tx1"/>
              </a:solidFill>
            </a:endParaRPr>
          </a:p>
        </p:txBody>
      </p:sp>
      <p:sp>
        <p:nvSpPr>
          <p:cNvPr id="5" name="Slide Number Placeholder 4"/>
          <p:cNvSpPr>
            <a:spLocks noGrp="1"/>
          </p:cNvSpPr>
          <p:nvPr>
            <p:ph type="sldNum" sz="quarter" idx="12"/>
          </p:nvPr>
        </p:nvSpPr>
        <p:spPr/>
        <p:txBody>
          <a:bodyPr/>
          <a:lstStyle/>
          <a:p>
            <a:fld id="{54398268-F2BA-41E2-9D1C-F92A7D28C632}" type="slidenum">
              <a:rPr lang="en-AU" smtClean="0"/>
              <a:t>4</a:t>
            </a:fld>
            <a:endParaRPr lang="en-AU" dirty="0"/>
          </a:p>
        </p:txBody>
      </p:sp>
    </p:spTree>
    <p:extLst>
      <p:ext uri="{BB962C8B-B14F-4D97-AF65-F5344CB8AC3E}">
        <p14:creationId xmlns:p14="http://schemas.microsoft.com/office/powerpoint/2010/main" val="315091573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AU" dirty="0"/>
              <a:t>Table 5 presents estimates of the models for the states with higher delinquency rates</a:t>
            </a:r>
            <a:r>
              <a:rPr lang="en-AU" dirty="0" smtClean="0"/>
              <a:t>.</a:t>
            </a:r>
          </a:p>
          <a:p>
            <a:r>
              <a:rPr lang="en-AU" dirty="0" smtClean="0"/>
              <a:t>Per capita income has significantly adverse impact on delinquency. </a:t>
            </a:r>
          </a:p>
          <a:p>
            <a:r>
              <a:rPr lang="en-AU" dirty="0" smtClean="0"/>
              <a:t>Unemployment </a:t>
            </a:r>
            <a:r>
              <a:rPr lang="en-AU" dirty="0"/>
              <a:t>also has a highly significant and expected positive impact on delinquency rates across the three </a:t>
            </a:r>
            <a:r>
              <a:rPr lang="en-AU" dirty="0" smtClean="0"/>
              <a:t>models. </a:t>
            </a:r>
          </a:p>
          <a:p>
            <a:r>
              <a:rPr lang="en-AU" dirty="0" smtClean="0"/>
              <a:t>Delinquency </a:t>
            </a:r>
            <a:r>
              <a:rPr lang="en-AU" dirty="0"/>
              <a:t>rates rises significantly with increase in </a:t>
            </a:r>
            <a:r>
              <a:rPr lang="en-AU" dirty="0" smtClean="0"/>
              <a:t>overall CSI </a:t>
            </a:r>
            <a:r>
              <a:rPr lang="en-AU" dirty="0"/>
              <a:t>and expected CSI whereas delinquency rates fall with improved current CSI. </a:t>
            </a:r>
            <a:endParaRPr lang="en-AU" dirty="0" smtClean="0"/>
          </a:p>
          <a:p>
            <a:r>
              <a:rPr lang="en-AU" dirty="0" smtClean="0"/>
              <a:t>Optimism </a:t>
            </a:r>
            <a:r>
              <a:rPr lang="en-AU" dirty="0"/>
              <a:t>about the future seems to convince people to tilt their decision for borrowing more thereby succumbing to </a:t>
            </a:r>
            <a:r>
              <a:rPr lang="en-AU" dirty="0" smtClean="0"/>
              <a:t>mortgage </a:t>
            </a:r>
            <a:r>
              <a:rPr lang="en-AU" dirty="0"/>
              <a:t>delinquency. </a:t>
            </a:r>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6" name="Title 1"/>
          <p:cNvSpPr>
            <a:spLocks noGrp="1"/>
          </p:cNvSpPr>
          <p:nvPr>
            <p:ph type="title"/>
          </p:nvPr>
        </p:nvSpPr>
        <p:spPr>
          <a:xfrm>
            <a:off x="838200" y="365125"/>
            <a:ext cx="10515600" cy="1325563"/>
          </a:xfrm>
        </p:spPr>
        <p:txBody>
          <a:bodyPr>
            <a:normAutofit/>
          </a:bodyPr>
          <a:lstStyle/>
          <a:p>
            <a:r>
              <a:rPr lang="en-AU" sz="2800" dirty="0"/>
              <a:t>Results and </a:t>
            </a:r>
            <a:r>
              <a:rPr lang="en-AU" sz="2800" dirty="0" smtClean="0"/>
              <a:t>Discussions (continued)</a:t>
            </a:r>
            <a:endParaRPr lang="en-AU" sz="2800" dirty="0"/>
          </a:p>
        </p:txBody>
      </p:sp>
      <p:sp>
        <p:nvSpPr>
          <p:cNvPr id="7" name="Slide Number Placeholder 6"/>
          <p:cNvSpPr>
            <a:spLocks noGrp="1"/>
          </p:cNvSpPr>
          <p:nvPr>
            <p:ph type="sldNum" sz="quarter" idx="12"/>
          </p:nvPr>
        </p:nvSpPr>
        <p:spPr/>
        <p:txBody>
          <a:bodyPr/>
          <a:lstStyle/>
          <a:p>
            <a:fld id="{54398268-F2BA-41E2-9D1C-F92A7D28C632}" type="slidenum">
              <a:rPr lang="en-AU" smtClean="0"/>
              <a:t>40</a:t>
            </a:fld>
            <a:endParaRPr lang="en-AU" dirty="0"/>
          </a:p>
        </p:txBody>
      </p:sp>
    </p:spTree>
    <p:extLst>
      <p:ext uri="{BB962C8B-B14F-4D97-AF65-F5344CB8AC3E}">
        <p14:creationId xmlns:p14="http://schemas.microsoft.com/office/powerpoint/2010/main" val="231548424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707422" y="502463"/>
          <a:ext cx="10258167" cy="6316825"/>
        </p:xfrm>
        <a:graphic>
          <a:graphicData uri="http://schemas.openxmlformats.org/drawingml/2006/table">
            <a:tbl>
              <a:tblPr firstRow="1" firstCol="1" bandRow="1">
                <a:tableStyleId>{5C22544A-7EE6-4342-B048-85BDC9FD1C3A}</a:tableStyleId>
              </a:tblPr>
              <a:tblGrid>
                <a:gridCol w="2476110"/>
                <a:gridCol w="2355271"/>
                <a:gridCol w="2004834"/>
                <a:gridCol w="1815887"/>
                <a:gridCol w="1606065"/>
              </a:tblGrid>
              <a:tr h="153445">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gridSpan="4">
                  <a:txBody>
                    <a:bodyPr/>
                    <a:lstStyle/>
                    <a:p>
                      <a:pPr>
                        <a:lnSpc>
                          <a:spcPct val="107000"/>
                        </a:lnSpc>
                        <a:spcAft>
                          <a:spcPts val="0"/>
                        </a:spcAft>
                      </a:pPr>
                      <a:r>
                        <a:rPr lang="en-AU" sz="1600" dirty="0">
                          <a:effectLst/>
                        </a:rPr>
                        <a:t>Dependent Variable: MORG_DEL:  difference panel GMM Model</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hMerge="1">
                  <a:txBody>
                    <a:bodyPr/>
                    <a:lstStyle/>
                    <a:p>
                      <a:endParaRPr lang="en-AU"/>
                    </a:p>
                  </a:txBody>
                  <a:tcPr/>
                </a:tc>
                <a:tc hMerge="1">
                  <a:txBody>
                    <a:bodyPr/>
                    <a:lstStyle/>
                    <a:p>
                      <a:endParaRPr lang="en-AU"/>
                    </a:p>
                  </a:txBody>
                  <a:tcPr/>
                </a:tc>
                <a:tc hMerge="1">
                  <a:txBody>
                    <a:bodyPr/>
                    <a:lstStyle/>
                    <a:p>
                      <a:endParaRPr lang="en-AU"/>
                    </a:p>
                  </a:txBody>
                  <a:tcPr/>
                </a:tc>
              </a:tr>
              <a:tr h="153445">
                <a:tc>
                  <a:txBody>
                    <a:bodyPr/>
                    <a:lstStyle/>
                    <a:p>
                      <a:pPr>
                        <a:lnSpc>
                          <a:spcPct val="107000"/>
                        </a:lnSpc>
                        <a:spcAft>
                          <a:spcPts val="0"/>
                        </a:spcAft>
                      </a:pPr>
                      <a:r>
                        <a:rPr lang="en-AU" sz="1600" dirty="0">
                          <a:effectLst/>
                        </a:rPr>
                        <a:t>Variable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nSpc>
                          <a:spcPct val="107000"/>
                        </a:lnSpc>
                        <a:spcAft>
                          <a:spcPts val="0"/>
                        </a:spcAft>
                      </a:pPr>
                      <a:r>
                        <a:rPr lang="en-AU" sz="1600" dirty="0">
                          <a:effectLst/>
                        </a:rPr>
                        <a:t>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nSpc>
                          <a:spcPct val="107000"/>
                        </a:lnSpc>
                        <a:spcAft>
                          <a:spcPts val="0"/>
                        </a:spcAft>
                      </a:pPr>
                      <a:r>
                        <a:rPr lang="en-AU" sz="1600" dirty="0">
                          <a:effectLst/>
                        </a:rPr>
                        <a:t>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nSpc>
                          <a:spcPct val="107000"/>
                        </a:lnSpc>
                        <a:spcAft>
                          <a:spcPts val="0"/>
                        </a:spcAft>
                      </a:pPr>
                      <a:r>
                        <a:rPr lang="en-AU" sz="1600" dirty="0">
                          <a:effectLst/>
                        </a:rPr>
                        <a:t>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nSpc>
                          <a:spcPct val="107000"/>
                        </a:lnSpc>
                        <a:spcAft>
                          <a:spcPts val="0"/>
                        </a:spcAft>
                      </a:pPr>
                      <a:r>
                        <a:rPr lang="en-AU" sz="1600" dirty="0">
                          <a:effectLst/>
                        </a:rPr>
                        <a:t>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r>
              <a:tr h="269351">
                <a:tc>
                  <a:txBody>
                    <a:bodyPr/>
                    <a:lstStyle/>
                    <a:p>
                      <a:pPr>
                        <a:lnSpc>
                          <a:spcPct val="107000"/>
                        </a:lnSpc>
                        <a:spcAft>
                          <a:spcPts val="0"/>
                        </a:spcAft>
                      </a:pPr>
                      <a:r>
                        <a:rPr lang="en-AU" sz="1600" dirty="0">
                          <a:effectLst/>
                        </a:rPr>
                        <a:t>MORG_DEL(-1)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marR="12700" algn="r">
                        <a:lnSpc>
                          <a:spcPct val="107000"/>
                        </a:lnSpc>
                        <a:spcAft>
                          <a:spcPts val="0"/>
                        </a:spcAft>
                      </a:pPr>
                      <a:r>
                        <a:rPr lang="en-AU" sz="1600" dirty="0">
                          <a:effectLst/>
                        </a:rPr>
                        <a:t>1.121202***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0.351110***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0.444316***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0.367945***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4129">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marR="12700" algn="r">
                        <a:lnSpc>
                          <a:spcPct val="107000"/>
                        </a:lnSpc>
                        <a:spcAft>
                          <a:spcPts val="0"/>
                        </a:spcAft>
                      </a:pPr>
                      <a:r>
                        <a:rPr lang="en-AU" sz="1600" dirty="0">
                          <a:effectLst/>
                        </a:rPr>
                        <a:t>(0.011651)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(0.0433940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(0.03412)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(0.040763)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4129">
                <a:tc>
                  <a:txBody>
                    <a:bodyPr/>
                    <a:lstStyle/>
                    <a:p>
                      <a:pPr>
                        <a:lnSpc>
                          <a:spcPct val="107000"/>
                        </a:lnSpc>
                        <a:spcAft>
                          <a:spcPts val="0"/>
                        </a:spcAft>
                      </a:pPr>
                      <a:r>
                        <a:rPr lang="en-AU" sz="1600" dirty="0">
                          <a:effectLst/>
                        </a:rPr>
                        <a:t>CSI</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marR="12700"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600"/>
                        </a:spcAft>
                      </a:pPr>
                      <a:r>
                        <a:rPr lang="en-AU" sz="1600" dirty="0">
                          <a:effectLst/>
                        </a:rPr>
                        <a:t>0.012121***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4129">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marR="12700"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600"/>
                        </a:spcAft>
                      </a:pPr>
                      <a:r>
                        <a:rPr lang="en-AU" sz="1600" dirty="0">
                          <a:effectLst/>
                        </a:rPr>
                        <a:t>(0.002684)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4129">
                <a:tc>
                  <a:txBody>
                    <a:bodyPr/>
                    <a:lstStyle/>
                    <a:p>
                      <a:pPr>
                        <a:lnSpc>
                          <a:spcPct val="107000"/>
                        </a:lnSpc>
                        <a:spcAft>
                          <a:spcPts val="0"/>
                        </a:spcAft>
                      </a:pPr>
                      <a:r>
                        <a:rPr lang="en-AU" sz="1600" dirty="0">
                          <a:effectLst/>
                        </a:rPr>
                        <a:t>CSI_CURRENT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-0.024632***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4129">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(0.002384)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4129">
                <a:tc>
                  <a:txBody>
                    <a:bodyPr/>
                    <a:lstStyle/>
                    <a:p>
                      <a:pPr>
                        <a:lnSpc>
                          <a:spcPct val="107000"/>
                        </a:lnSpc>
                        <a:spcAft>
                          <a:spcPts val="0"/>
                        </a:spcAft>
                      </a:pPr>
                      <a:r>
                        <a:rPr lang="en-AU" sz="1600" dirty="0">
                          <a:effectLst/>
                        </a:rPr>
                        <a:t>CSI_EXP</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0.026485***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4129">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(0.002948)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4129">
                <a:tc>
                  <a:txBody>
                    <a:bodyPr/>
                    <a:lstStyle/>
                    <a:p>
                      <a:pPr>
                        <a:lnSpc>
                          <a:spcPct val="107000"/>
                        </a:lnSpc>
                        <a:spcAft>
                          <a:spcPts val="0"/>
                        </a:spcAft>
                      </a:pPr>
                      <a:r>
                        <a:rPr lang="en-AU" sz="1600" dirty="0">
                          <a:effectLst/>
                        </a:rPr>
                        <a:t>UNEMP_RATE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0.402156***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0.251987***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0.499130***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4129">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(0.069496)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(0.048916)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(0.064916)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4129">
                <a:tc>
                  <a:txBody>
                    <a:bodyPr/>
                    <a:lstStyle/>
                    <a:p>
                      <a:pPr>
                        <a:lnSpc>
                          <a:spcPct val="107000"/>
                        </a:lnSpc>
                        <a:spcAft>
                          <a:spcPts val="0"/>
                        </a:spcAft>
                      </a:pPr>
                      <a:r>
                        <a:rPr lang="en-AU" sz="1600" dirty="0">
                          <a:effectLst/>
                        </a:rPr>
                        <a:t>Log(INCOM_PCAPITA)</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-2.146196***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-6.606427***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-5.902668***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-3.783544**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4129">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(0.473850)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(1.515905)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(0.9547940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(1.517701)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4129">
                <a:tc>
                  <a:txBody>
                    <a:bodyPr/>
                    <a:lstStyle/>
                    <a:p>
                      <a:pPr>
                        <a:lnSpc>
                          <a:spcPct val="107000"/>
                        </a:lnSpc>
                        <a:spcAft>
                          <a:spcPts val="0"/>
                        </a:spcAft>
                      </a:pPr>
                      <a:r>
                        <a:rPr lang="en-AU" sz="1600" dirty="0">
                          <a:effectLst/>
                        </a:rPr>
                        <a:t>HPI</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0.450679***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-0.010018***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-0.005879***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-0.009002***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9605">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(0.000763)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0.001408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0.001359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0.001782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9605">
                <a:tc>
                  <a:txBody>
                    <a:bodyPr/>
                    <a:lstStyle/>
                    <a:p>
                      <a:pPr>
                        <a:lnSpc>
                          <a:spcPct val="107000"/>
                        </a:lnSpc>
                        <a:spcAft>
                          <a:spcPts val="0"/>
                        </a:spcAft>
                      </a:pPr>
                      <a:r>
                        <a:rPr lang="en-AU" sz="1600" dirty="0">
                          <a:effectLst/>
                        </a:rPr>
                        <a:t>MORG_RATE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0.011878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-0.057419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-0.096220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0.171966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307190">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(0.012862)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(0.175966)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(0.099601)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(0.184185)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9605">
                <a:tc>
                  <a:txBody>
                    <a:bodyPr/>
                    <a:lstStyle/>
                    <a:p>
                      <a:pPr>
                        <a:lnSpc>
                          <a:spcPct val="107000"/>
                        </a:lnSpc>
                        <a:spcAft>
                          <a:spcPts val="0"/>
                        </a:spcAft>
                      </a:pPr>
                      <a:r>
                        <a:rPr lang="en-AU" sz="1600" dirty="0">
                          <a:effectLst/>
                        </a:rPr>
                        <a:t>LOG(MORG_L)</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14.00985***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10.743***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12.723***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4129">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(0.664687)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(0.343485)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(0.589550)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4129">
                <a:tc>
                  <a:txBody>
                    <a:bodyPr/>
                    <a:lstStyle/>
                    <a:p>
                      <a:pPr>
                        <a:lnSpc>
                          <a:spcPct val="107000"/>
                        </a:lnSpc>
                        <a:spcAft>
                          <a:spcPts val="0"/>
                        </a:spcAft>
                      </a:pPr>
                      <a:r>
                        <a:rPr lang="en-AU" sz="1600" dirty="0">
                          <a:effectLst/>
                        </a:rPr>
                        <a:t>Number of instrument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51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51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51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51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204129">
                <a:tc>
                  <a:txBody>
                    <a:bodyPr/>
                    <a:lstStyle/>
                    <a:p>
                      <a:pPr>
                        <a:lnSpc>
                          <a:spcPct val="107000"/>
                        </a:lnSpc>
                        <a:spcAft>
                          <a:spcPts val="0"/>
                        </a:spcAft>
                      </a:pPr>
                      <a:r>
                        <a:rPr lang="en-AU" sz="1600" dirty="0">
                          <a:effectLst/>
                        </a:rPr>
                        <a:t> J-statistics (p-value)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24.205(0.283)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19.830((0.342)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21.458(0.256)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19.736((0.347)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136418">
                <a:tc>
                  <a:txBody>
                    <a:bodyPr/>
                    <a:lstStyle/>
                    <a:p>
                      <a:pPr>
                        <a:lnSpc>
                          <a:spcPct val="107000"/>
                        </a:lnSpc>
                        <a:spcAft>
                          <a:spcPts val="0"/>
                        </a:spcAft>
                      </a:pPr>
                      <a:r>
                        <a:rPr lang="en-AU" sz="1600" dirty="0">
                          <a:effectLst/>
                        </a:rPr>
                        <a:t>LM test (A-B): AR(1)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-2.252(p=0.0244)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-1.687 (p=0.0914)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0.0245(p=0.980)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0.024(p=0.980)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r h="136418">
                <a:tc>
                  <a:txBody>
                    <a:bodyPr/>
                    <a:lstStyle/>
                    <a:p>
                      <a:pPr>
                        <a:lnSpc>
                          <a:spcPct val="107000"/>
                        </a:lnSpc>
                        <a:spcAft>
                          <a:spcPts val="0"/>
                        </a:spcAft>
                      </a:pPr>
                      <a:r>
                        <a:rPr lang="en-AU" sz="1600" dirty="0">
                          <a:effectLst/>
                        </a:rPr>
                        <a:t>                         AR(2)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tc>
                <a:tc>
                  <a:txBody>
                    <a:bodyPr/>
                    <a:lstStyle/>
                    <a:p>
                      <a:pPr algn="r">
                        <a:lnSpc>
                          <a:spcPct val="107000"/>
                        </a:lnSpc>
                        <a:spcAft>
                          <a:spcPts val="0"/>
                        </a:spcAft>
                      </a:pPr>
                      <a:r>
                        <a:rPr lang="en-AU" sz="1600" dirty="0">
                          <a:effectLst/>
                        </a:rPr>
                        <a:t>-2.665(p=0.007)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algn="r">
                        <a:lnSpc>
                          <a:spcPct val="107000"/>
                        </a:lnSpc>
                        <a:spcAft>
                          <a:spcPts val="0"/>
                        </a:spcAft>
                      </a:pPr>
                      <a:r>
                        <a:rPr lang="en-AU" sz="1600" dirty="0">
                          <a:effectLst/>
                        </a:rPr>
                        <a:t>-1.915 (p=0.055)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-1.756(p=0.079)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c>
                  <a:txBody>
                    <a:bodyPr/>
                    <a:lstStyle/>
                    <a:p>
                      <a:pPr marR="12700" algn="r">
                        <a:lnSpc>
                          <a:spcPct val="107000"/>
                        </a:lnSpc>
                        <a:spcAft>
                          <a:spcPts val="0"/>
                        </a:spcAft>
                      </a:pPr>
                      <a:r>
                        <a:rPr lang="en-AU" sz="1600" dirty="0">
                          <a:effectLst/>
                        </a:rPr>
                        <a:t>-1.656(p=0.100)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48272" marR="48272" marT="0" marB="0" anchor="b"/>
                </a:tc>
              </a:tr>
            </a:tbl>
          </a:graphicData>
        </a:graphic>
      </p:graphicFrame>
      <p:sp>
        <p:nvSpPr>
          <p:cNvPr id="4" name="Footer Placeholder 3"/>
          <p:cNvSpPr>
            <a:spLocks noGrp="1"/>
          </p:cNvSpPr>
          <p:nvPr>
            <p:ph type="ftr" sz="quarter" idx="11"/>
          </p:nvPr>
        </p:nvSpPr>
        <p:spPr>
          <a:xfrm>
            <a:off x="2310713" y="6492875"/>
            <a:ext cx="6423454" cy="365125"/>
          </a:xfrm>
        </p:spPr>
        <p:txBody>
          <a:bodyPr/>
          <a:lstStyle/>
          <a:p>
            <a:r>
              <a:rPr lang="en-AU" smtClean="0"/>
              <a:t>Seminar Series, Department of Economics, JKKNIU, Trishal, Bangladesh. 23 January 2019 </a:t>
            </a:r>
            <a:endParaRPr lang="en-AU" dirty="0"/>
          </a:p>
        </p:txBody>
      </p:sp>
      <p:sp>
        <p:nvSpPr>
          <p:cNvPr id="6" name="Rectangle 5"/>
          <p:cNvSpPr/>
          <p:nvPr/>
        </p:nvSpPr>
        <p:spPr>
          <a:xfrm>
            <a:off x="218299" y="50741"/>
            <a:ext cx="11656541" cy="388696"/>
          </a:xfrm>
          <a:prstGeom prst="rect">
            <a:avLst/>
          </a:prstGeom>
        </p:spPr>
        <p:txBody>
          <a:bodyPr wrap="square">
            <a:spAutoFit/>
          </a:bodyPr>
          <a:lstStyle/>
          <a:p>
            <a:pPr algn="ctr">
              <a:lnSpc>
                <a:spcPct val="107000"/>
              </a:lnSpc>
              <a:spcAft>
                <a:spcPts val="800"/>
              </a:spcAft>
            </a:pPr>
            <a:r>
              <a:rPr lang="en-AU" b="1" dirty="0">
                <a:latin typeface="Calibri" panose="020F0502020204030204" pitchFamily="34" charset="0"/>
                <a:ea typeface="Calibri" panose="020F0502020204030204" pitchFamily="34" charset="0"/>
                <a:cs typeface="Arial" panose="020B0604020202020204" pitchFamily="34" charset="0"/>
              </a:rPr>
              <a:t>Table 5: Panel GMM estimates for mortgage delinquency models for higher delinquency states</a:t>
            </a:r>
            <a:endParaRPr lang="en-AU"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54398268-F2BA-41E2-9D1C-F92A7D28C632}" type="slidenum">
              <a:rPr lang="en-AU" smtClean="0"/>
              <a:t>41</a:t>
            </a:fld>
            <a:endParaRPr lang="en-AU" dirty="0"/>
          </a:p>
        </p:txBody>
      </p:sp>
    </p:spTree>
    <p:extLst>
      <p:ext uri="{BB962C8B-B14F-4D97-AF65-F5344CB8AC3E}">
        <p14:creationId xmlns:p14="http://schemas.microsoft.com/office/powerpoint/2010/main" val="256770170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AU" dirty="0" smtClean="0"/>
              <a:t>Table 6 reports the estimates </a:t>
            </a:r>
            <a:r>
              <a:rPr lang="en-AU" dirty="0"/>
              <a:t>of the models of mortgage delinquencies for the states with lower delinquency rates </a:t>
            </a:r>
            <a:r>
              <a:rPr lang="en-AU" dirty="0" smtClean="0"/>
              <a:t>are. </a:t>
            </a:r>
          </a:p>
          <a:p>
            <a:r>
              <a:rPr lang="en-AU" dirty="0" smtClean="0"/>
              <a:t>Per </a:t>
            </a:r>
            <a:r>
              <a:rPr lang="en-AU" dirty="0"/>
              <a:t>capita income </a:t>
            </a:r>
            <a:r>
              <a:rPr lang="en-AU" dirty="0" smtClean="0"/>
              <a:t>has significant negative impact as expected. However, delinquency rates vary more with </a:t>
            </a:r>
            <a:r>
              <a:rPr lang="en-AU" dirty="0"/>
              <a:t>respect to income </a:t>
            </a:r>
            <a:r>
              <a:rPr lang="en-AU" dirty="0" smtClean="0"/>
              <a:t>in high default rate states.</a:t>
            </a:r>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6" name="Title 1"/>
          <p:cNvSpPr>
            <a:spLocks noGrp="1"/>
          </p:cNvSpPr>
          <p:nvPr>
            <p:ph type="title"/>
          </p:nvPr>
        </p:nvSpPr>
        <p:spPr>
          <a:xfrm>
            <a:off x="838200" y="365125"/>
            <a:ext cx="10515600" cy="1325563"/>
          </a:xfrm>
        </p:spPr>
        <p:txBody>
          <a:bodyPr>
            <a:normAutofit/>
          </a:bodyPr>
          <a:lstStyle/>
          <a:p>
            <a:r>
              <a:rPr lang="en-AU" sz="2800" dirty="0"/>
              <a:t>Results and </a:t>
            </a:r>
            <a:r>
              <a:rPr lang="en-AU" sz="2800" dirty="0" smtClean="0"/>
              <a:t>Discussions (continued)</a:t>
            </a:r>
            <a:endParaRPr lang="en-AU" sz="2800" dirty="0"/>
          </a:p>
        </p:txBody>
      </p:sp>
      <p:sp>
        <p:nvSpPr>
          <p:cNvPr id="7" name="Slide Number Placeholder 6"/>
          <p:cNvSpPr>
            <a:spLocks noGrp="1"/>
          </p:cNvSpPr>
          <p:nvPr>
            <p:ph type="sldNum" sz="quarter" idx="12"/>
          </p:nvPr>
        </p:nvSpPr>
        <p:spPr/>
        <p:txBody>
          <a:bodyPr/>
          <a:lstStyle/>
          <a:p>
            <a:fld id="{54398268-F2BA-41E2-9D1C-F92A7D28C632}" type="slidenum">
              <a:rPr lang="en-AU" smtClean="0"/>
              <a:t>42</a:t>
            </a:fld>
            <a:endParaRPr lang="en-AU" dirty="0"/>
          </a:p>
        </p:txBody>
      </p:sp>
    </p:spTree>
    <p:extLst>
      <p:ext uri="{BB962C8B-B14F-4D97-AF65-F5344CB8AC3E}">
        <p14:creationId xmlns:p14="http://schemas.microsoft.com/office/powerpoint/2010/main" val="340179825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AU" dirty="0" smtClean="0"/>
              <a:t>Higher unemployment </a:t>
            </a:r>
            <a:r>
              <a:rPr lang="en-AU" dirty="0"/>
              <a:t>also significantly induces higher mortgage delinquency in the low delinquency rate states. </a:t>
            </a:r>
            <a:endParaRPr lang="en-AU" dirty="0" smtClean="0"/>
          </a:p>
          <a:p>
            <a:r>
              <a:rPr lang="en-AU" dirty="0" smtClean="0"/>
              <a:t>The CSI </a:t>
            </a:r>
            <a:r>
              <a:rPr lang="en-AU" dirty="0"/>
              <a:t>and its current and expected components appear to provide unequivocal evidence of significant and negative effect on mortgage delinquency </a:t>
            </a:r>
            <a:r>
              <a:rPr lang="en-AU" dirty="0" smtClean="0"/>
              <a:t>rates</a:t>
            </a:r>
          </a:p>
          <a:p>
            <a:pPr lvl="1"/>
            <a:r>
              <a:rPr lang="en-AU" dirty="0" smtClean="0"/>
              <a:t>Bhutta </a:t>
            </a:r>
            <a:r>
              <a:rPr lang="en-AU" dirty="0"/>
              <a:t>et al. (2017) showed that despite the decline in the US house prices and rise in mortgage default over 2007 to 2009, borrowers’ decision to continue paying until they are in dire situations is driven by emotional and behavioural factors of the borrowers.</a:t>
            </a:r>
          </a:p>
          <a:p>
            <a:endParaRPr lang="en-AU" dirty="0" smtClean="0"/>
          </a:p>
          <a:p>
            <a:endParaRPr lang="en-AU"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6" name="Title 1"/>
          <p:cNvSpPr>
            <a:spLocks noGrp="1"/>
          </p:cNvSpPr>
          <p:nvPr>
            <p:ph type="title"/>
          </p:nvPr>
        </p:nvSpPr>
        <p:spPr>
          <a:xfrm>
            <a:off x="838200" y="365125"/>
            <a:ext cx="10515600" cy="1325563"/>
          </a:xfrm>
        </p:spPr>
        <p:txBody>
          <a:bodyPr>
            <a:normAutofit/>
          </a:bodyPr>
          <a:lstStyle/>
          <a:p>
            <a:r>
              <a:rPr lang="en-AU" sz="2800" dirty="0"/>
              <a:t>Results and </a:t>
            </a:r>
            <a:r>
              <a:rPr lang="en-AU" sz="2800" dirty="0" smtClean="0"/>
              <a:t>Discussions (continued)</a:t>
            </a:r>
            <a:endParaRPr lang="en-AU" sz="2800" dirty="0"/>
          </a:p>
        </p:txBody>
      </p:sp>
      <p:sp>
        <p:nvSpPr>
          <p:cNvPr id="7" name="Slide Number Placeholder 6"/>
          <p:cNvSpPr>
            <a:spLocks noGrp="1"/>
          </p:cNvSpPr>
          <p:nvPr>
            <p:ph type="sldNum" sz="quarter" idx="12"/>
          </p:nvPr>
        </p:nvSpPr>
        <p:spPr/>
        <p:txBody>
          <a:bodyPr/>
          <a:lstStyle/>
          <a:p>
            <a:fld id="{54398268-F2BA-41E2-9D1C-F92A7D28C632}" type="slidenum">
              <a:rPr lang="en-AU" smtClean="0"/>
              <a:t>43</a:t>
            </a:fld>
            <a:endParaRPr lang="en-AU" dirty="0"/>
          </a:p>
        </p:txBody>
      </p:sp>
    </p:spTree>
    <p:extLst>
      <p:ext uri="{BB962C8B-B14F-4D97-AF65-F5344CB8AC3E}">
        <p14:creationId xmlns:p14="http://schemas.microsoft.com/office/powerpoint/2010/main" val="307731944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60305" y="255763"/>
          <a:ext cx="11056529" cy="6421104"/>
        </p:xfrm>
        <a:graphic>
          <a:graphicData uri="http://schemas.openxmlformats.org/drawingml/2006/table">
            <a:tbl>
              <a:tblPr firstRow="1" firstCol="1" bandRow="1">
                <a:tableStyleId>{5C22544A-7EE6-4342-B048-85BDC9FD1C3A}</a:tableStyleId>
              </a:tblPr>
              <a:tblGrid>
                <a:gridCol w="2576492"/>
                <a:gridCol w="2410079"/>
                <a:gridCol w="2063487"/>
                <a:gridCol w="2040535"/>
                <a:gridCol w="1965936"/>
              </a:tblGrid>
              <a:tr h="254469">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gridSpan="4">
                  <a:txBody>
                    <a:bodyPr/>
                    <a:lstStyle/>
                    <a:p>
                      <a:pPr>
                        <a:lnSpc>
                          <a:spcPct val="107000"/>
                        </a:lnSpc>
                        <a:spcAft>
                          <a:spcPts val="0"/>
                        </a:spcAft>
                      </a:pPr>
                      <a:r>
                        <a:rPr lang="en-AU" sz="1600" dirty="0">
                          <a:effectLst/>
                        </a:rPr>
                        <a:t>Dependent Variable: MORG_DEL:  difference panel GMM Model</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hMerge="1">
                  <a:txBody>
                    <a:bodyPr/>
                    <a:lstStyle/>
                    <a:p>
                      <a:endParaRPr lang="en-AU"/>
                    </a:p>
                  </a:txBody>
                  <a:tcPr/>
                </a:tc>
                <a:tc hMerge="1">
                  <a:txBody>
                    <a:bodyPr/>
                    <a:lstStyle/>
                    <a:p>
                      <a:endParaRPr lang="en-AU"/>
                    </a:p>
                  </a:txBody>
                  <a:tcPr/>
                </a:tc>
                <a:tc hMerge="1">
                  <a:txBody>
                    <a:bodyPr/>
                    <a:lstStyle/>
                    <a:p>
                      <a:endParaRPr lang="en-AU"/>
                    </a:p>
                  </a:txBody>
                  <a:tcPr/>
                </a:tc>
              </a:tr>
              <a:tr h="254469">
                <a:tc>
                  <a:txBody>
                    <a:bodyPr/>
                    <a:lstStyle/>
                    <a:p>
                      <a:pPr>
                        <a:lnSpc>
                          <a:spcPct val="107000"/>
                        </a:lnSpc>
                        <a:spcAft>
                          <a:spcPts val="0"/>
                        </a:spcAft>
                      </a:pPr>
                      <a:r>
                        <a:rPr lang="en-AU" sz="1600" dirty="0">
                          <a:effectLst/>
                        </a:rPr>
                        <a:t>Variable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nSpc>
                          <a:spcPct val="107000"/>
                        </a:lnSpc>
                        <a:spcAft>
                          <a:spcPts val="0"/>
                        </a:spcAft>
                      </a:pPr>
                      <a:r>
                        <a:rPr lang="en-AU" sz="1600" dirty="0">
                          <a:effectLst/>
                        </a:rPr>
                        <a:t>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nSpc>
                          <a:spcPct val="107000"/>
                        </a:lnSpc>
                        <a:spcAft>
                          <a:spcPts val="0"/>
                        </a:spcAft>
                      </a:pPr>
                      <a:r>
                        <a:rPr lang="en-AU" sz="1600" dirty="0">
                          <a:effectLst/>
                        </a:rPr>
                        <a:t>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nSpc>
                          <a:spcPct val="107000"/>
                        </a:lnSpc>
                        <a:spcAft>
                          <a:spcPts val="0"/>
                        </a:spcAft>
                      </a:pPr>
                      <a:r>
                        <a:rPr lang="en-AU" sz="1600" dirty="0">
                          <a:effectLst/>
                        </a:rPr>
                        <a:t>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nSpc>
                          <a:spcPct val="107000"/>
                        </a:lnSpc>
                        <a:spcAft>
                          <a:spcPts val="0"/>
                        </a:spcAft>
                      </a:pPr>
                      <a:r>
                        <a:rPr lang="en-AU" sz="1600" dirty="0">
                          <a:effectLst/>
                        </a:rPr>
                        <a:t>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r>
              <a:tr h="299781">
                <a:tc>
                  <a:txBody>
                    <a:bodyPr/>
                    <a:lstStyle/>
                    <a:p>
                      <a:pPr>
                        <a:lnSpc>
                          <a:spcPct val="107000"/>
                        </a:lnSpc>
                        <a:spcAft>
                          <a:spcPts val="0"/>
                        </a:spcAft>
                      </a:pPr>
                      <a:r>
                        <a:rPr lang="en-AU" sz="1600" dirty="0">
                          <a:effectLst/>
                        </a:rPr>
                        <a:t>MORG_DEL(-1)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r">
                        <a:lnSpc>
                          <a:spcPct val="107000"/>
                        </a:lnSpc>
                        <a:spcAft>
                          <a:spcPts val="600"/>
                        </a:spcAft>
                      </a:pPr>
                      <a:r>
                        <a:rPr lang="en-AU" sz="1600" dirty="0">
                          <a:effectLst/>
                        </a:rPr>
                        <a:t>1.083877***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600"/>
                        </a:spcAft>
                      </a:pPr>
                      <a:r>
                        <a:rPr lang="en-AU" sz="1600" dirty="0">
                          <a:effectLst/>
                        </a:rPr>
                        <a:t>0.0202920***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600"/>
                        </a:spcAft>
                      </a:pPr>
                      <a:r>
                        <a:rPr lang="en-AU" sz="1600" dirty="0">
                          <a:effectLst/>
                        </a:rPr>
                        <a:t>0.170717***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600"/>
                        </a:spcAft>
                      </a:pPr>
                      <a:r>
                        <a:rPr lang="en-AU" sz="1600" dirty="0">
                          <a:effectLst/>
                        </a:rPr>
                        <a:t>0.117320***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r">
                        <a:lnSpc>
                          <a:spcPct val="107000"/>
                        </a:lnSpc>
                        <a:spcAft>
                          <a:spcPts val="600"/>
                        </a:spcAft>
                      </a:pPr>
                      <a:r>
                        <a:rPr lang="en-AU" sz="1600" dirty="0">
                          <a:effectLst/>
                        </a:rPr>
                        <a:t>(0.01111)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600"/>
                        </a:spcAft>
                      </a:pPr>
                      <a:r>
                        <a:rPr lang="en-AU" sz="1600" dirty="0">
                          <a:effectLst/>
                        </a:rPr>
                        <a:t>(.011112)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600"/>
                        </a:spcAft>
                      </a:pPr>
                      <a:r>
                        <a:rPr lang="en-AU" sz="1600" dirty="0">
                          <a:effectLst/>
                        </a:rPr>
                        <a:t>(0.025489)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600"/>
                        </a:spcAft>
                      </a:pPr>
                      <a:r>
                        <a:rPr lang="en-AU" sz="1600" dirty="0">
                          <a:effectLst/>
                        </a:rPr>
                        <a:t>(0.024710)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73481">
                <a:tc>
                  <a:txBody>
                    <a:bodyPr/>
                    <a:lstStyle/>
                    <a:p>
                      <a:pPr>
                        <a:lnSpc>
                          <a:spcPct val="107000"/>
                        </a:lnSpc>
                        <a:spcAft>
                          <a:spcPts val="0"/>
                        </a:spcAft>
                      </a:pPr>
                      <a:r>
                        <a:rPr lang="en-AU" sz="1600" dirty="0">
                          <a:effectLst/>
                        </a:rPr>
                        <a:t>CSI</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r">
                        <a:lnSpc>
                          <a:spcPct val="115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15000"/>
                        </a:lnSpc>
                        <a:spcAft>
                          <a:spcPts val="600"/>
                        </a:spcAft>
                      </a:pPr>
                      <a:r>
                        <a:rPr lang="en-AU" sz="1600" dirty="0">
                          <a:effectLst/>
                        </a:rPr>
                        <a:t>-0.013147****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15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15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73481">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r">
                        <a:lnSpc>
                          <a:spcPct val="115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15000"/>
                        </a:lnSpc>
                        <a:spcAft>
                          <a:spcPts val="600"/>
                        </a:spcAft>
                      </a:pPr>
                      <a:r>
                        <a:rPr lang="en-AU" sz="1600" dirty="0">
                          <a:effectLst/>
                        </a:rPr>
                        <a:t>(0.001196)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15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15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CSI_CURRENT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highlight>
                            <a:srgbClr val="FFFF00"/>
                          </a:highligh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-0.016063***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highlight>
                            <a:srgbClr val="FFFF00"/>
                          </a:highligh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(0.001933)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CSI_EXPECT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highlight>
                            <a:srgbClr val="FFFF00"/>
                          </a:highligh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-0.004373***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highlight>
                            <a:srgbClr val="FFFF00"/>
                          </a:highligh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(0.001276)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UNEMP_RATE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0.310176***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0.266068***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0.348849***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(0.026208)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(0.033656)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(0.035575)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Log(INCOM_PCAPITA)</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-0.089951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-4.434656***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-2.989139***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-4.337476***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(0.077448)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(0.424252)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(0.80928)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(0.648513)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HPI</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0.005636***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-0.003037**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0.002015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-0.004120***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(0.000212)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(0.001351)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(0.002139)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(0.001647)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MORG_RATE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0.357418***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-0.092722**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-0.087840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-0.059253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342051">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600"/>
                        </a:spcAft>
                      </a:pPr>
                      <a:r>
                        <a:rPr lang="en-AU" sz="1600" dirty="0">
                          <a:effectLst/>
                        </a:rPr>
                        <a:t>(0.006567)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600"/>
                        </a:spcAft>
                      </a:pPr>
                      <a:r>
                        <a:rPr lang="en-AU" sz="1600" dirty="0">
                          <a:effectLst/>
                        </a:rPr>
                        <a:t>(0.041408)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600"/>
                        </a:spcAft>
                      </a:pPr>
                      <a:r>
                        <a:rPr lang="en-AU" sz="1600" dirty="0">
                          <a:effectLst/>
                        </a:rPr>
                        <a:t>(0.064028)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600"/>
                        </a:spcAft>
                      </a:pPr>
                      <a:r>
                        <a:rPr lang="en-AU" sz="1600" dirty="0">
                          <a:effectLst/>
                        </a:rPr>
                        <a:t>(0.050689)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LOG (MORG_L)</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6.162471***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5.162167***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6.973628***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(0.490844)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(0.559468)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(0.607845)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Number of instruments</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25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25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25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25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J-test (P-value)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24.205(0.283)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19.232(0.377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22.248(0.221)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19.777(0.344)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LM test (A-B): AR(1)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-3.609(p=0.000)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-1.834(p=0.0665)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-2.457(p=0.0140)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-2.467(p=0.299)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4469">
                <a:tc>
                  <a:txBody>
                    <a:bodyPr/>
                    <a:lstStyle/>
                    <a:p>
                      <a:pPr>
                        <a:lnSpc>
                          <a:spcPct val="107000"/>
                        </a:lnSpc>
                        <a:spcAft>
                          <a:spcPts val="0"/>
                        </a:spcAft>
                      </a:pPr>
                      <a:r>
                        <a:rPr lang="en-AU" sz="1600" dirty="0">
                          <a:effectLst/>
                        </a:rPr>
                        <a:t>                         AR(2)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r">
                        <a:lnSpc>
                          <a:spcPct val="107000"/>
                        </a:lnSpc>
                        <a:spcAft>
                          <a:spcPts val="0"/>
                        </a:spcAft>
                      </a:pPr>
                      <a:r>
                        <a:rPr lang="en-AU" sz="1600" dirty="0">
                          <a:effectLst/>
                        </a:rPr>
                        <a:t>-0.379(p=0.704)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r">
                        <a:lnSpc>
                          <a:spcPct val="107000"/>
                        </a:lnSpc>
                        <a:spcAft>
                          <a:spcPts val="0"/>
                        </a:spcAft>
                      </a:pPr>
                      <a:r>
                        <a:rPr lang="en-AU" sz="1600" dirty="0">
                          <a:effectLst/>
                        </a:rPr>
                        <a:t>-0.696(p=0.486)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0.285(p=0.777)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-1.036(p=0.014)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bl>
          </a:graphicData>
        </a:graphic>
      </p:graphicFrame>
      <p:sp>
        <p:nvSpPr>
          <p:cNvPr id="4" name="Footer Placeholder 3"/>
          <p:cNvSpPr>
            <a:spLocks noGrp="1"/>
          </p:cNvSpPr>
          <p:nvPr>
            <p:ph type="ftr" sz="quarter" idx="11"/>
          </p:nvPr>
        </p:nvSpPr>
        <p:spPr>
          <a:xfrm>
            <a:off x="2861972" y="6462584"/>
            <a:ext cx="6524368" cy="365125"/>
          </a:xfrm>
        </p:spPr>
        <p:txBody>
          <a:bodyPr/>
          <a:lstStyle/>
          <a:p>
            <a:r>
              <a:rPr lang="en-AU" smtClean="0"/>
              <a:t>Seminar Series, Department of Economics, JKKNIU, Trishal, Bangladesh. 23 January 2019 </a:t>
            </a:r>
            <a:endParaRPr lang="en-AU" dirty="0"/>
          </a:p>
        </p:txBody>
      </p:sp>
      <p:sp>
        <p:nvSpPr>
          <p:cNvPr id="6" name="Rectangle 5"/>
          <p:cNvSpPr/>
          <p:nvPr/>
        </p:nvSpPr>
        <p:spPr>
          <a:xfrm>
            <a:off x="28156" y="-180715"/>
            <a:ext cx="11920828" cy="507831"/>
          </a:xfrm>
          <a:prstGeom prst="rect">
            <a:avLst/>
          </a:prstGeom>
        </p:spPr>
        <p:txBody>
          <a:bodyPr wrap="square">
            <a:spAutoFit/>
          </a:bodyPr>
          <a:lstStyle/>
          <a:p>
            <a:pPr algn="ctr">
              <a:lnSpc>
                <a:spcPct val="150000"/>
              </a:lnSpc>
              <a:spcAft>
                <a:spcPts val="0"/>
              </a:spcAft>
            </a:pPr>
            <a:r>
              <a:rPr lang="en-AU" b="1" dirty="0">
                <a:latin typeface="Calibri" panose="020F0502020204030204" pitchFamily="34" charset="0"/>
                <a:ea typeface="Calibri" panose="020F0502020204030204" pitchFamily="34" charset="0"/>
                <a:cs typeface="Times New Roman" panose="02020603050405020304" pitchFamily="18" charset="0"/>
              </a:rPr>
              <a:t>Table 6: Panel GMM e</a:t>
            </a:r>
            <a:r>
              <a:rPr lang="en-AU" b="1" dirty="0">
                <a:latin typeface="Calibri" panose="020F0502020204030204" pitchFamily="34" charset="0"/>
                <a:ea typeface="Calibri" panose="020F0502020204030204" pitchFamily="34" charset="0"/>
                <a:cs typeface="Arial" panose="020B0604020202020204" pitchFamily="34" charset="0"/>
              </a:rPr>
              <a:t>stimates of mortgage delinquency models for lower delinquency states</a:t>
            </a:r>
            <a:endParaRPr lang="en-AU"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54398268-F2BA-41E2-9D1C-F92A7D28C632}" type="slidenum">
              <a:rPr lang="en-AU" smtClean="0"/>
              <a:t>44</a:t>
            </a:fld>
            <a:endParaRPr lang="en-AU" dirty="0"/>
          </a:p>
        </p:txBody>
      </p:sp>
    </p:spTree>
    <p:extLst>
      <p:ext uri="{BB962C8B-B14F-4D97-AF65-F5344CB8AC3E}">
        <p14:creationId xmlns:p14="http://schemas.microsoft.com/office/powerpoint/2010/main" val="123298503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AU" dirty="0" smtClean="0"/>
              <a:t>Table 7 reports results of quantile regressions. </a:t>
            </a:r>
          </a:p>
          <a:p>
            <a:r>
              <a:rPr lang="en-AU" dirty="0" smtClean="0"/>
              <a:t>For </a:t>
            </a:r>
            <a:r>
              <a:rPr lang="en-AU" dirty="0"/>
              <a:t>brevity’s sake, we report the estimates for every 20</a:t>
            </a:r>
            <a:r>
              <a:rPr lang="en-AU" baseline="30000" dirty="0"/>
              <a:t>th</a:t>
            </a:r>
            <a:r>
              <a:rPr lang="en-AU" dirty="0"/>
              <a:t> </a:t>
            </a:r>
            <a:r>
              <a:rPr lang="en-AU" dirty="0" smtClean="0"/>
              <a:t>quantile.  </a:t>
            </a:r>
          </a:p>
          <a:p>
            <a:r>
              <a:rPr lang="en-AU" dirty="0" smtClean="0"/>
              <a:t>The </a:t>
            </a:r>
            <a:r>
              <a:rPr lang="en-AU" dirty="0"/>
              <a:t>results indicate that CSI has a negative and highly significant impact on mortgage delinquency and that these impacts are almost uniform across the quantiles, ranging from -0.055 to -0.065. </a:t>
            </a:r>
            <a:endParaRPr lang="en-AU" dirty="0" smtClean="0"/>
          </a:p>
          <a:p>
            <a:r>
              <a:rPr lang="en-AU" dirty="0" smtClean="0"/>
              <a:t>This </a:t>
            </a:r>
            <a:r>
              <a:rPr lang="en-AU" dirty="0"/>
              <a:t>indicates that consumer sentiment does not pose differential effects on the mortgage delinquency rates of the American states with various rates of mortgage delinquencies. </a:t>
            </a:r>
            <a:endParaRPr lang="en-AU" dirty="0" smtClean="0"/>
          </a:p>
          <a:p>
            <a:r>
              <a:rPr lang="en-AU" dirty="0" smtClean="0"/>
              <a:t>This </a:t>
            </a:r>
            <a:r>
              <a:rPr lang="en-AU" dirty="0"/>
              <a:t>is a plausible result in view of faster information flow and factor mobility, which are likely to induce coherent changes in mortgage delinquencies in response to changing consumer sentiments. </a:t>
            </a:r>
            <a:endParaRPr lang="en-AU" dirty="0" smtClean="0"/>
          </a:p>
          <a:p>
            <a:endParaRPr lang="en-AU"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6" name="Title 1"/>
          <p:cNvSpPr>
            <a:spLocks noGrp="1"/>
          </p:cNvSpPr>
          <p:nvPr>
            <p:ph type="title"/>
          </p:nvPr>
        </p:nvSpPr>
        <p:spPr>
          <a:xfrm>
            <a:off x="838200" y="365125"/>
            <a:ext cx="10515600" cy="1325563"/>
          </a:xfrm>
        </p:spPr>
        <p:txBody>
          <a:bodyPr>
            <a:normAutofit/>
          </a:bodyPr>
          <a:lstStyle/>
          <a:p>
            <a:r>
              <a:rPr lang="en-AU" sz="2800" dirty="0"/>
              <a:t>Results and </a:t>
            </a:r>
            <a:r>
              <a:rPr lang="en-AU" sz="2800" dirty="0" smtClean="0"/>
              <a:t>Discussions (continued)</a:t>
            </a:r>
            <a:endParaRPr lang="en-AU" sz="2800" dirty="0"/>
          </a:p>
        </p:txBody>
      </p:sp>
      <p:sp>
        <p:nvSpPr>
          <p:cNvPr id="7" name="Slide Number Placeholder 6"/>
          <p:cNvSpPr>
            <a:spLocks noGrp="1"/>
          </p:cNvSpPr>
          <p:nvPr>
            <p:ph type="sldNum" sz="quarter" idx="12"/>
          </p:nvPr>
        </p:nvSpPr>
        <p:spPr/>
        <p:txBody>
          <a:bodyPr/>
          <a:lstStyle/>
          <a:p>
            <a:fld id="{54398268-F2BA-41E2-9D1C-F92A7D28C632}" type="slidenum">
              <a:rPr lang="en-AU" smtClean="0"/>
              <a:t>45</a:t>
            </a:fld>
            <a:endParaRPr lang="en-AU" dirty="0"/>
          </a:p>
        </p:txBody>
      </p:sp>
    </p:spTree>
    <p:extLst>
      <p:ext uri="{BB962C8B-B14F-4D97-AF65-F5344CB8AC3E}">
        <p14:creationId xmlns:p14="http://schemas.microsoft.com/office/powerpoint/2010/main" val="178992848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Results and Discussions (continued)</a:t>
            </a:r>
          </a:p>
        </p:txBody>
      </p:sp>
      <p:sp>
        <p:nvSpPr>
          <p:cNvPr id="3" name="Content Placeholder 2"/>
          <p:cNvSpPr>
            <a:spLocks noGrp="1"/>
          </p:cNvSpPr>
          <p:nvPr>
            <p:ph idx="1"/>
          </p:nvPr>
        </p:nvSpPr>
        <p:spPr/>
        <p:txBody>
          <a:bodyPr/>
          <a:lstStyle/>
          <a:p>
            <a:r>
              <a:rPr lang="en-AU" dirty="0"/>
              <a:t>The impact of changes of unemployment is positive and significant.</a:t>
            </a:r>
          </a:p>
          <a:p>
            <a:r>
              <a:rPr lang="en-AU" dirty="0"/>
              <a:t>Higher house prices exert adverse and significant impact on the delinquency rates. </a:t>
            </a:r>
          </a:p>
          <a:p>
            <a:r>
              <a:rPr lang="en-AU" dirty="0"/>
              <a:t>Loans have relatively larger positive and significant impact on mortgage delinquency especially at higher quantiles.  </a:t>
            </a:r>
          </a:p>
          <a:p>
            <a:r>
              <a:rPr lang="en-AU" dirty="0"/>
              <a:t>Finally, the effects of interest rates on mortgages, MORG_L and income seem to be significant at lower quantiles and insignificant at higher quantiles. </a:t>
            </a:r>
          </a:p>
          <a:p>
            <a:endParaRPr lang="en-AU"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a:p>
        </p:txBody>
      </p:sp>
      <p:sp>
        <p:nvSpPr>
          <p:cNvPr id="5" name="Slide Number Placeholder 4"/>
          <p:cNvSpPr>
            <a:spLocks noGrp="1"/>
          </p:cNvSpPr>
          <p:nvPr>
            <p:ph type="sldNum" sz="quarter" idx="12"/>
          </p:nvPr>
        </p:nvSpPr>
        <p:spPr/>
        <p:txBody>
          <a:bodyPr/>
          <a:lstStyle/>
          <a:p>
            <a:fld id="{5888409C-B3A6-4ADB-A8DE-4C7BC707B03B}" type="slidenum">
              <a:rPr lang="en-AU" smtClean="0"/>
              <a:t>46</a:t>
            </a:fld>
            <a:endParaRPr lang="en-AU"/>
          </a:p>
        </p:txBody>
      </p:sp>
    </p:spTree>
    <p:extLst>
      <p:ext uri="{BB962C8B-B14F-4D97-AF65-F5344CB8AC3E}">
        <p14:creationId xmlns:p14="http://schemas.microsoft.com/office/powerpoint/2010/main" val="302425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graphicFrame>
        <p:nvGraphicFramePr>
          <p:cNvPr id="5" name="Table 4"/>
          <p:cNvGraphicFramePr>
            <a:graphicFrameLocks noGrp="1"/>
          </p:cNvGraphicFramePr>
          <p:nvPr>
            <p:extLst/>
          </p:nvPr>
        </p:nvGraphicFramePr>
        <p:xfrm>
          <a:off x="930155" y="1307628"/>
          <a:ext cx="10907618" cy="4645905"/>
        </p:xfrm>
        <a:graphic>
          <a:graphicData uri="http://schemas.openxmlformats.org/drawingml/2006/table">
            <a:tbl>
              <a:tblPr firstRow="1" firstCol="1" bandRow="1">
                <a:tableStyleId>{5C22544A-7EE6-4342-B048-85BDC9FD1C3A}</a:tableStyleId>
              </a:tblPr>
              <a:tblGrid>
                <a:gridCol w="2719059"/>
                <a:gridCol w="1411087"/>
                <a:gridCol w="1696890"/>
                <a:gridCol w="1696890"/>
                <a:gridCol w="1680078"/>
                <a:gridCol w="1703614"/>
              </a:tblGrid>
              <a:tr h="471160">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gridSpan="5">
                  <a:txBody>
                    <a:bodyPr/>
                    <a:lstStyle/>
                    <a:p>
                      <a:pPr algn="ctr">
                        <a:lnSpc>
                          <a:spcPct val="107000"/>
                        </a:lnSpc>
                        <a:spcAft>
                          <a:spcPts val="0"/>
                        </a:spcAft>
                      </a:pPr>
                      <a:r>
                        <a:rPr lang="en-AU" sz="1600" dirty="0">
                          <a:effectLst/>
                        </a:rPr>
                        <a:t>Dependent variable: MORG_DEL</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r>
              <a:tr h="229320">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rowSpan="2">
                  <a:txBody>
                    <a:bodyPr/>
                    <a:lstStyle/>
                    <a:p>
                      <a:pPr algn="ctr">
                        <a:lnSpc>
                          <a:spcPct val="107000"/>
                        </a:lnSpc>
                        <a:spcAft>
                          <a:spcPts val="0"/>
                        </a:spcAft>
                      </a:pPr>
                      <a:r>
                        <a:rPr lang="en-AU" sz="1600" dirty="0">
                          <a:effectLst/>
                        </a:rPr>
                        <a:t>OLS estimations</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gridSpan="4">
                  <a:txBody>
                    <a:bodyPr/>
                    <a:lstStyle/>
                    <a:p>
                      <a:pPr algn="ctr">
                        <a:lnSpc>
                          <a:spcPct val="107000"/>
                        </a:lnSpc>
                        <a:spcAft>
                          <a:spcPts val="0"/>
                        </a:spcAft>
                      </a:pPr>
                      <a:r>
                        <a:rPr lang="en-AU" sz="1600" dirty="0">
                          <a:effectLst/>
                        </a:rPr>
                        <a:t>Quantile estimations</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AU"/>
                    </a:p>
                  </a:txBody>
                  <a:tcPr/>
                </a:tc>
                <a:tc hMerge="1">
                  <a:txBody>
                    <a:bodyPr/>
                    <a:lstStyle/>
                    <a:p>
                      <a:endParaRPr lang="en-AU"/>
                    </a:p>
                  </a:txBody>
                  <a:tcPr/>
                </a:tc>
                <a:tc hMerge="1">
                  <a:txBody>
                    <a:bodyPr/>
                    <a:lstStyle/>
                    <a:p>
                      <a:endParaRPr lang="en-AU"/>
                    </a:p>
                  </a:txBody>
                  <a:tcPr/>
                </a:tc>
              </a:tr>
              <a:tr h="229320">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vMerge="1">
                  <a:txBody>
                    <a:bodyPr/>
                    <a:lstStyle/>
                    <a:p>
                      <a:endParaRPr lang="en-AU"/>
                    </a:p>
                  </a:txBody>
                  <a:tcPr/>
                </a:tc>
                <a:tc>
                  <a:txBody>
                    <a:bodyPr/>
                    <a:lstStyle/>
                    <a:p>
                      <a:pPr algn="r">
                        <a:lnSpc>
                          <a:spcPct val="107000"/>
                        </a:lnSpc>
                        <a:spcAft>
                          <a:spcPts val="0"/>
                        </a:spcAft>
                      </a:pPr>
                      <a:r>
                        <a:rPr lang="en-AU" sz="1600" dirty="0">
                          <a:effectLst/>
                        </a:rPr>
                        <a:t>20</a:t>
                      </a:r>
                      <a:r>
                        <a:rPr lang="en-AU" sz="1600" baseline="30000" dirty="0">
                          <a:effectLst/>
                        </a:rPr>
                        <a:t>th</a:t>
                      </a:r>
                      <a:r>
                        <a:rPr lang="en-AU" sz="1600" dirty="0">
                          <a:effectLst/>
                        </a:rPr>
                        <a:t> Quant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0"/>
                        </a:spcAft>
                      </a:pPr>
                      <a:r>
                        <a:rPr lang="en-AU" sz="1600" dirty="0">
                          <a:effectLst/>
                        </a:rPr>
                        <a:t>40</a:t>
                      </a:r>
                      <a:r>
                        <a:rPr lang="en-AU" sz="1600" baseline="30000" dirty="0">
                          <a:effectLst/>
                        </a:rPr>
                        <a:t>th</a:t>
                      </a:r>
                      <a:r>
                        <a:rPr lang="en-AU" sz="1600" dirty="0">
                          <a:effectLst/>
                        </a:rPr>
                        <a:t> Quant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0"/>
                        </a:spcAft>
                      </a:pPr>
                      <a:r>
                        <a:rPr lang="en-AU" sz="1600" dirty="0">
                          <a:effectLst/>
                        </a:rPr>
                        <a:t>60</a:t>
                      </a:r>
                      <a:r>
                        <a:rPr lang="en-AU" sz="1600" baseline="30000" dirty="0">
                          <a:effectLst/>
                        </a:rPr>
                        <a:t>th</a:t>
                      </a:r>
                      <a:r>
                        <a:rPr lang="en-AU" sz="1600" dirty="0">
                          <a:effectLst/>
                        </a:rPr>
                        <a:t> Quant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0"/>
                        </a:spcAft>
                      </a:pPr>
                      <a:r>
                        <a:rPr lang="en-AU" sz="1600" dirty="0">
                          <a:effectLst/>
                        </a:rPr>
                        <a:t>80</a:t>
                      </a:r>
                      <a:r>
                        <a:rPr lang="en-AU" sz="1600" baseline="30000" dirty="0">
                          <a:effectLst/>
                        </a:rPr>
                        <a:t>th</a:t>
                      </a:r>
                      <a:r>
                        <a:rPr lang="en-AU" sz="1600" dirty="0">
                          <a:effectLst/>
                        </a:rPr>
                        <a:t> Quant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465230">
                <a:tc>
                  <a:txBody>
                    <a:bodyPr/>
                    <a:lstStyle/>
                    <a:p>
                      <a:pPr>
                        <a:lnSpc>
                          <a:spcPct val="107000"/>
                        </a:lnSpc>
                        <a:spcAft>
                          <a:spcPts val="0"/>
                        </a:spcAft>
                      </a:pPr>
                      <a:r>
                        <a:rPr lang="en-AU" sz="1600" dirty="0">
                          <a:effectLst/>
                        </a:rPr>
                        <a:t>CSI</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-0.0603***</a:t>
                      </a:r>
                    </a:p>
                    <a:p>
                      <a:pPr algn="ctr">
                        <a:lnSpc>
                          <a:spcPct val="107000"/>
                        </a:lnSpc>
                        <a:spcAft>
                          <a:spcPts val="0"/>
                        </a:spcAft>
                      </a:pPr>
                      <a:r>
                        <a:rPr lang="en-AU" sz="1600" dirty="0">
                          <a:effectLst/>
                        </a:rPr>
                        <a:t>(0.008)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-0.0603***</a:t>
                      </a:r>
                    </a:p>
                    <a:p>
                      <a:pPr algn="ctr">
                        <a:lnSpc>
                          <a:spcPct val="107000"/>
                        </a:lnSpc>
                        <a:spcAft>
                          <a:spcPts val="0"/>
                        </a:spcAft>
                      </a:pPr>
                      <a:r>
                        <a:rPr lang="en-AU" sz="1600" dirty="0">
                          <a:effectLst/>
                        </a:rPr>
                        <a:t>(.00574)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-0.06053***</a:t>
                      </a:r>
                    </a:p>
                    <a:p>
                      <a:pPr algn="ctr">
                        <a:lnSpc>
                          <a:spcPct val="107000"/>
                        </a:lnSpc>
                        <a:spcAft>
                          <a:spcPts val="0"/>
                        </a:spcAft>
                      </a:pPr>
                      <a:r>
                        <a:rPr lang="en-AU" sz="1600" dirty="0">
                          <a:effectLst/>
                        </a:rPr>
                        <a:t>(0.0067)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-0.0554***</a:t>
                      </a:r>
                    </a:p>
                    <a:p>
                      <a:pPr algn="ctr">
                        <a:lnSpc>
                          <a:spcPct val="107000"/>
                        </a:lnSpc>
                        <a:spcAft>
                          <a:spcPts val="0"/>
                        </a:spcAft>
                      </a:pPr>
                      <a:r>
                        <a:rPr lang="en-AU" sz="1600" dirty="0">
                          <a:effectLst/>
                        </a:rPr>
                        <a:t>(0.0063)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171450" algn="ctr">
                        <a:lnSpc>
                          <a:spcPct val="107000"/>
                        </a:lnSpc>
                        <a:spcAft>
                          <a:spcPts val="0"/>
                        </a:spcAft>
                      </a:pPr>
                      <a:r>
                        <a:rPr lang="en-AU" sz="1600" dirty="0">
                          <a:effectLst/>
                        </a:rPr>
                        <a:t>-0.0651***</a:t>
                      </a:r>
                    </a:p>
                    <a:p>
                      <a:pPr marR="171450" algn="ctr">
                        <a:lnSpc>
                          <a:spcPct val="107000"/>
                        </a:lnSpc>
                        <a:spcAft>
                          <a:spcPts val="0"/>
                        </a:spcAft>
                      </a:pPr>
                      <a:r>
                        <a:rPr lang="en-AU" sz="1600" dirty="0">
                          <a:effectLst/>
                        </a:rPr>
                        <a:t>(0.0106)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465230">
                <a:tc>
                  <a:txBody>
                    <a:bodyPr/>
                    <a:lstStyle/>
                    <a:p>
                      <a:pPr>
                        <a:lnSpc>
                          <a:spcPct val="107000"/>
                        </a:lnSpc>
                        <a:spcAft>
                          <a:spcPts val="0"/>
                        </a:spcAft>
                      </a:pPr>
                      <a:r>
                        <a:rPr lang="en-AU" sz="1600" dirty="0">
                          <a:effectLst/>
                        </a:rPr>
                        <a:t>UNEMP_RATE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0.5640***</a:t>
                      </a:r>
                    </a:p>
                    <a:p>
                      <a:pPr algn="ctr">
                        <a:lnSpc>
                          <a:spcPct val="107000"/>
                        </a:lnSpc>
                        <a:spcAft>
                          <a:spcPts val="0"/>
                        </a:spcAft>
                      </a:pPr>
                      <a:r>
                        <a:rPr lang="en-AU" sz="1600" dirty="0">
                          <a:effectLst/>
                        </a:rPr>
                        <a:t>(0.0411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0.2604***</a:t>
                      </a:r>
                    </a:p>
                    <a:p>
                      <a:pPr algn="ctr">
                        <a:lnSpc>
                          <a:spcPct val="107000"/>
                        </a:lnSpc>
                        <a:spcAft>
                          <a:spcPts val="0"/>
                        </a:spcAft>
                      </a:pPr>
                      <a:r>
                        <a:rPr lang="en-AU" sz="1600" dirty="0">
                          <a:effectLst/>
                        </a:rPr>
                        <a:t>(0.0395)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0.3978***</a:t>
                      </a:r>
                    </a:p>
                    <a:p>
                      <a:pPr algn="ctr">
                        <a:lnSpc>
                          <a:spcPct val="107000"/>
                        </a:lnSpc>
                        <a:spcAft>
                          <a:spcPts val="0"/>
                        </a:spcAft>
                      </a:pPr>
                      <a:r>
                        <a:rPr lang="en-AU" sz="1600" dirty="0">
                          <a:effectLst/>
                        </a:rPr>
                        <a:t>(0.0302)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0.5113***</a:t>
                      </a:r>
                    </a:p>
                    <a:p>
                      <a:pPr algn="ctr">
                        <a:lnSpc>
                          <a:spcPct val="107000"/>
                        </a:lnSpc>
                        <a:spcAft>
                          <a:spcPts val="0"/>
                        </a:spcAft>
                      </a:pPr>
                      <a:r>
                        <a:rPr lang="en-AU" sz="1600" dirty="0">
                          <a:effectLst/>
                        </a:rPr>
                        <a:t>(0.0407)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228600" algn="ctr">
                        <a:lnSpc>
                          <a:spcPct val="107000"/>
                        </a:lnSpc>
                        <a:spcAft>
                          <a:spcPts val="0"/>
                        </a:spcAft>
                      </a:pPr>
                      <a:r>
                        <a:rPr lang="en-AU" sz="1600" dirty="0">
                          <a:effectLst/>
                        </a:rPr>
                        <a:t>0.6245***</a:t>
                      </a:r>
                    </a:p>
                    <a:p>
                      <a:pPr marR="171450" algn="ctr">
                        <a:lnSpc>
                          <a:spcPct val="107000"/>
                        </a:lnSpc>
                        <a:spcAft>
                          <a:spcPts val="0"/>
                        </a:spcAft>
                      </a:pPr>
                      <a:r>
                        <a:rPr lang="en-AU" sz="1600" dirty="0">
                          <a:effectLst/>
                        </a:rPr>
                        <a:t>(0.0656)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465230">
                <a:tc>
                  <a:txBody>
                    <a:bodyPr/>
                    <a:lstStyle/>
                    <a:p>
                      <a:pPr>
                        <a:lnSpc>
                          <a:spcPct val="107000"/>
                        </a:lnSpc>
                        <a:spcAft>
                          <a:spcPts val="0"/>
                        </a:spcAft>
                      </a:pPr>
                      <a:r>
                        <a:rPr lang="en-AU" sz="1600" dirty="0">
                          <a:effectLst/>
                        </a:rPr>
                        <a:t>Log(INCOM_PCAPITA)</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-0.5160***</a:t>
                      </a:r>
                    </a:p>
                    <a:p>
                      <a:pPr algn="ctr">
                        <a:lnSpc>
                          <a:spcPct val="107000"/>
                        </a:lnSpc>
                        <a:spcAft>
                          <a:spcPts val="0"/>
                        </a:spcAft>
                      </a:pPr>
                      <a:r>
                        <a:rPr lang="en-AU" sz="1600" dirty="0">
                          <a:effectLst/>
                        </a:rPr>
                        <a:t>(0.483)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-1.0258*</a:t>
                      </a:r>
                    </a:p>
                    <a:p>
                      <a:pPr algn="ctr">
                        <a:lnSpc>
                          <a:spcPct val="107000"/>
                        </a:lnSpc>
                        <a:spcAft>
                          <a:spcPts val="0"/>
                        </a:spcAft>
                      </a:pPr>
                      <a:r>
                        <a:rPr lang="en-AU" sz="1600" dirty="0">
                          <a:effectLst/>
                        </a:rPr>
                        <a:t>(0.5252)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171450" algn="ctr">
                        <a:lnSpc>
                          <a:spcPct val="107000"/>
                        </a:lnSpc>
                        <a:spcAft>
                          <a:spcPts val="0"/>
                        </a:spcAft>
                      </a:pPr>
                      <a:r>
                        <a:rPr lang="en-AU" sz="1600" dirty="0">
                          <a:effectLst/>
                        </a:rPr>
                        <a:t>0.18095</a:t>
                      </a:r>
                    </a:p>
                    <a:p>
                      <a:pPr marR="171450" algn="ctr">
                        <a:lnSpc>
                          <a:spcPct val="107000"/>
                        </a:lnSpc>
                        <a:spcAft>
                          <a:spcPts val="0"/>
                        </a:spcAft>
                      </a:pPr>
                      <a:r>
                        <a:rPr lang="en-AU" sz="1600" dirty="0">
                          <a:effectLst/>
                        </a:rPr>
                        <a:t>(0.3268)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0.459252</a:t>
                      </a:r>
                    </a:p>
                    <a:p>
                      <a:pPr algn="ctr">
                        <a:lnSpc>
                          <a:spcPct val="107000"/>
                        </a:lnSpc>
                        <a:spcAft>
                          <a:spcPts val="0"/>
                        </a:spcAft>
                      </a:pPr>
                      <a:r>
                        <a:rPr lang="en-AU" sz="1600" dirty="0">
                          <a:effectLst/>
                        </a:rPr>
                        <a:t>(0.3886)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171450" algn="ctr">
                        <a:lnSpc>
                          <a:spcPct val="107000"/>
                        </a:lnSpc>
                        <a:spcAft>
                          <a:spcPts val="0"/>
                        </a:spcAft>
                      </a:pPr>
                      <a:r>
                        <a:rPr lang="en-AU" sz="1600" dirty="0">
                          <a:effectLst/>
                        </a:rPr>
                        <a:t>0.1413</a:t>
                      </a:r>
                    </a:p>
                    <a:p>
                      <a:pPr marR="114300" algn="ctr">
                        <a:lnSpc>
                          <a:spcPct val="107000"/>
                        </a:lnSpc>
                        <a:spcAft>
                          <a:spcPts val="0"/>
                        </a:spcAft>
                      </a:pPr>
                      <a:r>
                        <a:rPr lang="en-AU" sz="1600" dirty="0">
                          <a:effectLst/>
                        </a:rPr>
                        <a:t>(0.5727)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475114">
                <a:tc>
                  <a:txBody>
                    <a:bodyPr/>
                    <a:lstStyle/>
                    <a:p>
                      <a:pPr>
                        <a:lnSpc>
                          <a:spcPct val="107000"/>
                        </a:lnSpc>
                        <a:spcAft>
                          <a:spcPts val="0"/>
                        </a:spcAft>
                      </a:pPr>
                      <a:r>
                        <a:rPr lang="en-AU" sz="1600" dirty="0">
                          <a:effectLst/>
                        </a:rPr>
                        <a:t>HPI</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-0.00369</a:t>
                      </a:r>
                    </a:p>
                    <a:p>
                      <a:pPr algn="ctr">
                        <a:lnSpc>
                          <a:spcPct val="107000"/>
                        </a:lnSpc>
                        <a:spcAft>
                          <a:spcPts val="0"/>
                        </a:spcAft>
                      </a:pPr>
                      <a:r>
                        <a:rPr lang="en-AU" sz="1600" dirty="0">
                          <a:effectLst/>
                        </a:rPr>
                        <a:t>(-0.0006)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-0.000949**</a:t>
                      </a:r>
                    </a:p>
                    <a:p>
                      <a:pPr algn="ctr">
                        <a:lnSpc>
                          <a:spcPct val="107000"/>
                        </a:lnSpc>
                        <a:spcAft>
                          <a:spcPts val="0"/>
                        </a:spcAft>
                      </a:pPr>
                      <a:r>
                        <a:rPr lang="en-AU" sz="1600" dirty="0">
                          <a:effectLst/>
                        </a:rPr>
                        <a:t>(0.000482)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-0.001444***</a:t>
                      </a:r>
                    </a:p>
                    <a:p>
                      <a:pPr algn="ctr">
                        <a:lnSpc>
                          <a:spcPct val="107000"/>
                        </a:lnSpc>
                        <a:spcAft>
                          <a:spcPts val="0"/>
                        </a:spcAft>
                      </a:pPr>
                      <a:r>
                        <a:rPr lang="en-AU" sz="1600" dirty="0">
                          <a:effectLst/>
                        </a:rPr>
                        <a:t>(0.00045)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57150" algn="ctr">
                        <a:lnSpc>
                          <a:spcPct val="107000"/>
                        </a:lnSpc>
                        <a:spcAft>
                          <a:spcPts val="0"/>
                        </a:spcAft>
                      </a:pPr>
                      <a:r>
                        <a:rPr lang="en-AU" sz="1600" dirty="0">
                          <a:effectLst/>
                        </a:rPr>
                        <a:t>-0.002363***</a:t>
                      </a:r>
                    </a:p>
                    <a:p>
                      <a:pPr marR="57150" algn="ctr">
                        <a:lnSpc>
                          <a:spcPct val="107000"/>
                        </a:lnSpc>
                        <a:spcAft>
                          <a:spcPts val="0"/>
                        </a:spcAft>
                      </a:pPr>
                      <a:r>
                        <a:rPr lang="en-AU" sz="1600" dirty="0">
                          <a:effectLst/>
                        </a:rPr>
                        <a:t>(0.00057)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228600" algn="ctr">
                        <a:lnSpc>
                          <a:spcPct val="107000"/>
                        </a:lnSpc>
                        <a:spcAft>
                          <a:spcPts val="0"/>
                        </a:spcAft>
                      </a:pPr>
                      <a:r>
                        <a:rPr lang="en-AU" sz="1600" dirty="0">
                          <a:effectLst/>
                        </a:rPr>
                        <a:t>-0.0022**</a:t>
                      </a:r>
                    </a:p>
                    <a:p>
                      <a:pPr marR="228600" algn="ctr">
                        <a:lnSpc>
                          <a:spcPct val="107000"/>
                        </a:lnSpc>
                        <a:spcAft>
                          <a:spcPts val="0"/>
                        </a:spcAft>
                      </a:pPr>
                      <a:r>
                        <a:rPr lang="en-AU" sz="1600" dirty="0">
                          <a:effectLst/>
                        </a:rPr>
                        <a:t>(0.0011)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475114">
                <a:tc>
                  <a:txBody>
                    <a:bodyPr/>
                    <a:lstStyle/>
                    <a:p>
                      <a:pPr>
                        <a:lnSpc>
                          <a:spcPct val="107000"/>
                        </a:lnSpc>
                        <a:spcAft>
                          <a:spcPts val="0"/>
                        </a:spcAft>
                      </a:pPr>
                      <a:r>
                        <a:rPr lang="en-AU" sz="1600" dirty="0">
                          <a:effectLst/>
                        </a:rPr>
                        <a:t>MORG_RATE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-0.07652</a:t>
                      </a:r>
                    </a:p>
                    <a:p>
                      <a:pPr algn="ctr">
                        <a:lnSpc>
                          <a:spcPct val="107000"/>
                        </a:lnSpc>
                        <a:spcAft>
                          <a:spcPts val="0"/>
                        </a:spcAft>
                      </a:pPr>
                      <a:r>
                        <a:rPr lang="en-AU" sz="1600" dirty="0">
                          <a:effectLst/>
                        </a:rPr>
                        <a:t>(0.0745)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-0.2183***</a:t>
                      </a:r>
                    </a:p>
                    <a:p>
                      <a:pPr algn="ctr">
                        <a:lnSpc>
                          <a:spcPct val="107000"/>
                        </a:lnSpc>
                        <a:spcAft>
                          <a:spcPts val="0"/>
                        </a:spcAft>
                      </a:pPr>
                      <a:r>
                        <a:rPr lang="en-AU" sz="1600" dirty="0">
                          <a:effectLst/>
                        </a:rPr>
                        <a:t>(0.0610)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-0.072972*</a:t>
                      </a:r>
                    </a:p>
                    <a:p>
                      <a:pPr algn="ctr">
                        <a:lnSpc>
                          <a:spcPct val="107000"/>
                        </a:lnSpc>
                        <a:spcAft>
                          <a:spcPts val="0"/>
                        </a:spcAft>
                      </a:pPr>
                      <a:r>
                        <a:rPr lang="en-AU" sz="1600" dirty="0">
                          <a:effectLst/>
                        </a:rPr>
                        <a:t>(0.0396)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-0.00954</a:t>
                      </a:r>
                    </a:p>
                    <a:p>
                      <a:pPr algn="ctr">
                        <a:lnSpc>
                          <a:spcPct val="107000"/>
                        </a:lnSpc>
                        <a:spcAft>
                          <a:spcPts val="0"/>
                        </a:spcAft>
                      </a:pPr>
                      <a:r>
                        <a:rPr lang="en-AU" sz="1600" dirty="0">
                          <a:effectLst/>
                        </a:rPr>
                        <a:t>(0.0583)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-0.0463</a:t>
                      </a:r>
                    </a:p>
                    <a:p>
                      <a:pPr algn="ctr">
                        <a:lnSpc>
                          <a:spcPct val="107000"/>
                        </a:lnSpc>
                        <a:spcAft>
                          <a:spcPts val="0"/>
                        </a:spcAft>
                      </a:pPr>
                      <a:r>
                        <a:rPr lang="en-AU" sz="1600" dirty="0">
                          <a:effectLst/>
                        </a:rPr>
                        <a:t>(0.0834)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465230">
                <a:tc>
                  <a:txBody>
                    <a:bodyPr/>
                    <a:lstStyle/>
                    <a:p>
                      <a:pPr>
                        <a:lnSpc>
                          <a:spcPct val="107000"/>
                        </a:lnSpc>
                        <a:spcAft>
                          <a:spcPts val="0"/>
                        </a:spcAft>
                      </a:pPr>
                      <a:r>
                        <a:rPr lang="en-AU" sz="1600" dirty="0">
                          <a:effectLst/>
                        </a:rPr>
                        <a:t>LOG(MORG_L)</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2.94290***</a:t>
                      </a:r>
                    </a:p>
                    <a:p>
                      <a:pPr algn="ctr">
                        <a:lnSpc>
                          <a:spcPct val="107000"/>
                        </a:lnSpc>
                        <a:spcAft>
                          <a:spcPts val="0"/>
                        </a:spcAft>
                      </a:pPr>
                      <a:r>
                        <a:rPr lang="en-AU" sz="1600" dirty="0">
                          <a:effectLst/>
                        </a:rPr>
                        <a:t>(0.312)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0.654569***</a:t>
                      </a:r>
                    </a:p>
                    <a:p>
                      <a:pPr algn="ctr">
                        <a:lnSpc>
                          <a:spcPct val="107000"/>
                        </a:lnSpc>
                        <a:spcAft>
                          <a:spcPts val="0"/>
                        </a:spcAft>
                      </a:pPr>
                      <a:r>
                        <a:rPr lang="en-AU" sz="1600" dirty="0">
                          <a:effectLst/>
                        </a:rPr>
                        <a:t>(0.20739)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0.866072***</a:t>
                      </a:r>
                    </a:p>
                    <a:p>
                      <a:pPr algn="ctr">
                        <a:lnSpc>
                          <a:spcPct val="107000"/>
                        </a:lnSpc>
                        <a:spcAft>
                          <a:spcPts val="0"/>
                        </a:spcAft>
                      </a:pPr>
                      <a:r>
                        <a:rPr lang="en-AU" sz="1600" dirty="0">
                          <a:effectLst/>
                        </a:rPr>
                        <a:t>(0.22056)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228600" algn="ctr">
                        <a:lnSpc>
                          <a:spcPct val="107000"/>
                        </a:lnSpc>
                        <a:spcAft>
                          <a:spcPts val="0"/>
                        </a:spcAft>
                      </a:pPr>
                      <a:r>
                        <a:rPr lang="en-AU" sz="1600" dirty="0">
                          <a:effectLst/>
                        </a:rPr>
                        <a:t>1.566***</a:t>
                      </a:r>
                    </a:p>
                    <a:p>
                      <a:pPr marR="228600" algn="ctr">
                        <a:lnSpc>
                          <a:spcPct val="107000"/>
                        </a:lnSpc>
                        <a:spcAft>
                          <a:spcPts val="0"/>
                        </a:spcAft>
                      </a:pPr>
                      <a:r>
                        <a:rPr lang="en-AU" sz="1600" dirty="0">
                          <a:effectLst/>
                        </a:rPr>
                        <a:t>(0.2812)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2.1303***</a:t>
                      </a:r>
                    </a:p>
                    <a:p>
                      <a:pPr algn="ctr">
                        <a:lnSpc>
                          <a:spcPct val="107000"/>
                        </a:lnSpc>
                        <a:spcAft>
                          <a:spcPts val="0"/>
                        </a:spcAft>
                      </a:pPr>
                      <a:r>
                        <a:rPr lang="en-AU" sz="1600" dirty="0">
                          <a:effectLst/>
                        </a:rPr>
                        <a:t>(0.4918)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465230">
                <a:tc>
                  <a:txBody>
                    <a:bodyPr/>
                    <a:lstStyle/>
                    <a:p>
                      <a:pPr>
                        <a:lnSpc>
                          <a:spcPct val="107000"/>
                        </a:lnSpc>
                        <a:spcAft>
                          <a:spcPts val="0"/>
                        </a:spcAft>
                      </a:pPr>
                      <a:r>
                        <a:rPr lang="en-AU" sz="1600" dirty="0">
                          <a:effectLst/>
                        </a:rPr>
                        <a:t>C</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-18.22372***</a:t>
                      </a:r>
                    </a:p>
                    <a:p>
                      <a:pPr algn="ctr">
                        <a:lnSpc>
                          <a:spcPct val="107000"/>
                        </a:lnSpc>
                        <a:spcAft>
                          <a:spcPts val="0"/>
                        </a:spcAft>
                      </a:pPr>
                      <a:r>
                        <a:rPr lang="en-AU" sz="1600" dirty="0">
                          <a:effectLst/>
                        </a:rPr>
                        <a:t>(5.3088)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10.7387**</a:t>
                      </a:r>
                    </a:p>
                    <a:p>
                      <a:pPr algn="ctr">
                        <a:lnSpc>
                          <a:spcPct val="107000"/>
                        </a:lnSpc>
                        <a:spcAft>
                          <a:spcPts val="0"/>
                        </a:spcAft>
                      </a:pPr>
                      <a:r>
                        <a:rPr lang="en-AU" sz="1600" dirty="0">
                          <a:effectLst/>
                        </a:rPr>
                        <a:t>(5.620)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-4.908632</a:t>
                      </a:r>
                    </a:p>
                    <a:p>
                      <a:pPr algn="ctr">
                        <a:lnSpc>
                          <a:spcPct val="107000"/>
                        </a:lnSpc>
                        <a:spcAft>
                          <a:spcPts val="0"/>
                        </a:spcAft>
                      </a:pPr>
                      <a:r>
                        <a:rPr lang="en-AU" sz="1600" dirty="0">
                          <a:effectLst/>
                        </a:rPr>
                        <a:t>(4.044))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-15.4606***</a:t>
                      </a:r>
                    </a:p>
                    <a:p>
                      <a:pPr algn="ctr">
                        <a:lnSpc>
                          <a:spcPct val="107000"/>
                        </a:lnSpc>
                        <a:spcAft>
                          <a:spcPts val="0"/>
                        </a:spcAft>
                      </a:pPr>
                      <a:r>
                        <a:rPr lang="en-AU" sz="1600" dirty="0">
                          <a:effectLst/>
                        </a:rPr>
                        <a:t>(4.0015)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-16.9644***</a:t>
                      </a:r>
                    </a:p>
                    <a:p>
                      <a:pPr algn="ctr">
                        <a:lnSpc>
                          <a:spcPct val="107000"/>
                        </a:lnSpc>
                        <a:spcAft>
                          <a:spcPts val="0"/>
                        </a:spcAft>
                      </a:pPr>
                      <a:r>
                        <a:rPr lang="en-AU" sz="1600" dirty="0">
                          <a:effectLst/>
                        </a:rPr>
                        <a:t>(5.4232)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bl>
          </a:graphicData>
        </a:graphic>
      </p:graphicFrame>
      <p:sp>
        <p:nvSpPr>
          <p:cNvPr id="6" name="Rectangle 5"/>
          <p:cNvSpPr/>
          <p:nvPr/>
        </p:nvSpPr>
        <p:spPr>
          <a:xfrm>
            <a:off x="675502" y="421160"/>
            <a:ext cx="10754498" cy="388696"/>
          </a:xfrm>
          <a:prstGeom prst="rect">
            <a:avLst/>
          </a:prstGeom>
        </p:spPr>
        <p:txBody>
          <a:bodyPr wrap="square">
            <a:spAutoFit/>
          </a:bodyPr>
          <a:lstStyle/>
          <a:p>
            <a:pPr algn="ctr">
              <a:lnSpc>
                <a:spcPct val="107000"/>
              </a:lnSpc>
              <a:spcAft>
                <a:spcPts val="800"/>
              </a:spcAft>
            </a:pPr>
            <a:r>
              <a:rPr lang="en-AU" b="1" dirty="0">
                <a:latin typeface="Calibri" panose="020F0502020204030204" pitchFamily="34" charset="0"/>
                <a:ea typeface="Calibri" panose="020F0502020204030204" pitchFamily="34" charset="0"/>
                <a:cs typeface="Arial" panose="020B0604020202020204" pitchFamily="34" charset="0"/>
              </a:rPr>
              <a:t>Table 7. Quantile process regression estimates of mortgage delinquency</a:t>
            </a:r>
            <a:endParaRPr lang="en-AU"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54398268-F2BA-41E2-9D1C-F92A7D28C632}" type="slidenum">
              <a:rPr lang="en-AU" smtClean="0"/>
              <a:t>47</a:t>
            </a:fld>
            <a:endParaRPr lang="en-AU" dirty="0"/>
          </a:p>
        </p:txBody>
      </p:sp>
    </p:spTree>
    <p:extLst>
      <p:ext uri="{BB962C8B-B14F-4D97-AF65-F5344CB8AC3E}">
        <p14:creationId xmlns:p14="http://schemas.microsoft.com/office/powerpoint/2010/main" val="51708368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AU" dirty="0"/>
              <a:t>Table </a:t>
            </a:r>
            <a:r>
              <a:rPr lang="en-AU" dirty="0" smtClean="0"/>
              <a:t>8: Including CSI current  </a:t>
            </a:r>
          </a:p>
          <a:p>
            <a:r>
              <a:rPr lang="en-AU" dirty="0" smtClean="0"/>
              <a:t>CSI </a:t>
            </a:r>
            <a:r>
              <a:rPr lang="en-AU" dirty="0"/>
              <a:t>current has a highly significant and positive effect on the mortgage delinquency rates </a:t>
            </a:r>
            <a:r>
              <a:rPr lang="en-AU" dirty="0" smtClean="0"/>
              <a:t>…. with similar magnitude of the effects. </a:t>
            </a:r>
          </a:p>
          <a:p>
            <a:r>
              <a:rPr lang="en-AU" dirty="0" smtClean="0"/>
              <a:t>The </a:t>
            </a:r>
            <a:r>
              <a:rPr lang="en-AU" dirty="0"/>
              <a:t>effect of unemployment is positive and highly significant for all </a:t>
            </a:r>
            <a:r>
              <a:rPr lang="en-AU" dirty="0" smtClean="0"/>
              <a:t>quantiles… higher in higher </a:t>
            </a:r>
            <a:r>
              <a:rPr lang="en-AU" dirty="0"/>
              <a:t>quantiles of mortgage </a:t>
            </a:r>
            <a:r>
              <a:rPr lang="en-AU" dirty="0" smtClean="0"/>
              <a:t>delinquencies…American </a:t>
            </a:r>
            <a:r>
              <a:rPr lang="en-AU" dirty="0"/>
              <a:t>states with higher delinquency rates are more sensitive to changes unemployment rates. </a:t>
            </a:r>
            <a:endParaRPr lang="en-AU" dirty="0" smtClean="0"/>
          </a:p>
          <a:p>
            <a:r>
              <a:rPr lang="en-AU" dirty="0" smtClean="0"/>
              <a:t>Similarly</a:t>
            </a:r>
            <a:r>
              <a:rPr lang="en-AU" dirty="0"/>
              <a:t>, higher </a:t>
            </a:r>
            <a:r>
              <a:rPr lang="en-AU" dirty="0" smtClean="0"/>
              <a:t>house prices reduce </a:t>
            </a:r>
            <a:r>
              <a:rPr lang="en-AU" dirty="0"/>
              <a:t>mortgage delinquencies in various states of US and these effects are higher in upper quantiles. </a:t>
            </a:r>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6" name="Title 1"/>
          <p:cNvSpPr>
            <a:spLocks noGrp="1"/>
          </p:cNvSpPr>
          <p:nvPr>
            <p:ph type="title"/>
          </p:nvPr>
        </p:nvSpPr>
        <p:spPr>
          <a:xfrm>
            <a:off x="838200" y="365125"/>
            <a:ext cx="10515600" cy="1325563"/>
          </a:xfrm>
        </p:spPr>
        <p:txBody>
          <a:bodyPr>
            <a:normAutofit/>
          </a:bodyPr>
          <a:lstStyle/>
          <a:p>
            <a:r>
              <a:rPr lang="en-AU" sz="2800" dirty="0"/>
              <a:t>Results and </a:t>
            </a:r>
            <a:r>
              <a:rPr lang="en-AU" sz="2800" dirty="0" smtClean="0"/>
              <a:t>Discussions (continued)</a:t>
            </a:r>
            <a:endParaRPr lang="en-AU" sz="2800" dirty="0"/>
          </a:p>
        </p:txBody>
      </p:sp>
      <p:sp>
        <p:nvSpPr>
          <p:cNvPr id="7" name="Slide Number Placeholder 6"/>
          <p:cNvSpPr>
            <a:spLocks noGrp="1"/>
          </p:cNvSpPr>
          <p:nvPr>
            <p:ph type="sldNum" sz="quarter" idx="12"/>
          </p:nvPr>
        </p:nvSpPr>
        <p:spPr/>
        <p:txBody>
          <a:bodyPr/>
          <a:lstStyle/>
          <a:p>
            <a:fld id="{54398268-F2BA-41E2-9D1C-F92A7D28C632}" type="slidenum">
              <a:rPr lang="en-AU" smtClean="0"/>
              <a:t>48</a:t>
            </a:fld>
            <a:endParaRPr lang="en-AU" dirty="0"/>
          </a:p>
        </p:txBody>
      </p:sp>
    </p:spTree>
    <p:extLst>
      <p:ext uri="{BB962C8B-B14F-4D97-AF65-F5344CB8AC3E}">
        <p14:creationId xmlns:p14="http://schemas.microsoft.com/office/powerpoint/2010/main" val="349528531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graphicFrame>
        <p:nvGraphicFramePr>
          <p:cNvPr id="7" name="Table 6"/>
          <p:cNvGraphicFramePr>
            <a:graphicFrameLocks noGrp="1"/>
          </p:cNvGraphicFramePr>
          <p:nvPr>
            <p:extLst/>
          </p:nvPr>
        </p:nvGraphicFramePr>
        <p:xfrm>
          <a:off x="838201" y="1314217"/>
          <a:ext cx="10515598" cy="4435667"/>
        </p:xfrm>
        <a:graphic>
          <a:graphicData uri="http://schemas.openxmlformats.org/drawingml/2006/table">
            <a:tbl>
              <a:tblPr firstRow="1" firstCol="1" bandRow="1">
                <a:tableStyleId>{5C22544A-7EE6-4342-B048-85BDC9FD1C3A}</a:tableStyleId>
              </a:tblPr>
              <a:tblGrid>
                <a:gridCol w="1535873"/>
                <a:gridCol w="1795945"/>
                <a:gridCol w="1795945"/>
                <a:gridCol w="1795945"/>
                <a:gridCol w="1795945"/>
                <a:gridCol w="1795945"/>
              </a:tblGrid>
              <a:tr h="86812">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tc>
                <a:tc gridSpan="5">
                  <a:txBody>
                    <a:bodyPr/>
                    <a:lstStyle/>
                    <a:p>
                      <a:pPr algn="ctr">
                        <a:lnSpc>
                          <a:spcPct val="107000"/>
                        </a:lnSpc>
                        <a:spcAft>
                          <a:spcPts val="0"/>
                        </a:spcAft>
                      </a:pPr>
                      <a:r>
                        <a:rPr lang="en-AU" sz="1600" dirty="0">
                          <a:effectLst/>
                        </a:rPr>
                        <a:t>Dependent variable: MORG_DEL</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r>
              <a:tr h="49877">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b"/>
                </a:tc>
                <a:tc rowSpan="2">
                  <a:txBody>
                    <a:bodyPr/>
                    <a:lstStyle/>
                    <a:p>
                      <a:pPr algn="ctr">
                        <a:lnSpc>
                          <a:spcPct val="107000"/>
                        </a:lnSpc>
                        <a:spcAft>
                          <a:spcPts val="0"/>
                        </a:spcAft>
                      </a:pPr>
                      <a:r>
                        <a:rPr lang="en-AU" sz="1600" dirty="0">
                          <a:effectLst/>
                        </a:rPr>
                        <a:t>OLS estimations</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tc>
                <a:tc gridSpan="4">
                  <a:txBody>
                    <a:bodyPr/>
                    <a:lstStyle/>
                    <a:p>
                      <a:pPr algn="ctr">
                        <a:lnSpc>
                          <a:spcPct val="107000"/>
                        </a:lnSpc>
                        <a:spcAft>
                          <a:spcPts val="0"/>
                        </a:spcAft>
                      </a:pPr>
                      <a:r>
                        <a:rPr lang="en-AU" sz="1600" dirty="0">
                          <a:effectLst/>
                        </a:rPr>
                        <a:t>Quantile estimations</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tc>
                <a:tc hMerge="1">
                  <a:txBody>
                    <a:bodyPr/>
                    <a:lstStyle/>
                    <a:p>
                      <a:endParaRPr lang="en-AU"/>
                    </a:p>
                  </a:txBody>
                  <a:tcPr/>
                </a:tc>
                <a:tc hMerge="1">
                  <a:txBody>
                    <a:bodyPr/>
                    <a:lstStyle/>
                    <a:p>
                      <a:endParaRPr lang="en-AU"/>
                    </a:p>
                  </a:txBody>
                  <a:tcPr/>
                </a:tc>
                <a:tc hMerge="1">
                  <a:txBody>
                    <a:bodyPr/>
                    <a:lstStyle/>
                    <a:p>
                      <a:endParaRPr lang="en-AU"/>
                    </a:p>
                  </a:txBody>
                  <a:tcPr/>
                </a:tc>
              </a:tr>
              <a:tr h="249387">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b"/>
                </a:tc>
                <a:tc vMerge="1">
                  <a:txBody>
                    <a:bodyPr/>
                    <a:lstStyle/>
                    <a:p>
                      <a:endParaRPr lang="en-AU"/>
                    </a:p>
                  </a:txBody>
                  <a:tcPr/>
                </a:tc>
                <a:tc>
                  <a:txBody>
                    <a:bodyPr/>
                    <a:lstStyle/>
                    <a:p>
                      <a:pPr algn="r">
                        <a:lnSpc>
                          <a:spcPct val="107000"/>
                        </a:lnSpc>
                        <a:spcAft>
                          <a:spcPts val="0"/>
                        </a:spcAft>
                      </a:pPr>
                      <a:r>
                        <a:rPr lang="en-AU" sz="1600" dirty="0">
                          <a:effectLst/>
                        </a:rPr>
                        <a:t>20</a:t>
                      </a:r>
                      <a:r>
                        <a:rPr lang="en-AU" sz="1600" baseline="30000" dirty="0">
                          <a:effectLst/>
                        </a:rPr>
                        <a:t>th</a:t>
                      </a:r>
                      <a:r>
                        <a:rPr lang="en-AU" sz="1600" dirty="0">
                          <a:effectLst/>
                        </a:rPr>
                        <a:t> Quant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tc>
                <a:tc>
                  <a:txBody>
                    <a:bodyPr/>
                    <a:lstStyle/>
                    <a:p>
                      <a:pPr algn="r">
                        <a:lnSpc>
                          <a:spcPct val="107000"/>
                        </a:lnSpc>
                        <a:spcAft>
                          <a:spcPts val="0"/>
                        </a:spcAft>
                      </a:pPr>
                      <a:r>
                        <a:rPr lang="en-AU" sz="1600" dirty="0">
                          <a:effectLst/>
                        </a:rPr>
                        <a:t>40</a:t>
                      </a:r>
                      <a:r>
                        <a:rPr lang="en-AU" sz="1600" baseline="30000" dirty="0">
                          <a:effectLst/>
                        </a:rPr>
                        <a:t>th</a:t>
                      </a:r>
                      <a:r>
                        <a:rPr lang="en-AU" sz="1600" dirty="0">
                          <a:effectLst/>
                        </a:rPr>
                        <a:t> Quant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tc>
                <a:tc>
                  <a:txBody>
                    <a:bodyPr/>
                    <a:lstStyle/>
                    <a:p>
                      <a:pPr algn="r">
                        <a:lnSpc>
                          <a:spcPct val="107000"/>
                        </a:lnSpc>
                        <a:spcAft>
                          <a:spcPts val="0"/>
                        </a:spcAft>
                      </a:pPr>
                      <a:r>
                        <a:rPr lang="en-AU" sz="1600" dirty="0">
                          <a:effectLst/>
                        </a:rPr>
                        <a:t>60</a:t>
                      </a:r>
                      <a:r>
                        <a:rPr lang="en-AU" sz="1600" baseline="30000" dirty="0">
                          <a:effectLst/>
                        </a:rPr>
                        <a:t>th</a:t>
                      </a:r>
                      <a:r>
                        <a:rPr lang="en-AU" sz="1600" dirty="0">
                          <a:effectLst/>
                        </a:rPr>
                        <a:t> Quant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tc>
                <a:tc>
                  <a:txBody>
                    <a:bodyPr/>
                    <a:lstStyle/>
                    <a:p>
                      <a:pPr algn="r">
                        <a:lnSpc>
                          <a:spcPct val="107000"/>
                        </a:lnSpc>
                        <a:spcAft>
                          <a:spcPts val="0"/>
                        </a:spcAft>
                      </a:pPr>
                      <a:r>
                        <a:rPr lang="en-AU" sz="1600" dirty="0">
                          <a:effectLst/>
                        </a:rPr>
                        <a:t>80</a:t>
                      </a:r>
                      <a:r>
                        <a:rPr lang="en-AU" sz="1600" baseline="30000" dirty="0">
                          <a:effectLst/>
                        </a:rPr>
                        <a:t>th</a:t>
                      </a:r>
                      <a:r>
                        <a:rPr lang="en-AU" sz="1600" dirty="0">
                          <a:effectLst/>
                        </a:rPr>
                        <a:t> Quant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tc>
              </a:tr>
              <a:tr h="473836">
                <a:tc>
                  <a:txBody>
                    <a:bodyPr/>
                    <a:lstStyle/>
                    <a:p>
                      <a:pPr>
                        <a:lnSpc>
                          <a:spcPct val="107000"/>
                        </a:lnSpc>
                        <a:spcAft>
                          <a:spcPts val="0"/>
                        </a:spcAft>
                      </a:pPr>
                      <a:r>
                        <a:rPr lang="en-AU" sz="1600" dirty="0">
                          <a:effectLst/>
                        </a:rPr>
                        <a:t>CSI_CURRENT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-0.0605***</a:t>
                      </a:r>
                    </a:p>
                    <a:p>
                      <a:pPr algn="ctr">
                        <a:lnSpc>
                          <a:spcPct val="107000"/>
                        </a:lnSpc>
                        <a:spcAft>
                          <a:spcPts val="0"/>
                        </a:spcAft>
                      </a:pPr>
                      <a:r>
                        <a:rPr lang="en-AU" sz="1600" dirty="0">
                          <a:effectLst/>
                        </a:rPr>
                        <a:t>(0.0088)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-0.05106***</a:t>
                      </a:r>
                    </a:p>
                    <a:p>
                      <a:pPr algn="ctr">
                        <a:lnSpc>
                          <a:spcPct val="107000"/>
                        </a:lnSpc>
                        <a:spcAft>
                          <a:spcPts val="0"/>
                        </a:spcAft>
                      </a:pPr>
                      <a:r>
                        <a:rPr lang="en-AU" sz="1600" dirty="0">
                          <a:effectLst/>
                        </a:rPr>
                        <a:t>(0.0046)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-0.04592***</a:t>
                      </a:r>
                    </a:p>
                    <a:p>
                      <a:pPr algn="ctr">
                        <a:lnSpc>
                          <a:spcPct val="107000"/>
                        </a:lnSpc>
                        <a:spcAft>
                          <a:spcPts val="0"/>
                        </a:spcAft>
                      </a:pPr>
                      <a:r>
                        <a:rPr lang="en-AU" sz="1600" dirty="0">
                          <a:effectLst/>
                        </a:rPr>
                        <a:t>(0.0054)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-0.04888***</a:t>
                      </a:r>
                    </a:p>
                    <a:p>
                      <a:pPr algn="ctr">
                        <a:lnSpc>
                          <a:spcPct val="107000"/>
                        </a:lnSpc>
                        <a:spcAft>
                          <a:spcPts val="0"/>
                        </a:spcAft>
                      </a:pPr>
                      <a:r>
                        <a:rPr lang="en-AU" sz="1600" dirty="0">
                          <a:effectLst/>
                        </a:rPr>
                        <a:t>(0.0048)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marR="171450" algn="ctr">
                        <a:lnSpc>
                          <a:spcPct val="107000"/>
                        </a:lnSpc>
                        <a:spcAft>
                          <a:spcPts val="0"/>
                        </a:spcAft>
                      </a:pPr>
                      <a:r>
                        <a:rPr lang="en-AU" sz="1600" dirty="0">
                          <a:effectLst/>
                        </a:rPr>
                        <a:t>-0.05357***</a:t>
                      </a:r>
                    </a:p>
                    <a:p>
                      <a:pPr marR="171450" algn="ctr">
                        <a:lnSpc>
                          <a:spcPct val="107000"/>
                        </a:lnSpc>
                        <a:spcAft>
                          <a:spcPts val="0"/>
                        </a:spcAft>
                      </a:pPr>
                      <a:r>
                        <a:rPr lang="en-AU" sz="1600" dirty="0">
                          <a:effectLst/>
                        </a:rPr>
                        <a:t>(0.0099)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r>
              <a:tr h="423959">
                <a:tc>
                  <a:txBody>
                    <a:bodyPr/>
                    <a:lstStyle/>
                    <a:p>
                      <a:pPr>
                        <a:lnSpc>
                          <a:spcPct val="107000"/>
                        </a:lnSpc>
                        <a:spcAft>
                          <a:spcPts val="0"/>
                        </a:spcAft>
                      </a:pPr>
                      <a:r>
                        <a:rPr lang="en-AU" sz="1600" dirty="0">
                          <a:effectLst/>
                        </a:rPr>
                        <a:t>UNEMP_RATE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0.5982***</a:t>
                      </a:r>
                    </a:p>
                    <a:p>
                      <a:pPr algn="ctr">
                        <a:lnSpc>
                          <a:spcPct val="107000"/>
                        </a:lnSpc>
                        <a:spcAft>
                          <a:spcPts val="0"/>
                        </a:spcAft>
                      </a:pPr>
                      <a:r>
                        <a:rPr lang="en-AU" sz="1600" dirty="0">
                          <a:effectLst/>
                        </a:rPr>
                        <a:t>(0.0398)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r>
                        <a:rPr lang="en-AU" sz="1600" dirty="0" smtClean="0"/>
                        <a:t>0.2604***</a:t>
                      </a:r>
                    </a:p>
                    <a:p>
                      <a:pPr algn="ctr"/>
                      <a:r>
                        <a:rPr lang="en-AU" sz="1600" dirty="0" smtClean="0"/>
                        <a:t>(0.0395)</a:t>
                      </a:r>
                      <a:endParaRPr lang="en-AU" sz="1600" dirty="0"/>
                    </a:p>
                  </a:txBody>
                  <a:tcPr marL="13113" marR="13113" marT="0" marB="0" anchor="ctr"/>
                </a:tc>
                <a:tc>
                  <a:txBody>
                    <a:bodyPr/>
                    <a:lstStyle/>
                    <a:p>
                      <a:pPr algn="ctr">
                        <a:lnSpc>
                          <a:spcPct val="107000"/>
                        </a:lnSpc>
                        <a:spcAft>
                          <a:spcPts val="0"/>
                        </a:spcAft>
                      </a:pPr>
                      <a:r>
                        <a:rPr lang="en-AU" sz="1600" dirty="0">
                          <a:effectLst/>
                        </a:rPr>
                        <a:t>0.3948***</a:t>
                      </a:r>
                    </a:p>
                    <a:p>
                      <a:pPr algn="ctr">
                        <a:lnSpc>
                          <a:spcPct val="107000"/>
                        </a:lnSpc>
                        <a:spcAft>
                          <a:spcPts val="0"/>
                        </a:spcAft>
                      </a:pPr>
                      <a:r>
                        <a:rPr lang="en-AU" sz="1600" dirty="0">
                          <a:effectLst/>
                        </a:rPr>
                        <a:t>(0.0302)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0.5113***</a:t>
                      </a:r>
                    </a:p>
                    <a:p>
                      <a:pPr algn="ctr">
                        <a:lnSpc>
                          <a:spcPct val="107000"/>
                        </a:lnSpc>
                        <a:spcAft>
                          <a:spcPts val="0"/>
                        </a:spcAft>
                      </a:pPr>
                      <a:r>
                        <a:rPr lang="en-AU" sz="1600" dirty="0">
                          <a:effectLst/>
                        </a:rPr>
                        <a:t>(0.0407)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0.6245***</a:t>
                      </a:r>
                    </a:p>
                    <a:p>
                      <a:pPr algn="ctr">
                        <a:lnSpc>
                          <a:spcPct val="107000"/>
                        </a:lnSpc>
                        <a:spcAft>
                          <a:spcPts val="0"/>
                        </a:spcAft>
                      </a:pPr>
                      <a:r>
                        <a:rPr lang="en-AU" sz="1600" dirty="0">
                          <a:effectLst/>
                        </a:rPr>
                        <a:t>(0.0656)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r>
              <a:tr h="448897">
                <a:tc>
                  <a:txBody>
                    <a:bodyPr/>
                    <a:lstStyle/>
                    <a:p>
                      <a:pPr>
                        <a:lnSpc>
                          <a:spcPct val="107000"/>
                        </a:lnSpc>
                        <a:spcAft>
                          <a:spcPts val="0"/>
                        </a:spcAft>
                      </a:pPr>
                      <a:r>
                        <a:rPr lang="en-AU" sz="1600" dirty="0">
                          <a:effectLst/>
                        </a:rPr>
                        <a:t>LOG(INCOM_PCAPITA)</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-0.5769</a:t>
                      </a:r>
                    </a:p>
                    <a:p>
                      <a:pPr algn="ctr">
                        <a:lnSpc>
                          <a:spcPct val="107000"/>
                        </a:lnSpc>
                        <a:spcAft>
                          <a:spcPts val="0"/>
                        </a:spcAft>
                      </a:pPr>
                      <a:r>
                        <a:rPr lang="en-AU" sz="1600" dirty="0">
                          <a:effectLst/>
                        </a:rPr>
                        <a:t>(0.4880)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-1.0259</a:t>
                      </a:r>
                    </a:p>
                    <a:p>
                      <a:pPr algn="ctr">
                        <a:lnSpc>
                          <a:spcPct val="107000"/>
                        </a:lnSpc>
                        <a:spcAft>
                          <a:spcPts val="0"/>
                        </a:spcAft>
                      </a:pPr>
                      <a:r>
                        <a:rPr lang="en-AU" sz="1600" dirty="0">
                          <a:effectLst/>
                        </a:rPr>
                        <a:t>(0.5252)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0.18096</a:t>
                      </a:r>
                    </a:p>
                    <a:p>
                      <a:pPr algn="ctr">
                        <a:lnSpc>
                          <a:spcPct val="107000"/>
                        </a:lnSpc>
                        <a:spcAft>
                          <a:spcPts val="0"/>
                        </a:spcAft>
                      </a:pPr>
                      <a:r>
                        <a:rPr lang="en-AU" sz="1600" dirty="0">
                          <a:effectLst/>
                        </a:rPr>
                        <a:t>(0.3268)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0.4592**</a:t>
                      </a:r>
                    </a:p>
                    <a:p>
                      <a:pPr algn="ctr">
                        <a:lnSpc>
                          <a:spcPct val="107000"/>
                        </a:lnSpc>
                        <a:spcAft>
                          <a:spcPts val="0"/>
                        </a:spcAft>
                      </a:pPr>
                      <a:r>
                        <a:rPr lang="en-AU" sz="1600" dirty="0">
                          <a:effectLst/>
                        </a:rPr>
                        <a:t>(0.3886)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marR="171450" algn="ctr">
                        <a:lnSpc>
                          <a:spcPct val="107000"/>
                        </a:lnSpc>
                        <a:spcAft>
                          <a:spcPts val="0"/>
                        </a:spcAft>
                      </a:pPr>
                      <a:r>
                        <a:rPr lang="en-AU" sz="1600" dirty="0">
                          <a:effectLst/>
                        </a:rPr>
                        <a:t>0.1414</a:t>
                      </a:r>
                    </a:p>
                    <a:p>
                      <a:pPr marR="171450" algn="ctr">
                        <a:lnSpc>
                          <a:spcPct val="107000"/>
                        </a:lnSpc>
                        <a:spcAft>
                          <a:spcPts val="0"/>
                        </a:spcAft>
                      </a:pPr>
                      <a:r>
                        <a:rPr lang="en-AU" sz="1600" dirty="0">
                          <a:effectLst/>
                        </a:rPr>
                        <a:t>(0.5727)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r>
              <a:tr h="498775">
                <a:tc>
                  <a:txBody>
                    <a:bodyPr/>
                    <a:lstStyle/>
                    <a:p>
                      <a:pPr>
                        <a:lnSpc>
                          <a:spcPct val="107000"/>
                        </a:lnSpc>
                        <a:spcAft>
                          <a:spcPts val="0"/>
                        </a:spcAft>
                      </a:pPr>
                      <a:r>
                        <a:rPr lang="en-AU" sz="1600" dirty="0">
                          <a:effectLst/>
                        </a:rPr>
                        <a:t>HPI</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-0.0038***</a:t>
                      </a:r>
                    </a:p>
                    <a:p>
                      <a:pPr algn="ctr">
                        <a:lnSpc>
                          <a:spcPct val="107000"/>
                        </a:lnSpc>
                        <a:spcAft>
                          <a:spcPts val="0"/>
                        </a:spcAft>
                      </a:pPr>
                      <a:r>
                        <a:rPr lang="en-AU" sz="1600" dirty="0">
                          <a:effectLst/>
                        </a:rPr>
                        <a:t>(0.0007)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-0.000949*</a:t>
                      </a:r>
                    </a:p>
                    <a:p>
                      <a:pPr algn="ctr">
                        <a:lnSpc>
                          <a:spcPct val="107000"/>
                        </a:lnSpc>
                        <a:spcAft>
                          <a:spcPts val="0"/>
                        </a:spcAft>
                      </a:pPr>
                      <a:r>
                        <a:rPr lang="en-AU" sz="1600" dirty="0">
                          <a:effectLst/>
                        </a:rPr>
                        <a:t>(0.00048)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-0.00144***</a:t>
                      </a:r>
                    </a:p>
                    <a:p>
                      <a:pPr algn="ctr">
                        <a:lnSpc>
                          <a:spcPct val="107000"/>
                        </a:lnSpc>
                        <a:spcAft>
                          <a:spcPts val="0"/>
                        </a:spcAft>
                      </a:pPr>
                      <a:r>
                        <a:rPr lang="en-AU" sz="1600" dirty="0">
                          <a:effectLst/>
                        </a:rPr>
                        <a:t>(0.00046)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marR="57150" algn="ctr">
                        <a:lnSpc>
                          <a:spcPct val="107000"/>
                        </a:lnSpc>
                        <a:spcAft>
                          <a:spcPts val="0"/>
                        </a:spcAft>
                      </a:pPr>
                      <a:r>
                        <a:rPr lang="en-AU" sz="1600" dirty="0">
                          <a:effectLst/>
                        </a:rPr>
                        <a:t>-0.00236***</a:t>
                      </a:r>
                    </a:p>
                    <a:p>
                      <a:pPr marR="57150" algn="ctr">
                        <a:lnSpc>
                          <a:spcPct val="107000"/>
                        </a:lnSpc>
                        <a:spcAft>
                          <a:spcPts val="0"/>
                        </a:spcAft>
                      </a:pPr>
                      <a:r>
                        <a:rPr lang="en-AU" sz="1600" dirty="0">
                          <a:effectLst/>
                        </a:rPr>
                        <a:t>(0.00057)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marR="228600" algn="ctr">
                        <a:lnSpc>
                          <a:spcPct val="107000"/>
                        </a:lnSpc>
                        <a:spcAft>
                          <a:spcPts val="0"/>
                        </a:spcAft>
                      </a:pPr>
                      <a:r>
                        <a:rPr lang="en-AU" sz="1600" dirty="0">
                          <a:effectLst/>
                        </a:rPr>
                        <a:t>-0.00223**</a:t>
                      </a:r>
                    </a:p>
                    <a:p>
                      <a:pPr marR="228600" algn="ctr">
                        <a:lnSpc>
                          <a:spcPct val="107000"/>
                        </a:lnSpc>
                        <a:spcAft>
                          <a:spcPts val="0"/>
                        </a:spcAft>
                      </a:pPr>
                      <a:r>
                        <a:rPr lang="en-AU" sz="1600" dirty="0">
                          <a:effectLst/>
                        </a:rPr>
                        <a:t>(0.001)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r>
              <a:tr h="498775">
                <a:tc>
                  <a:txBody>
                    <a:bodyPr/>
                    <a:lstStyle/>
                    <a:p>
                      <a:pPr>
                        <a:lnSpc>
                          <a:spcPct val="107000"/>
                        </a:lnSpc>
                        <a:spcAft>
                          <a:spcPts val="0"/>
                        </a:spcAft>
                      </a:pPr>
                      <a:r>
                        <a:rPr lang="en-AU" sz="1600" dirty="0">
                          <a:effectLst/>
                        </a:rPr>
                        <a:t>MORG_RATE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-0.0796</a:t>
                      </a:r>
                    </a:p>
                    <a:p>
                      <a:pPr algn="ctr">
                        <a:lnSpc>
                          <a:spcPct val="107000"/>
                        </a:lnSpc>
                        <a:spcAft>
                          <a:spcPts val="0"/>
                        </a:spcAft>
                      </a:pPr>
                      <a:r>
                        <a:rPr lang="en-AU" sz="1600" dirty="0">
                          <a:effectLst/>
                        </a:rPr>
                        <a:t>(0.0754)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-0.21833***</a:t>
                      </a:r>
                    </a:p>
                    <a:p>
                      <a:pPr algn="ctr">
                        <a:lnSpc>
                          <a:spcPct val="107000"/>
                        </a:lnSpc>
                        <a:spcAft>
                          <a:spcPts val="0"/>
                        </a:spcAft>
                      </a:pPr>
                      <a:r>
                        <a:rPr lang="en-AU" sz="1600" dirty="0">
                          <a:effectLst/>
                        </a:rPr>
                        <a:t>(0.06105)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-0.072972*</a:t>
                      </a:r>
                    </a:p>
                    <a:p>
                      <a:pPr algn="ctr">
                        <a:lnSpc>
                          <a:spcPct val="107000"/>
                        </a:lnSpc>
                        <a:spcAft>
                          <a:spcPts val="0"/>
                        </a:spcAft>
                      </a:pPr>
                      <a:r>
                        <a:rPr lang="en-AU" sz="1600" dirty="0">
                          <a:effectLst/>
                        </a:rPr>
                        <a:t>(0.03959)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-0.009536</a:t>
                      </a:r>
                    </a:p>
                    <a:p>
                      <a:pPr algn="ctr">
                        <a:lnSpc>
                          <a:spcPct val="107000"/>
                        </a:lnSpc>
                        <a:spcAft>
                          <a:spcPts val="0"/>
                        </a:spcAft>
                      </a:pPr>
                      <a:r>
                        <a:rPr lang="en-AU" sz="1600" dirty="0">
                          <a:effectLst/>
                        </a:rPr>
                        <a:t>(0.0583)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-0.046343</a:t>
                      </a:r>
                    </a:p>
                    <a:p>
                      <a:pPr algn="ctr">
                        <a:lnSpc>
                          <a:spcPct val="107000"/>
                        </a:lnSpc>
                        <a:spcAft>
                          <a:spcPts val="0"/>
                        </a:spcAft>
                      </a:pPr>
                      <a:r>
                        <a:rPr lang="en-AU" sz="1600" dirty="0">
                          <a:effectLst/>
                        </a:rPr>
                        <a:t>0.083383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r>
              <a:tr h="473836">
                <a:tc>
                  <a:txBody>
                    <a:bodyPr/>
                    <a:lstStyle/>
                    <a:p>
                      <a:pPr>
                        <a:lnSpc>
                          <a:spcPct val="107000"/>
                        </a:lnSpc>
                        <a:spcAft>
                          <a:spcPts val="0"/>
                        </a:spcAft>
                      </a:pPr>
                      <a:r>
                        <a:rPr lang="en-AU" sz="1600" dirty="0">
                          <a:effectLst/>
                        </a:rPr>
                        <a:t>LOG(MORG_L)</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3.0169***</a:t>
                      </a:r>
                    </a:p>
                    <a:p>
                      <a:pPr algn="ctr">
                        <a:lnSpc>
                          <a:spcPct val="107000"/>
                        </a:lnSpc>
                        <a:spcAft>
                          <a:spcPts val="0"/>
                        </a:spcAft>
                      </a:pPr>
                      <a:r>
                        <a:rPr lang="en-AU" sz="1600" dirty="0">
                          <a:effectLst/>
                        </a:rPr>
                        <a:t>(0.3132)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0.654569***</a:t>
                      </a:r>
                    </a:p>
                    <a:p>
                      <a:pPr algn="ctr">
                        <a:lnSpc>
                          <a:spcPct val="107000"/>
                        </a:lnSpc>
                        <a:spcAft>
                          <a:spcPts val="0"/>
                        </a:spcAft>
                      </a:pPr>
                      <a:r>
                        <a:rPr lang="en-AU" sz="1600" dirty="0">
                          <a:effectLst/>
                        </a:rPr>
                        <a:t>(0.2074)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0.8661***</a:t>
                      </a:r>
                    </a:p>
                    <a:p>
                      <a:pPr algn="ctr">
                        <a:lnSpc>
                          <a:spcPct val="107000"/>
                        </a:lnSpc>
                        <a:spcAft>
                          <a:spcPts val="0"/>
                        </a:spcAft>
                      </a:pPr>
                      <a:r>
                        <a:rPr lang="en-AU" sz="1600" dirty="0">
                          <a:effectLst/>
                        </a:rPr>
                        <a:t>(0.2206)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marR="228600" algn="ctr">
                        <a:lnSpc>
                          <a:spcPct val="107000"/>
                        </a:lnSpc>
                        <a:spcAft>
                          <a:spcPts val="0"/>
                        </a:spcAft>
                      </a:pPr>
                      <a:r>
                        <a:rPr lang="en-AU" sz="1600" dirty="0">
                          <a:effectLst/>
                        </a:rPr>
                        <a:t>1.5660***</a:t>
                      </a:r>
                    </a:p>
                    <a:p>
                      <a:pPr marR="228600" algn="ctr">
                        <a:lnSpc>
                          <a:spcPct val="107000"/>
                        </a:lnSpc>
                        <a:spcAft>
                          <a:spcPts val="0"/>
                        </a:spcAft>
                      </a:pPr>
                      <a:r>
                        <a:rPr lang="en-AU" sz="1600" dirty="0">
                          <a:effectLst/>
                        </a:rPr>
                        <a:t>(0.2812)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2.1303***</a:t>
                      </a:r>
                    </a:p>
                    <a:p>
                      <a:pPr algn="ctr">
                        <a:lnSpc>
                          <a:spcPct val="107000"/>
                        </a:lnSpc>
                        <a:spcAft>
                          <a:spcPts val="0"/>
                        </a:spcAft>
                      </a:pPr>
                      <a:r>
                        <a:rPr lang="en-AU" sz="1600" dirty="0">
                          <a:effectLst/>
                        </a:rPr>
                        <a:t>(0.4918)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r>
              <a:tr h="498775">
                <a:tc>
                  <a:txBody>
                    <a:bodyPr/>
                    <a:lstStyle/>
                    <a:p>
                      <a:pPr>
                        <a:lnSpc>
                          <a:spcPct val="107000"/>
                        </a:lnSpc>
                        <a:spcAft>
                          <a:spcPts val="0"/>
                        </a:spcAft>
                      </a:pPr>
                      <a:r>
                        <a:rPr lang="en-AU" sz="1600" dirty="0">
                          <a:effectLst/>
                        </a:rPr>
                        <a:t>C</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-18.913***</a:t>
                      </a:r>
                    </a:p>
                    <a:p>
                      <a:pPr algn="ctr">
                        <a:lnSpc>
                          <a:spcPct val="107000"/>
                        </a:lnSpc>
                        <a:spcAft>
                          <a:spcPts val="0"/>
                        </a:spcAft>
                      </a:pPr>
                      <a:r>
                        <a:rPr lang="en-AU" sz="1600" dirty="0">
                          <a:effectLst/>
                        </a:rPr>
                        <a:t>(5.3694)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10.7387</a:t>
                      </a:r>
                    </a:p>
                    <a:p>
                      <a:pPr algn="ctr">
                        <a:lnSpc>
                          <a:spcPct val="107000"/>
                        </a:lnSpc>
                        <a:spcAft>
                          <a:spcPts val="0"/>
                        </a:spcAft>
                      </a:pPr>
                      <a:r>
                        <a:rPr lang="en-AU" sz="1600" dirty="0">
                          <a:effectLst/>
                        </a:rPr>
                        <a:t>(5.620)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-4.9086**</a:t>
                      </a:r>
                    </a:p>
                    <a:p>
                      <a:pPr algn="ctr">
                        <a:lnSpc>
                          <a:spcPct val="107000"/>
                        </a:lnSpc>
                        <a:spcAft>
                          <a:spcPts val="0"/>
                        </a:spcAft>
                      </a:pPr>
                      <a:r>
                        <a:rPr lang="en-AU" sz="1600" dirty="0">
                          <a:effectLst/>
                        </a:rPr>
                        <a:t>(4.044)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-15.4607***</a:t>
                      </a:r>
                    </a:p>
                    <a:p>
                      <a:pPr algn="ctr">
                        <a:lnSpc>
                          <a:spcPct val="107000"/>
                        </a:lnSpc>
                        <a:spcAft>
                          <a:spcPts val="0"/>
                        </a:spcAft>
                      </a:pPr>
                      <a:r>
                        <a:rPr lang="en-AU" sz="1600" dirty="0">
                          <a:effectLst/>
                        </a:rPr>
                        <a:t>(4.0015)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c>
                  <a:txBody>
                    <a:bodyPr/>
                    <a:lstStyle/>
                    <a:p>
                      <a:pPr algn="ctr">
                        <a:lnSpc>
                          <a:spcPct val="107000"/>
                        </a:lnSpc>
                        <a:spcAft>
                          <a:spcPts val="0"/>
                        </a:spcAft>
                      </a:pPr>
                      <a:r>
                        <a:rPr lang="en-AU" sz="1600" dirty="0">
                          <a:effectLst/>
                        </a:rPr>
                        <a:t>-16.9644***</a:t>
                      </a:r>
                    </a:p>
                    <a:p>
                      <a:pPr algn="ctr">
                        <a:lnSpc>
                          <a:spcPct val="107000"/>
                        </a:lnSpc>
                        <a:spcAft>
                          <a:spcPts val="0"/>
                        </a:spcAft>
                      </a:pPr>
                      <a:r>
                        <a:rPr lang="en-AU" sz="1600" dirty="0">
                          <a:effectLst/>
                        </a:rPr>
                        <a:t>(5.42318)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13113" marR="13113" marT="0" marB="0" anchor="ctr"/>
                </a:tc>
              </a:tr>
            </a:tbl>
          </a:graphicData>
        </a:graphic>
      </p:graphicFrame>
      <p:sp>
        <p:nvSpPr>
          <p:cNvPr id="8" name="Rectangle 7"/>
          <p:cNvSpPr/>
          <p:nvPr/>
        </p:nvSpPr>
        <p:spPr>
          <a:xfrm>
            <a:off x="503538" y="622288"/>
            <a:ext cx="11184924" cy="388696"/>
          </a:xfrm>
          <a:prstGeom prst="rect">
            <a:avLst/>
          </a:prstGeom>
        </p:spPr>
        <p:txBody>
          <a:bodyPr wrap="square">
            <a:spAutoFit/>
          </a:bodyPr>
          <a:lstStyle/>
          <a:p>
            <a:pPr algn="ctr">
              <a:lnSpc>
                <a:spcPct val="107000"/>
              </a:lnSpc>
              <a:spcAft>
                <a:spcPts val="800"/>
              </a:spcAft>
            </a:pPr>
            <a:r>
              <a:rPr lang="en-AU" b="1" dirty="0">
                <a:latin typeface="Calibri" panose="020F0502020204030204" pitchFamily="34" charset="0"/>
                <a:ea typeface="Calibri" panose="020F0502020204030204" pitchFamily="34" charset="0"/>
                <a:cs typeface="Arial" panose="020B0604020202020204" pitchFamily="34" charset="0"/>
              </a:rPr>
              <a:t>Table 8. Quantile process regression estimates of mortgage delinquency with current CSI</a:t>
            </a:r>
            <a:endParaRPr lang="en-AU"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54398268-F2BA-41E2-9D1C-F92A7D28C632}" type="slidenum">
              <a:rPr lang="en-AU" smtClean="0"/>
              <a:t>49</a:t>
            </a:fld>
            <a:endParaRPr lang="en-AU" dirty="0"/>
          </a:p>
        </p:txBody>
      </p:sp>
    </p:spTree>
    <p:extLst>
      <p:ext uri="{BB962C8B-B14F-4D97-AF65-F5344CB8AC3E}">
        <p14:creationId xmlns:p14="http://schemas.microsoft.com/office/powerpoint/2010/main" val="35532804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800" dirty="0"/>
              <a:t>Introduction (continued)</a:t>
            </a:r>
          </a:p>
        </p:txBody>
      </p:sp>
      <p:sp>
        <p:nvSpPr>
          <p:cNvPr id="3" name="Content Placeholder 2"/>
          <p:cNvSpPr>
            <a:spLocks noGrp="1"/>
          </p:cNvSpPr>
          <p:nvPr>
            <p:ph idx="1"/>
          </p:nvPr>
        </p:nvSpPr>
        <p:spPr/>
        <p:txBody>
          <a:bodyPr>
            <a:normAutofit/>
          </a:bodyPr>
          <a:lstStyle/>
          <a:p>
            <a:r>
              <a:rPr lang="en-AU" dirty="0"/>
              <a:t>In this study </a:t>
            </a:r>
            <a:endParaRPr lang="en-AU" dirty="0" smtClean="0"/>
          </a:p>
          <a:p>
            <a:pPr lvl="1"/>
            <a:r>
              <a:rPr lang="en-AU" dirty="0" smtClean="0"/>
              <a:t>we </a:t>
            </a:r>
            <a:r>
              <a:rPr lang="en-AU" dirty="0"/>
              <a:t>examine the factors affecting loan delinquency rates in the US and specifically the generic effects of consumer sentiment on delinquencies for both the pre and post GFC period. </a:t>
            </a:r>
            <a:endParaRPr lang="en-AU" dirty="0" smtClean="0"/>
          </a:p>
          <a:p>
            <a:pPr lvl="1"/>
            <a:r>
              <a:rPr lang="en-AU" dirty="0" smtClean="0"/>
              <a:t>We </a:t>
            </a:r>
            <a:r>
              <a:rPr lang="en-AU" dirty="0"/>
              <a:t>provide both theoretical and empirical link between sentiment indicators and delinquencies rates for mortgage, credit card and auto loans for 51 US states over a period from 2003 through 2017. </a:t>
            </a:r>
            <a:endParaRPr lang="en-AU" dirty="0" smtClean="0"/>
          </a:p>
          <a:p>
            <a:r>
              <a:rPr lang="en-AU" dirty="0" smtClean="0"/>
              <a:t>The </a:t>
            </a:r>
            <a:r>
              <a:rPr lang="en-AU" dirty="0"/>
              <a:t>household pessimism and </a:t>
            </a:r>
            <a:r>
              <a:rPr lang="en-AU" dirty="0" smtClean="0"/>
              <a:t>optimism</a:t>
            </a:r>
            <a:r>
              <a:rPr lang="en-AU" dirty="0" smtClean="0">
                <a:sym typeface="Wingdings" panose="05000000000000000000" pitchFamily="2" charset="2"/>
              </a:rPr>
              <a:t> </a:t>
            </a:r>
            <a:r>
              <a:rPr lang="en-AU" dirty="0" smtClean="0"/>
              <a:t>early </a:t>
            </a:r>
            <a:r>
              <a:rPr lang="en-AU" dirty="0"/>
              <a:t>indication about likely financial difficulty (prosperity) experienced by household, subsequently missing (meeting) the arrears of </a:t>
            </a:r>
            <a:r>
              <a:rPr lang="en-AU" dirty="0" smtClean="0"/>
              <a:t>payments. </a:t>
            </a:r>
          </a:p>
          <a:p>
            <a:endParaRPr lang="en-AU"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Slide Number Placeholder 4"/>
          <p:cNvSpPr>
            <a:spLocks noGrp="1"/>
          </p:cNvSpPr>
          <p:nvPr>
            <p:ph type="sldNum" sz="quarter" idx="12"/>
          </p:nvPr>
        </p:nvSpPr>
        <p:spPr/>
        <p:txBody>
          <a:bodyPr/>
          <a:lstStyle/>
          <a:p>
            <a:fld id="{54398268-F2BA-41E2-9D1C-F92A7D28C632}" type="slidenum">
              <a:rPr lang="en-AU" smtClean="0"/>
              <a:t>5</a:t>
            </a:fld>
            <a:endParaRPr lang="en-AU" dirty="0"/>
          </a:p>
        </p:txBody>
      </p:sp>
    </p:spTree>
    <p:extLst>
      <p:ext uri="{BB962C8B-B14F-4D97-AF65-F5344CB8AC3E}">
        <p14:creationId xmlns:p14="http://schemas.microsoft.com/office/powerpoint/2010/main" val="131964866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AU" dirty="0"/>
              <a:t>Table 9 reports </a:t>
            </a:r>
            <a:r>
              <a:rPr lang="en-AU" dirty="0" smtClean="0"/>
              <a:t>mortgage </a:t>
            </a:r>
            <a:r>
              <a:rPr lang="en-AU" dirty="0"/>
              <a:t>delinquency rates with expected </a:t>
            </a:r>
            <a:r>
              <a:rPr lang="en-AU" dirty="0" smtClean="0"/>
              <a:t>CSI.</a:t>
            </a:r>
          </a:p>
          <a:p>
            <a:r>
              <a:rPr lang="en-AU" dirty="0" smtClean="0"/>
              <a:t>The </a:t>
            </a:r>
            <a:r>
              <a:rPr lang="en-AU" dirty="0"/>
              <a:t>effects of expected </a:t>
            </a:r>
            <a:r>
              <a:rPr lang="en-AU" dirty="0" smtClean="0"/>
              <a:t>CSI are </a:t>
            </a:r>
            <a:r>
              <a:rPr lang="en-AU" dirty="0"/>
              <a:t>highly significant and </a:t>
            </a:r>
            <a:r>
              <a:rPr lang="en-AU" dirty="0" smtClean="0"/>
              <a:t>negative.</a:t>
            </a:r>
          </a:p>
          <a:p>
            <a:r>
              <a:rPr lang="en-AU" dirty="0" smtClean="0"/>
              <a:t>Also</a:t>
            </a:r>
            <a:r>
              <a:rPr lang="en-AU" dirty="0"/>
              <a:t>, these effects are similar across the quantiles. </a:t>
            </a:r>
            <a:endParaRPr lang="en-AU" dirty="0" smtClean="0"/>
          </a:p>
          <a:p>
            <a:r>
              <a:rPr lang="en-AU" dirty="0" smtClean="0"/>
              <a:t>Unemployment has highly </a:t>
            </a:r>
            <a:r>
              <a:rPr lang="en-AU" dirty="0"/>
              <a:t>significant and positive effect on mortgage delinquencies, with the magnitude of these effects rising in higher quantiles. </a:t>
            </a:r>
            <a:endParaRPr lang="en-AU" dirty="0" smtClean="0"/>
          </a:p>
          <a:p>
            <a:r>
              <a:rPr lang="en-AU" dirty="0" smtClean="0"/>
              <a:t>Higher </a:t>
            </a:r>
            <a:r>
              <a:rPr lang="en-AU" dirty="0"/>
              <a:t>house prices significantly lowers mortgage delinquency rates. Contrarily, mortgage loan exert large and increasingly higher positive impact on mortgage delinquency rates in the American states. </a:t>
            </a:r>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6" name="Title 1"/>
          <p:cNvSpPr>
            <a:spLocks noGrp="1"/>
          </p:cNvSpPr>
          <p:nvPr>
            <p:ph type="title"/>
          </p:nvPr>
        </p:nvSpPr>
        <p:spPr>
          <a:xfrm>
            <a:off x="838200" y="365125"/>
            <a:ext cx="10515600" cy="1325563"/>
          </a:xfrm>
        </p:spPr>
        <p:txBody>
          <a:bodyPr>
            <a:normAutofit/>
          </a:bodyPr>
          <a:lstStyle/>
          <a:p>
            <a:r>
              <a:rPr lang="en-AU" sz="2800" dirty="0"/>
              <a:t>Results and </a:t>
            </a:r>
            <a:r>
              <a:rPr lang="en-AU" sz="2800" dirty="0" smtClean="0"/>
              <a:t>Discussions (continued)</a:t>
            </a:r>
            <a:endParaRPr lang="en-AU" sz="2800" dirty="0"/>
          </a:p>
        </p:txBody>
      </p:sp>
      <p:sp>
        <p:nvSpPr>
          <p:cNvPr id="7" name="Slide Number Placeholder 6"/>
          <p:cNvSpPr>
            <a:spLocks noGrp="1"/>
          </p:cNvSpPr>
          <p:nvPr>
            <p:ph type="sldNum" sz="quarter" idx="12"/>
          </p:nvPr>
        </p:nvSpPr>
        <p:spPr/>
        <p:txBody>
          <a:bodyPr/>
          <a:lstStyle/>
          <a:p>
            <a:fld id="{54398268-F2BA-41E2-9D1C-F92A7D28C632}" type="slidenum">
              <a:rPr lang="en-AU" smtClean="0"/>
              <a:t>50</a:t>
            </a:fld>
            <a:endParaRPr lang="en-AU" dirty="0"/>
          </a:p>
        </p:txBody>
      </p:sp>
    </p:spTree>
    <p:extLst>
      <p:ext uri="{BB962C8B-B14F-4D97-AF65-F5344CB8AC3E}">
        <p14:creationId xmlns:p14="http://schemas.microsoft.com/office/powerpoint/2010/main" val="372934013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639459" y="887790"/>
          <a:ext cx="10913077" cy="4746069"/>
        </p:xfrm>
        <a:graphic>
          <a:graphicData uri="http://schemas.openxmlformats.org/drawingml/2006/table">
            <a:tbl>
              <a:tblPr firstRow="1" firstCol="1" bandRow="1">
                <a:tableStyleId>{5C22544A-7EE6-4342-B048-85BDC9FD1C3A}</a:tableStyleId>
              </a:tblPr>
              <a:tblGrid>
                <a:gridCol w="2723755"/>
                <a:gridCol w="1535799"/>
                <a:gridCol w="1535799"/>
                <a:gridCol w="1705507"/>
                <a:gridCol w="1706710"/>
                <a:gridCol w="1705507"/>
              </a:tblGrid>
              <a:tr h="553944">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gridSpan="5">
                  <a:txBody>
                    <a:bodyPr/>
                    <a:lstStyle/>
                    <a:p>
                      <a:pPr algn="ctr">
                        <a:lnSpc>
                          <a:spcPct val="107000"/>
                        </a:lnSpc>
                        <a:spcAft>
                          <a:spcPts val="0"/>
                        </a:spcAft>
                      </a:pPr>
                      <a:r>
                        <a:rPr lang="en-AU" sz="1600" dirty="0">
                          <a:effectLst/>
                        </a:rPr>
                        <a:t>Dependent variable: Mortgage delinquency rates</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r>
              <a:tr h="269612">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rowSpan="2">
                  <a:txBody>
                    <a:bodyPr/>
                    <a:lstStyle/>
                    <a:p>
                      <a:pPr algn="ctr">
                        <a:lnSpc>
                          <a:spcPct val="107000"/>
                        </a:lnSpc>
                        <a:spcAft>
                          <a:spcPts val="0"/>
                        </a:spcAft>
                      </a:pPr>
                      <a:r>
                        <a:rPr lang="en-AU" sz="1600" dirty="0">
                          <a:effectLst/>
                        </a:rPr>
                        <a:t>OLS estimations</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gridSpan="4">
                  <a:txBody>
                    <a:bodyPr/>
                    <a:lstStyle/>
                    <a:p>
                      <a:pPr algn="ctr">
                        <a:lnSpc>
                          <a:spcPct val="107000"/>
                        </a:lnSpc>
                        <a:spcAft>
                          <a:spcPts val="0"/>
                        </a:spcAft>
                      </a:pPr>
                      <a:r>
                        <a:rPr lang="en-AU" sz="1600" dirty="0">
                          <a:effectLst/>
                        </a:rPr>
                        <a:t>Quantile estimations</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AU"/>
                    </a:p>
                  </a:txBody>
                  <a:tcPr/>
                </a:tc>
                <a:tc hMerge="1">
                  <a:txBody>
                    <a:bodyPr/>
                    <a:lstStyle/>
                    <a:p>
                      <a:endParaRPr lang="en-AU"/>
                    </a:p>
                  </a:txBody>
                  <a:tcPr/>
                </a:tc>
                <a:tc hMerge="1">
                  <a:txBody>
                    <a:bodyPr/>
                    <a:lstStyle/>
                    <a:p>
                      <a:endParaRPr lang="en-AU"/>
                    </a:p>
                  </a:txBody>
                  <a:tcPr/>
                </a:tc>
              </a:tr>
              <a:tr h="269612">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vMerge="1">
                  <a:txBody>
                    <a:bodyPr/>
                    <a:lstStyle/>
                    <a:p>
                      <a:endParaRPr lang="en-AU"/>
                    </a:p>
                  </a:txBody>
                  <a:tcPr/>
                </a:tc>
                <a:tc>
                  <a:txBody>
                    <a:bodyPr/>
                    <a:lstStyle/>
                    <a:p>
                      <a:pPr algn="r">
                        <a:lnSpc>
                          <a:spcPct val="107000"/>
                        </a:lnSpc>
                        <a:spcAft>
                          <a:spcPts val="0"/>
                        </a:spcAft>
                      </a:pPr>
                      <a:r>
                        <a:rPr lang="en-AU" sz="1600" dirty="0">
                          <a:effectLst/>
                        </a:rPr>
                        <a:t>20</a:t>
                      </a:r>
                      <a:r>
                        <a:rPr lang="en-AU" sz="1600" baseline="30000" dirty="0">
                          <a:effectLst/>
                        </a:rPr>
                        <a:t>th</a:t>
                      </a:r>
                      <a:r>
                        <a:rPr lang="en-AU" sz="1600" dirty="0">
                          <a:effectLst/>
                        </a:rPr>
                        <a:t> Quant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0"/>
                        </a:spcAft>
                      </a:pPr>
                      <a:r>
                        <a:rPr lang="en-AU" sz="1600" dirty="0">
                          <a:effectLst/>
                        </a:rPr>
                        <a:t>40</a:t>
                      </a:r>
                      <a:r>
                        <a:rPr lang="en-AU" sz="1600" baseline="30000" dirty="0">
                          <a:effectLst/>
                        </a:rPr>
                        <a:t>th</a:t>
                      </a:r>
                      <a:r>
                        <a:rPr lang="en-AU" sz="1600" dirty="0">
                          <a:effectLst/>
                        </a:rPr>
                        <a:t> Quant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0"/>
                        </a:spcAft>
                      </a:pPr>
                      <a:r>
                        <a:rPr lang="en-AU" sz="1600" dirty="0">
                          <a:effectLst/>
                        </a:rPr>
                        <a:t>60</a:t>
                      </a:r>
                      <a:r>
                        <a:rPr lang="en-AU" sz="1600" baseline="30000" dirty="0">
                          <a:effectLst/>
                        </a:rPr>
                        <a:t>th</a:t>
                      </a:r>
                      <a:r>
                        <a:rPr lang="en-AU" sz="1600" dirty="0">
                          <a:effectLst/>
                        </a:rPr>
                        <a:t> Quant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0"/>
                        </a:spcAft>
                      </a:pPr>
                      <a:r>
                        <a:rPr lang="en-AU" sz="1600" dirty="0">
                          <a:effectLst/>
                        </a:rPr>
                        <a:t>80</a:t>
                      </a:r>
                      <a:r>
                        <a:rPr lang="en-AU" sz="1600" baseline="30000" dirty="0">
                          <a:effectLst/>
                        </a:rPr>
                        <a:t>th</a:t>
                      </a:r>
                      <a:r>
                        <a:rPr lang="en-AU" sz="1600" dirty="0">
                          <a:effectLst/>
                        </a:rPr>
                        <a:t> Quant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07459">
                <a:tc>
                  <a:txBody>
                    <a:bodyPr/>
                    <a:lstStyle/>
                    <a:p>
                      <a:pPr>
                        <a:lnSpc>
                          <a:spcPct val="107000"/>
                        </a:lnSpc>
                        <a:spcAft>
                          <a:spcPts val="0"/>
                        </a:spcAft>
                      </a:pPr>
                      <a:r>
                        <a:rPr lang="en-AU" sz="1600" dirty="0">
                          <a:effectLst/>
                        </a:rPr>
                        <a:t>CSI_EXP</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0"/>
                        </a:spcAft>
                      </a:pPr>
                      <a:r>
                        <a:rPr lang="en-AU" sz="1600" dirty="0">
                          <a:effectLst/>
                        </a:rPr>
                        <a:t>-0.0496***</a:t>
                      </a:r>
                    </a:p>
                    <a:p>
                      <a:pPr algn="ctr">
                        <a:lnSpc>
                          <a:spcPct val="107000"/>
                        </a:lnSpc>
                        <a:spcAft>
                          <a:spcPts val="0"/>
                        </a:spcAft>
                      </a:pPr>
                      <a:r>
                        <a:rPr lang="en-AU" sz="1600" dirty="0">
                          <a:effectLst/>
                        </a:rPr>
                        <a:t>(0.0066)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-0.065395***</a:t>
                      </a:r>
                    </a:p>
                    <a:p>
                      <a:pPr algn="ctr">
                        <a:lnSpc>
                          <a:spcPct val="107000"/>
                        </a:lnSpc>
                        <a:spcAft>
                          <a:spcPts val="0"/>
                        </a:spcAft>
                      </a:pPr>
                      <a:r>
                        <a:rPr lang="en-AU" sz="1600" dirty="0">
                          <a:effectLst/>
                        </a:rPr>
                        <a:t>(0.006545)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-0.057114***</a:t>
                      </a:r>
                    </a:p>
                    <a:p>
                      <a:pPr algn="ctr">
                        <a:lnSpc>
                          <a:spcPct val="107000"/>
                        </a:lnSpc>
                        <a:spcAft>
                          <a:spcPts val="0"/>
                        </a:spcAft>
                      </a:pPr>
                      <a:r>
                        <a:rPr lang="en-AU" sz="1600" dirty="0">
                          <a:effectLst/>
                        </a:rPr>
                        <a:t>(0.006133)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-0.052570***</a:t>
                      </a:r>
                    </a:p>
                    <a:p>
                      <a:pPr algn="ctr">
                        <a:lnSpc>
                          <a:spcPct val="107000"/>
                        </a:lnSpc>
                        <a:spcAft>
                          <a:spcPts val="0"/>
                        </a:spcAft>
                      </a:pPr>
                      <a:r>
                        <a:rPr lang="en-AU" sz="1600" dirty="0">
                          <a:effectLst/>
                        </a:rPr>
                        <a:t>(0.006455)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171450" algn="ctr">
                        <a:lnSpc>
                          <a:spcPct val="107000"/>
                        </a:lnSpc>
                        <a:spcAft>
                          <a:spcPts val="0"/>
                        </a:spcAft>
                      </a:pPr>
                      <a:r>
                        <a:rPr lang="en-AU" sz="1600" dirty="0">
                          <a:effectLst/>
                        </a:rPr>
                        <a:t>-0.059330***</a:t>
                      </a:r>
                    </a:p>
                    <a:p>
                      <a:pPr marR="171450" algn="ctr">
                        <a:lnSpc>
                          <a:spcPct val="107000"/>
                        </a:lnSpc>
                        <a:spcAft>
                          <a:spcPts val="0"/>
                        </a:spcAft>
                      </a:pPr>
                      <a:r>
                        <a:rPr lang="en-AU" sz="1600" dirty="0">
                          <a:effectLst/>
                        </a:rPr>
                        <a:t>(0.012043)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464848">
                <a:tc>
                  <a:txBody>
                    <a:bodyPr/>
                    <a:lstStyle/>
                    <a:p>
                      <a:pPr>
                        <a:lnSpc>
                          <a:spcPct val="107000"/>
                        </a:lnSpc>
                        <a:spcAft>
                          <a:spcPts val="0"/>
                        </a:spcAft>
                      </a:pPr>
                      <a:r>
                        <a:rPr lang="en-AU" sz="1600" dirty="0">
                          <a:effectLst/>
                        </a:rPr>
                        <a:t>UNEMP_RATE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0"/>
                        </a:spcAft>
                      </a:pPr>
                      <a:r>
                        <a:rPr lang="en-AU" sz="1600" dirty="0">
                          <a:effectLst/>
                        </a:rPr>
                        <a:t>0.5494***</a:t>
                      </a:r>
                    </a:p>
                    <a:p>
                      <a:pPr algn="ctr">
                        <a:lnSpc>
                          <a:spcPct val="107000"/>
                        </a:lnSpc>
                        <a:spcAft>
                          <a:spcPts val="0"/>
                        </a:spcAft>
                      </a:pPr>
                      <a:r>
                        <a:rPr lang="en-AU" sz="1600" dirty="0">
                          <a:effectLst/>
                        </a:rPr>
                        <a:t>(0.0422)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0.303065***</a:t>
                      </a:r>
                    </a:p>
                    <a:p>
                      <a:pPr algn="ctr">
                        <a:lnSpc>
                          <a:spcPct val="107000"/>
                        </a:lnSpc>
                        <a:spcAft>
                          <a:spcPts val="0"/>
                        </a:spcAft>
                      </a:pPr>
                      <a:r>
                        <a:rPr lang="en-AU" sz="1600" dirty="0">
                          <a:effectLst/>
                        </a:rPr>
                        <a:t>(0.03514)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en-AU" sz="1600" dirty="0">
                          <a:effectLst/>
                        </a:rPr>
                        <a:t>0.449310***</a:t>
                      </a:r>
                    </a:p>
                    <a:p>
                      <a:pPr algn="ctr">
                        <a:lnSpc>
                          <a:spcPct val="107000"/>
                        </a:lnSpc>
                        <a:spcAft>
                          <a:spcPts val="0"/>
                        </a:spcAft>
                      </a:pPr>
                      <a:r>
                        <a:rPr lang="en-AU" sz="1600" dirty="0">
                          <a:effectLst/>
                        </a:rPr>
                        <a:t>(0.031426)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en-AU" sz="1600" dirty="0">
                          <a:effectLst/>
                        </a:rPr>
                        <a:t>0.544815***</a:t>
                      </a:r>
                    </a:p>
                    <a:p>
                      <a:pPr algn="ctr">
                        <a:lnSpc>
                          <a:spcPct val="107000"/>
                        </a:lnSpc>
                        <a:spcAft>
                          <a:spcPts val="0"/>
                        </a:spcAft>
                      </a:pPr>
                      <a:r>
                        <a:rPr lang="en-AU" sz="1600" dirty="0">
                          <a:effectLst/>
                        </a:rPr>
                        <a:t>(0.037847)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en-AU" sz="1600" dirty="0">
                          <a:effectLst/>
                        </a:rPr>
                        <a:t>0.688106***</a:t>
                      </a:r>
                    </a:p>
                    <a:p>
                      <a:pPr algn="ctr">
                        <a:lnSpc>
                          <a:spcPct val="107000"/>
                        </a:lnSpc>
                        <a:spcAft>
                          <a:spcPts val="0"/>
                        </a:spcAft>
                      </a:pPr>
                      <a:r>
                        <a:rPr lang="en-AU" sz="1600" dirty="0">
                          <a:effectLst/>
                        </a:rPr>
                        <a:t>(0.063277)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r>
              <a:tr h="426111">
                <a:tc>
                  <a:txBody>
                    <a:bodyPr/>
                    <a:lstStyle/>
                    <a:p>
                      <a:pPr>
                        <a:lnSpc>
                          <a:spcPct val="107000"/>
                        </a:lnSpc>
                        <a:spcAft>
                          <a:spcPts val="0"/>
                        </a:spcAft>
                      </a:pPr>
                      <a:r>
                        <a:rPr lang="en-AU" sz="1600" dirty="0">
                          <a:effectLst/>
                        </a:rPr>
                        <a:t>LOG(INCOM_PCAPITA</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139700" algn="r">
                        <a:lnSpc>
                          <a:spcPct val="107000"/>
                        </a:lnSpc>
                        <a:spcAft>
                          <a:spcPts val="0"/>
                        </a:spcAft>
                      </a:pPr>
                      <a:r>
                        <a:rPr lang="en-AU" sz="1600" dirty="0">
                          <a:effectLst/>
                        </a:rPr>
                        <a:t>-0.3588</a:t>
                      </a:r>
                    </a:p>
                    <a:p>
                      <a:pPr algn="ctr">
                        <a:lnSpc>
                          <a:spcPct val="107000"/>
                        </a:lnSpc>
                        <a:spcAft>
                          <a:spcPts val="0"/>
                        </a:spcAft>
                      </a:pPr>
                      <a:r>
                        <a:rPr lang="en-AU" sz="1600" dirty="0">
                          <a:effectLst/>
                        </a:rPr>
                        <a:t>(0.4811)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-1.033547*</a:t>
                      </a:r>
                    </a:p>
                    <a:p>
                      <a:pPr algn="ctr">
                        <a:lnSpc>
                          <a:spcPct val="107000"/>
                        </a:lnSpc>
                        <a:spcAft>
                          <a:spcPts val="0"/>
                        </a:spcAft>
                      </a:pPr>
                      <a:r>
                        <a:rPr lang="en-AU" sz="1600" dirty="0">
                          <a:effectLst/>
                        </a:rPr>
                        <a:t>(0.604019)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en-AU" sz="1600" dirty="0">
                          <a:effectLst/>
                        </a:rPr>
                        <a:t>0.202364</a:t>
                      </a:r>
                    </a:p>
                    <a:p>
                      <a:pPr algn="ctr">
                        <a:lnSpc>
                          <a:spcPct val="107000"/>
                        </a:lnSpc>
                        <a:spcAft>
                          <a:spcPts val="0"/>
                        </a:spcAft>
                      </a:pPr>
                      <a:r>
                        <a:rPr lang="en-AU" sz="1600" dirty="0">
                          <a:effectLst/>
                        </a:rPr>
                        <a:t>(0.385592)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en-AU" sz="1600" dirty="0">
                          <a:effectLst/>
                        </a:rPr>
                        <a:t>0.168779</a:t>
                      </a:r>
                    </a:p>
                    <a:p>
                      <a:pPr algn="ctr">
                        <a:lnSpc>
                          <a:spcPct val="107000"/>
                        </a:lnSpc>
                        <a:spcAft>
                          <a:spcPts val="0"/>
                        </a:spcAft>
                      </a:pPr>
                      <a:r>
                        <a:rPr lang="en-AU" sz="1600" dirty="0">
                          <a:effectLst/>
                        </a:rPr>
                        <a:t>(0.423554)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R="171450" algn="ctr">
                        <a:lnSpc>
                          <a:spcPct val="107000"/>
                        </a:lnSpc>
                        <a:spcAft>
                          <a:spcPts val="0"/>
                        </a:spcAft>
                      </a:pPr>
                      <a:r>
                        <a:rPr lang="en-AU" sz="1600" dirty="0">
                          <a:effectLst/>
                        </a:rPr>
                        <a:t>0.149039</a:t>
                      </a:r>
                    </a:p>
                    <a:p>
                      <a:pPr marR="171450" algn="ctr">
                        <a:lnSpc>
                          <a:spcPct val="107000"/>
                        </a:lnSpc>
                        <a:spcAft>
                          <a:spcPts val="0"/>
                        </a:spcAft>
                      </a:pPr>
                      <a:r>
                        <a:rPr lang="en-AU" sz="1600" dirty="0">
                          <a:effectLst/>
                        </a:rPr>
                        <a:t>(0.537171)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484217">
                <a:tc>
                  <a:txBody>
                    <a:bodyPr/>
                    <a:lstStyle/>
                    <a:p>
                      <a:pPr>
                        <a:lnSpc>
                          <a:spcPct val="107000"/>
                        </a:lnSpc>
                        <a:spcAft>
                          <a:spcPts val="0"/>
                        </a:spcAft>
                      </a:pPr>
                      <a:r>
                        <a:rPr lang="en-AU" sz="1600" dirty="0">
                          <a:effectLst/>
                        </a:rPr>
                        <a:t>HPI</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0"/>
                        </a:spcAft>
                      </a:pPr>
                      <a:r>
                        <a:rPr lang="en-AU" sz="1600" dirty="0">
                          <a:effectLst/>
                        </a:rPr>
                        <a:t>-0.0037***</a:t>
                      </a:r>
                    </a:p>
                    <a:p>
                      <a:pPr algn="ctr">
                        <a:lnSpc>
                          <a:spcPct val="107000"/>
                        </a:lnSpc>
                        <a:spcAft>
                          <a:spcPts val="0"/>
                        </a:spcAft>
                      </a:pPr>
                      <a:r>
                        <a:rPr lang="en-AU" sz="1600" dirty="0">
                          <a:effectLst/>
                        </a:rPr>
                        <a:t>(0.0007)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-0.001227**</a:t>
                      </a:r>
                    </a:p>
                    <a:p>
                      <a:pPr algn="ctr">
                        <a:lnSpc>
                          <a:spcPct val="107000"/>
                        </a:lnSpc>
                        <a:spcAft>
                          <a:spcPts val="0"/>
                        </a:spcAft>
                      </a:pPr>
                      <a:r>
                        <a:rPr lang="en-AU" sz="1600" dirty="0">
                          <a:effectLst/>
                        </a:rPr>
                        <a:t>(0.005)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en-AU" sz="1600" dirty="0">
                          <a:effectLst/>
                        </a:rPr>
                        <a:t>-0.00172***</a:t>
                      </a:r>
                    </a:p>
                    <a:p>
                      <a:pPr algn="ctr">
                        <a:lnSpc>
                          <a:spcPct val="107000"/>
                        </a:lnSpc>
                        <a:spcAft>
                          <a:spcPts val="0"/>
                        </a:spcAft>
                      </a:pPr>
                      <a:r>
                        <a:rPr lang="en-AU" sz="1600" dirty="0">
                          <a:effectLst/>
                        </a:rPr>
                        <a:t>(0.000471)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R="57150" algn="ctr">
                        <a:lnSpc>
                          <a:spcPct val="107000"/>
                        </a:lnSpc>
                        <a:spcAft>
                          <a:spcPts val="0"/>
                        </a:spcAft>
                      </a:pPr>
                      <a:r>
                        <a:rPr lang="en-AU" sz="1600" dirty="0">
                          <a:effectLst/>
                        </a:rPr>
                        <a:t>-0.00278***</a:t>
                      </a:r>
                    </a:p>
                    <a:p>
                      <a:pPr marR="57150" algn="ctr">
                        <a:lnSpc>
                          <a:spcPct val="107000"/>
                        </a:lnSpc>
                        <a:spcAft>
                          <a:spcPts val="0"/>
                        </a:spcAft>
                      </a:pPr>
                      <a:r>
                        <a:rPr lang="en-AU" sz="1600" dirty="0">
                          <a:effectLst/>
                        </a:rPr>
                        <a:t>(0.000665)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228600" algn="ctr">
                        <a:lnSpc>
                          <a:spcPct val="107000"/>
                        </a:lnSpc>
                        <a:spcAft>
                          <a:spcPts val="0"/>
                        </a:spcAft>
                      </a:pPr>
                      <a:r>
                        <a:rPr lang="en-AU" sz="1600" dirty="0">
                          <a:effectLst/>
                        </a:rPr>
                        <a:t>-0.00208**</a:t>
                      </a:r>
                    </a:p>
                    <a:p>
                      <a:pPr marR="228600" algn="ctr">
                        <a:lnSpc>
                          <a:spcPct val="107000"/>
                        </a:lnSpc>
                        <a:spcAft>
                          <a:spcPts val="0"/>
                        </a:spcAft>
                      </a:pPr>
                      <a:r>
                        <a:rPr lang="en-AU" sz="1600" dirty="0">
                          <a:effectLst/>
                        </a:rPr>
                        <a:t>(0.001)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423786">
                <a:tc>
                  <a:txBody>
                    <a:bodyPr/>
                    <a:lstStyle/>
                    <a:p>
                      <a:pPr>
                        <a:lnSpc>
                          <a:spcPct val="107000"/>
                        </a:lnSpc>
                        <a:spcAft>
                          <a:spcPts val="0"/>
                        </a:spcAft>
                      </a:pPr>
                      <a:r>
                        <a:rPr lang="en-AU" sz="1600" dirty="0">
                          <a:effectLst/>
                        </a:rPr>
                        <a:t>MORG_RATE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139700" algn="r">
                        <a:lnSpc>
                          <a:spcPct val="107000"/>
                        </a:lnSpc>
                        <a:spcAft>
                          <a:spcPts val="0"/>
                        </a:spcAft>
                      </a:pPr>
                      <a:r>
                        <a:rPr lang="en-AU" sz="1600" dirty="0">
                          <a:effectLst/>
                        </a:rPr>
                        <a:t>-0.0500</a:t>
                      </a:r>
                    </a:p>
                    <a:p>
                      <a:pPr algn="ctr">
                        <a:lnSpc>
                          <a:spcPct val="107000"/>
                        </a:lnSpc>
                        <a:spcAft>
                          <a:spcPts val="0"/>
                        </a:spcAft>
                      </a:pPr>
                      <a:r>
                        <a:rPr lang="en-AU" sz="1600" dirty="0">
                          <a:effectLst/>
                        </a:rPr>
                        <a:t>(0.0738)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-0.2122***</a:t>
                      </a:r>
                    </a:p>
                    <a:p>
                      <a:pPr algn="ctr">
                        <a:lnSpc>
                          <a:spcPct val="107000"/>
                        </a:lnSpc>
                        <a:spcAft>
                          <a:spcPts val="0"/>
                        </a:spcAft>
                      </a:pPr>
                      <a:r>
                        <a:rPr lang="en-AU" sz="1600" dirty="0">
                          <a:effectLst/>
                        </a:rPr>
                        <a:t>(0.026)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en-AU" sz="1600" dirty="0">
                          <a:effectLst/>
                        </a:rPr>
                        <a:t>-0.0878*</a:t>
                      </a:r>
                    </a:p>
                    <a:p>
                      <a:pPr algn="ctr">
                        <a:lnSpc>
                          <a:spcPct val="107000"/>
                        </a:lnSpc>
                        <a:spcAft>
                          <a:spcPts val="0"/>
                        </a:spcAft>
                      </a:pPr>
                      <a:r>
                        <a:rPr lang="en-AU" sz="1600" dirty="0">
                          <a:effectLst/>
                        </a:rPr>
                        <a:t>(0.0495)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en-AU" sz="1600" dirty="0">
                          <a:effectLst/>
                        </a:rPr>
                        <a:t>-0.02815</a:t>
                      </a:r>
                    </a:p>
                    <a:p>
                      <a:pPr algn="ctr">
                        <a:lnSpc>
                          <a:spcPct val="107000"/>
                        </a:lnSpc>
                        <a:spcAft>
                          <a:spcPts val="0"/>
                        </a:spcAft>
                      </a:pPr>
                      <a:r>
                        <a:rPr lang="en-AU" sz="1600" dirty="0">
                          <a:effectLst/>
                        </a:rPr>
                        <a:t>(0.0583)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en-AU" sz="1600" dirty="0">
                          <a:effectLst/>
                        </a:rPr>
                        <a:t>-0.0634</a:t>
                      </a:r>
                    </a:p>
                    <a:p>
                      <a:pPr algn="ctr">
                        <a:lnSpc>
                          <a:spcPct val="107000"/>
                        </a:lnSpc>
                        <a:spcAft>
                          <a:spcPts val="0"/>
                        </a:spcAft>
                      </a:pPr>
                      <a:r>
                        <a:rPr lang="en-AU" sz="1600" dirty="0">
                          <a:effectLst/>
                        </a:rPr>
                        <a:t>(0.0823)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r>
              <a:tr h="423786">
                <a:tc>
                  <a:txBody>
                    <a:bodyPr/>
                    <a:lstStyle/>
                    <a:p>
                      <a:pPr>
                        <a:lnSpc>
                          <a:spcPct val="107000"/>
                        </a:lnSpc>
                        <a:spcAft>
                          <a:spcPts val="0"/>
                        </a:spcAft>
                      </a:pPr>
                      <a:r>
                        <a:rPr lang="en-AU" sz="1600" dirty="0">
                          <a:effectLst/>
                        </a:rPr>
                        <a:t>LOG(MORG_L)</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0"/>
                        </a:spcAft>
                      </a:pPr>
                      <a:r>
                        <a:rPr lang="en-AU" sz="1600" dirty="0">
                          <a:effectLst/>
                        </a:rPr>
                        <a:t>2.9431***</a:t>
                      </a:r>
                    </a:p>
                    <a:p>
                      <a:pPr algn="ctr">
                        <a:lnSpc>
                          <a:spcPct val="107000"/>
                        </a:lnSpc>
                        <a:spcAft>
                          <a:spcPts val="0"/>
                        </a:spcAft>
                      </a:pPr>
                      <a:r>
                        <a:rPr lang="en-AU" sz="1600" dirty="0">
                          <a:effectLst/>
                        </a:rPr>
                        <a:t>(0.3124)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AU" sz="1600" dirty="0">
                          <a:effectLst/>
                        </a:rPr>
                        <a:t>0.8084***</a:t>
                      </a:r>
                    </a:p>
                    <a:p>
                      <a:pPr algn="ctr">
                        <a:lnSpc>
                          <a:spcPct val="107000"/>
                        </a:lnSpc>
                        <a:spcAft>
                          <a:spcPts val="0"/>
                        </a:spcAft>
                      </a:pPr>
                      <a:r>
                        <a:rPr lang="en-AU" sz="1600" dirty="0">
                          <a:effectLst/>
                        </a:rPr>
                        <a:t>(0.2015)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en-AU" sz="1600" dirty="0">
                          <a:effectLst/>
                        </a:rPr>
                        <a:t>1.0595***</a:t>
                      </a:r>
                    </a:p>
                    <a:p>
                      <a:pPr algn="ctr">
                        <a:lnSpc>
                          <a:spcPct val="107000"/>
                        </a:lnSpc>
                        <a:spcAft>
                          <a:spcPts val="0"/>
                        </a:spcAft>
                      </a:pPr>
                      <a:r>
                        <a:rPr lang="en-AU" sz="1600" dirty="0">
                          <a:effectLst/>
                        </a:rPr>
                        <a:t>(0.216)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R="228600" algn="ctr">
                        <a:lnSpc>
                          <a:spcPct val="107000"/>
                        </a:lnSpc>
                        <a:spcAft>
                          <a:spcPts val="0"/>
                        </a:spcAft>
                      </a:pPr>
                      <a:r>
                        <a:rPr lang="en-AU" sz="1600" dirty="0">
                          <a:effectLst/>
                        </a:rPr>
                        <a:t>1.8654***</a:t>
                      </a:r>
                    </a:p>
                    <a:p>
                      <a:pPr marR="228600" algn="ctr">
                        <a:lnSpc>
                          <a:spcPct val="107000"/>
                        </a:lnSpc>
                        <a:spcAft>
                          <a:spcPts val="0"/>
                        </a:spcAft>
                      </a:pPr>
                      <a:r>
                        <a:rPr lang="en-AU" sz="1600" dirty="0">
                          <a:effectLst/>
                        </a:rPr>
                        <a:t>(0.30056)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en-AU" sz="1600" dirty="0">
                          <a:effectLst/>
                        </a:rPr>
                        <a:t>2.0958***</a:t>
                      </a:r>
                    </a:p>
                    <a:p>
                      <a:pPr algn="ctr">
                        <a:lnSpc>
                          <a:spcPct val="107000"/>
                        </a:lnSpc>
                        <a:spcAft>
                          <a:spcPts val="0"/>
                        </a:spcAft>
                      </a:pPr>
                      <a:r>
                        <a:rPr lang="en-AU" sz="1600" dirty="0">
                          <a:effectLst/>
                        </a:rPr>
                        <a:t>(0.51669)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472595">
                <a:tc>
                  <a:txBody>
                    <a:bodyPr/>
                    <a:lstStyle/>
                    <a:p>
                      <a:pPr>
                        <a:lnSpc>
                          <a:spcPct val="107000"/>
                        </a:lnSpc>
                        <a:spcAft>
                          <a:spcPts val="0"/>
                        </a:spcAft>
                      </a:pPr>
                      <a:r>
                        <a:rPr lang="en-AU" sz="1600" dirty="0">
                          <a:effectLst/>
                        </a:rPr>
                        <a:t>C</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0"/>
                        </a:spcAft>
                      </a:pPr>
                      <a:r>
                        <a:rPr lang="en-AU" sz="1600" dirty="0">
                          <a:effectLst/>
                        </a:rPr>
                        <a:t>-20.1789***</a:t>
                      </a:r>
                    </a:p>
                    <a:p>
                      <a:pPr algn="ctr">
                        <a:lnSpc>
                          <a:spcPct val="107000"/>
                        </a:lnSpc>
                        <a:spcAft>
                          <a:spcPts val="0"/>
                        </a:spcAft>
                      </a:pPr>
                      <a:r>
                        <a:rPr lang="en-AU" sz="1600" dirty="0">
                          <a:effectLst/>
                        </a:rPr>
                        <a:t>5.202)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en-AU" sz="1600" dirty="0">
                          <a:effectLst/>
                        </a:rPr>
                        <a:t>8.998655</a:t>
                      </a:r>
                    </a:p>
                    <a:p>
                      <a:pPr algn="ctr">
                        <a:lnSpc>
                          <a:spcPct val="107000"/>
                        </a:lnSpc>
                        <a:spcAft>
                          <a:spcPts val="0"/>
                        </a:spcAft>
                      </a:pPr>
                      <a:r>
                        <a:rPr lang="en-AU" sz="1600" dirty="0">
                          <a:effectLst/>
                        </a:rPr>
                        <a:t>(6.478)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en-AU" sz="1600" dirty="0">
                          <a:effectLst/>
                        </a:rPr>
                        <a:t>-7.991430*</a:t>
                      </a:r>
                    </a:p>
                    <a:p>
                      <a:pPr algn="ctr">
                        <a:lnSpc>
                          <a:spcPct val="107000"/>
                        </a:lnSpc>
                        <a:spcAft>
                          <a:spcPts val="0"/>
                        </a:spcAft>
                      </a:pPr>
                      <a:r>
                        <a:rPr lang="en-AU" sz="1600" dirty="0">
                          <a:effectLst/>
                        </a:rPr>
                        <a:t>(4.565)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en-AU" sz="1600" dirty="0">
                          <a:effectLst/>
                        </a:rPr>
                        <a:t>-15.99434***</a:t>
                      </a:r>
                    </a:p>
                    <a:p>
                      <a:pPr algn="ctr">
                        <a:lnSpc>
                          <a:spcPct val="107000"/>
                        </a:lnSpc>
                        <a:spcAft>
                          <a:spcPts val="0"/>
                        </a:spcAft>
                      </a:pPr>
                      <a:r>
                        <a:rPr lang="en-AU" sz="1600" dirty="0">
                          <a:effectLst/>
                        </a:rPr>
                        <a:t>(4.563)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en-AU" sz="1600" dirty="0">
                          <a:effectLst/>
                        </a:rPr>
                        <a:t>-17.94911***</a:t>
                      </a:r>
                    </a:p>
                    <a:p>
                      <a:pPr algn="ctr">
                        <a:lnSpc>
                          <a:spcPct val="107000"/>
                        </a:lnSpc>
                        <a:spcAft>
                          <a:spcPts val="0"/>
                        </a:spcAft>
                      </a:pPr>
                      <a:r>
                        <a:rPr lang="en-AU" sz="1600" dirty="0">
                          <a:effectLst/>
                        </a:rPr>
                        <a:t>(5.207)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r>
            </a:tbl>
          </a:graphicData>
        </a:graphic>
      </p:graphicFrame>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6" name="Rectangle 5"/>
          <p:cNvSpPr/>
          <p:nvPr/>
        </p:nvSpPr>
        <p:spPr>
          <a:xfrm>
            <a:off x="1552830" y="295587"/>
            <a:ext cx="9086337" cy="388696"/>
          </a:xfrm>
          <a:prstGeom prst="rect">
            <a:avLst/>
          </a:prstGeom>
        </p:spPr>
        <p:txBody>
          <a:bodyPr wrap="square">
            <a:spAutoFit/>
          </a:bodyPr>
          <a:lstStyle/>
          <a:p>
            <a:pPr>
              <a:lnSpc>
                <a:spcPct val="107000"/>
              </a:lnSpc>
              <a:spcAft>
                <a:spcPts val="800"/>
              </a:spcAft>
            </a:pPr>
            <a:r>
              <a:rPr lang="en-AU" b="1" dirty="0">
                <a:latin typeface="Calibri" panose="020F0502020204030204" pitchFamily="34" charset="0"/>
                <a:ea typeface="Calibri" panose="020F0502020204030204" pitchFamily="34" charset="0"/>
                <a:cs typeface="Arial" panose="020B0604020202020204" pitchFamily="34" charset="0"/>
              </a:rPr>
              <a:t>Table 9. Quantile process regression estimates of mortgage delinquency with expected CSI</a:t>
            </a:r>
            <a:endParaRPr lang="en-AU"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54398268-F2BA-41E2-9D1C-F92A7D28C632}" type="slidenum">
              <a:rPr lang="en-AU" smtClean="0"/>
              <a:t>51</a:t>
            </a:fld>
            <a:endParaRPr lang="en-AU" dirty="0"/>
          </a:p>
        </p:txBody>
      </p:sp>
    </p:spTree>
    <p:extLst>
      <p:ext uri="{BB962C8B-B14F-4D97-AF65-F5344CB8AC3E}">
        <p14:creationId xmlns:p14="http://schemas.microsoft.com/office/powerpoint/2010/main" val="115389266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41236"/>
            <a:ext cx="10515600" cy="1325563"/>
          </a:xfrm>
        </p:spPr>
        <p:txBody>
          <a:bodyPr/>
          <a:lstStyle/>
          <a:p>
            <a:r>
              <a:rPr lang="en-AU" b="1" i="1" dirty="0" smtClean="0"/>
              <a:t>Modelling credit </a:t>
            </a:r>
            <a:r>
              <a:rPr lang="en-AU" b="1" i="1" dirty="0"/>
              <a:t>card </a:t>
            </a:r>
            <a:r>
              <a:rPr lang="en-AU" b="1" i="1" dirty="0" smtClean="0"/>
              <a:t>delinquency</a:t>
            </a:r>
            <a:endParaRPr lang="en-AU" dirty="0"/>
          </a:p>
        </p:txBody>
      </p:sp>
      <p:sp>
        <p:nvSpPr>
          <p:cNvPr id="3" name="Content Placeholder 2"/>
          <p:cNvSpPr>
            <a:spLocks noGrp="1"/>
          </p:cNvSpPr>
          <p:nvPr>
            <p:ph idx="1"/>
          </p:nvPr>
        </p:nvSpPr>
        <p:spPr/>
        <p:txBody>
          <a:bodyPr>
            <a:normAutofit fontScale="92500"/>
          </a:bodyPr>
          <a:lstStyle/>
          <a:p>
            <a:r>
              <a:rPr lang="en-AU" dirty="0" smtClean="0"/>
              <a:t>Table 10: </a:t>
            </a:r>
          </a:p>
          <a:p>
            <a:r>
              <a:rPr lang="en-AU" dirty="0" smtClean="0"/>
              <a:t>As </a:t>
            </a:r>
            <a:r>
              <a:rPr lang="en-AU" dirty="0"/>
              <a:t>the estimates show, improvement in overall consumer sentiment exerts a positive and significant effect on credit card delinquency rates</a:t>
            </a:r>
            <a:r>
              <a:rPr lang="en-AU" dirty="0" smtClean="0"/>
              <a:t>.</a:t>
            </a:r>
          </a:p>
          <a:p>
            <a:r>
              <a:rPr lang="en-AU" dirty="0" smtClean="0"/>
              <a:t>With higher expected </a:t>
            </a:r>
            <a:r>
              <a:rPr lang="en-AU" dirty="0"/>
              <a:t>consumer’s sentiment, credit card delinquency rates rise </a:t>
            </a:r>
            <a:r>
              <a:rPr lang="en-AU" dirty="0" smtClean="0"/>
              <a:t>significantly</a:t>
            </a:r>
          </a:p>
          <a:p>
            <a:r>
              <a:rPr lang="en-AU" dirty="0" smtClean="0"/>
              <a:t> </a:t>
            </a:r>
            <a:r>
              <a:rPr lang="en-AU" dirty="0"/>
              <a:t>Jiang and Dunn (2013</a:t>
            </a:r>
            <a:r>
              <a:rPr lang="en-AU" dirty="0" smtClean="0"/>
              <a:t>) </a:t>
            </a:r>
            <a:r>
              <a:rPr lang="en-AU" dirty="0"/>
              <a:t>show that in the US younger consumers tend to borrow more from credit card with lower rates of repayment thereby accumulating credit card debt over their life cycle. This result reiterates the role of expected consumer confidence and consumers’ reliance on credit card borrowing through their forward looking </a:t>
            </a:r>
            <a:r>
              <a:rPr lang="en-AU" dirty="0" smtClean="0"/>
              <a:t>behaviour. </a:t>
            </a:r>
            <a:endParaRPr lang="en-AU"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Rectangle 4"/>
          <p:cNvSpPr/>
          <p:nvPr/>
        </p:nvSpPr>
        <p:spPr>
          <a:xfrm>
            <a:off x="838200" y="365125"/>
            <a:ext cx="6122189" cy="584775"/>
          </a:xfrm>
          <a:prstGeom prst="rect">
            <a:avLst/>
          </a:prstGeom>
        </p:spPr>
        <p:txBody>
          <a:bodyPr wrap="none">
            <a:spAutoFit/>
          </a:bodyPr>
          <a:lstStyle/>
          <a:p>
            <a:r>
              <a:rPr lang="en-AU" sz="3200" dirty="0"/>
              <a:t>Results and </a:t>
            </a:r>
            <a:r>
              <a:rPr lang="en-AU" sz="3200" dirty="0" smtClean="0"/>
              <a:t>Discussions (continued)</a:t>
            </a:r>
            <a:endParaRPr lang="en-AU" sz="3200" dirty="0"/>
          </a:p>
        </p:txBody>
      </p:sp>
      <p:sp>
        <p:nvSpPr>
          <p:cNvPr id="6" name="Slide Number Placeholder 5"/>
          <p:cNvSpPr>
            <a:spLocks noGrp="1"/>
          </p:cNvSpPr>
          <p:nvPr>
            <p:ph type="sldNum" sz="quarter" idx="12"/>
          </p:nvPr>
        </p:nvSpPr>
        <p:spPr/>
        <p:txBody>
          <a:bodyPr/>
          <a:lstStyle/>
          <a:p>
            <a:fld id="{54398268-F2BA-41E2-9D1C-F92A7D28C632}" type="slidenum">
              <a:rPr lang="en-AU" smtClean="0"/>
              <a:t>52</a:t>
            </a:fld>
            <a:endParaRPr lang="en-AU" dirty="0"/>
          </a:p>
        </p:txBody>
      </p:sp>
    </p:spTree>
    <p:extLst>
      <p:ext uri="{BB962C8B-B14F-4D97-AF65-F5344CB8AC3E}">
        <p14:creationId xmlns:p14="http://schemas.microsoft.com/office/powerpoint/2010/main" val="251238046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534359" y="443606"/>
          <a:ext cx="11049142" cy="6049269"/>
        </p:xfrm>
        <a:graphic>
          <a:graphicData uri="http://schemas.openxmlformats.org/drawingml/2006/table">
            <a:tbl>
              <a:tblPr firstRow="1" firstCol="1" bandRow="1">
                <a:tableStyleId>{5C22544A-7EE6-4342-B048-85BDC9FD1C3A}</a:tableStyleId>
              </a:tblPr>
              <a:tblGrid>
                <a:gridCol w="2484508"/>
                <a:gridCol w="2409253"/>
                <a:gridCol w="2055114"/>
                <a:gridCol w="2055114"/>
                <a:gridCol w="2045153"/>
              </a:tblGrid>
              <a:tr h="134822">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gridSpan="4">
                  <a:txBody>
                    <a:bodyPr/>
                    <a:lstStyle/>
                    <a:p>
                      <a:pPr>
                        <a:lnSpc>
                          <a:spcPct val="107000"/>
                        </a:lnSpc>
                        <a:spcAft>
                          <a:spcPts val="0"/>
                        </a:spcAft>
                      </a:pPr>
                      <a:r>
                        <a:rPr lang="en-AU" sz="1600" dirty="0">
                          <a:effectLst/>
                        </a:rPr>
                        <a:t>Dependent Variable: Credit Card Delinquency Rate (CREDITC_DEL), Difference  Panel GMM model</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hMerge="1">
                  <a:txBody>
                    <a:bodyPr/>
                    <a:lstStyle/>
                    <a:p>
                      <a:endParaRPr lang="en-AU"/>
                    </a:p>
                  </a:txBody>
                  <a:tcPr/>
                </a:tc>
                <a:tc hMerge="1">
                  <a:txBody>
                    <a:bodyPr/>
                    <a:lstStyle/>
                    <a:p>
                      <a:endParaRPr lang="en-AU"/>
                    </a:p>
                  </a:txBody>
                  <a:tcPr/>
                </a:tc>
                <a:tc hMerge="1">
                  <a:txBody>
                    <a:bodyPr/>
                    <a:lstStyle/>
                    <a:p>
                      <a:endParaRPr lang="en-AU"/>
                    </a:p>
                  </a:txBody>
                  <a:tcPr/>
                </a:tc>
              </a:tr>
              <a:tr h="134822">
                <a:tc>
                  <a:txBody>
                    <a:bodyPr/>
                    <a:lstStyle/>
                    <a:p>
                      <a:pPr>
                        <a:lnSpc>
                          <a:spcPct val="107000"/>
                        </a:lnSpc>
                        <a:spcAft>
                          <a:spcPts val="0"/>
                        </a:spcAft>
                      </a:pPr>
                      <a:r>
                        <a:rPr lang="en-AU" sz="1600" dirty="0">
                          <a:effectLst/>
                        </a:rPr>
                        <a:t>Variable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r>
              <a:tr h="134822">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r>
              <a:tr h="266187">
                <a:tc>
                  <a:txBody>
                    <a:bodyPr/>
                    <a:lstStyle/>
                    <a:p>
                      <a:pPr>
                        <a:lnSpc>
                          <a:spcPct val="107000"/>
                        </a:lnSpc>
                        <a:spcAft>
                          <a:spcPts val="0"/>
                        </a:spcAft>
                      </a:pPr>
                      <a:r>
                        <a:rPr lang="en-AU" sz="1600" dirty="0">
                          <a:effectLst/>
                        </a:rPr>
                        <a:t>CREDITC_DEL(-1)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marR="12700" algn="ctr">
                        <a:lnSpc>
                          <a:spcPct val="107000"/>
                        </a:lnSpc>
                        <a:spcAft>
                          <a:spcPts val="0"/>
                        </a:spcAft>
                      </a:pPr>
                      <a:r>
                        <a:rPr lang="en-AU" sz="1600" dirty="0">
                          <a:effectLst/>
                        </a:rPr>
                        <a:t>0.720457***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0.379403***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algn="ctr">
                        <a:lnSpc>
                          <a:spcPct val="107000"/>
                        </a:lnSpc>
                        <a:spcAft>
                          <a:spcPts val="0"/>
                        </a:spcAft>
                      </a:pPr>
                      <a:r>
                        <a:rPr lang="en-AU" sz="1600" dirty="0">
                          <a:effectLst/>
                        </a:rPr>
                        <a:t>0.359170***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0.366339***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201986">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marR="12700" algn="ctr">
                        <a:lnSpc>
                          <a:spcPct val="107000"/>
                        </a:lnSpc>
                        <a:spcAft>
                          <a:spcPts val="0"/>
                        </a:spcAft>
                      </a:pPr>
                      <a:r>
                        <a:rPr lang="en-AU" sz="1600" dirty="0">
                          <a:effectLst/>
                        </a:rPr>
                        <a:t>(0.016909)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(0.039936)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algn="ctr">
                        <a:lnSpc>
                          <a:spcPct val="107000"/>
                        </a:lnSpc>
                        <a:spcAft>
                          <a:spcPts val="0"/>
                        </a:spcAft>
                      </a:pPr>
                      <a:r>
                        <a:rPr lang="en-AU" sz="1600" dirty="0">
                          <a:effectLst/>
                        </a:rPr>
                        <a:t>(0.040857)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0.038349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201986">
                <a:tc>
                  <a:txBody>
                    <a:bodyPr/>
                    <a:lstStyle/>
                    <a:p>
                      <a:pPr>
                        <a:lnSpc>
                          <a:spcPct val="107000"/>
                        </a:lnSpc>
                        <a:spcAft>
                          <a:spcPts val="0"/>
                        </a:spcAft>
                      </a:pPr>
                      <a:r>
                        <a:rPr lang="en-AU" sz="1600" dirty="0">
                          <a:effectLst/>
                        </a:rPr>
                        <a:t>CSI</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0.022001***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201986">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(0.008949)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201986">
                <a:tc>
                  <a:txBody>
                    <a:bodyPr/>
                    <a:lstStyle/>
                    <a:p>
                      <a:pPr>
                        <a:lnSpc>
                          <a:spcPct val="107000"/>
                        </a:lnSpc>
                        <a:spcAft>
                          <a:spcPts val="0"/>
                        </a:spcAft>
                      </a:pPr>
                      <a:r>
                        <a:rPr lang="en-AU" sz="1600" dirty="0">
                          <a:effectLst/>
                        </a:rPr>
                        <a:t>CSI_CURRENT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0.008375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201986">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(0.008501)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201986">
                <a:tc>
                  <a:txBody>
                    <a:bodyPr/>
                    <a:lstStyle/>
                    <a:p>
                      <a:pPr>
                        <a:lnSpc>
                          <a:spcPct val="107000"/>
                        </a:lnSpc>
                        <a:spcAft>
                          <a:spcPts val="0"/>
                        </a:spcAft>
                      </a:pPr>
                      <a:r>
                        <a:rPr lang="en-AU" sz="1600" dirty="0">
                          <a:effectLst/>
                        </a:rPr>
                        <a:t>CSI_EXP</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0.015362**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201986">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(0.006216)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201986">
                <a:tc>
                  <a:txBody>
                    <a:bodyPr/>
                    <a:lstStyle/>
                    <a:p>
                      <a:pPr>
                        <a:lnSpc>
                          <a:spcPct val="107000"/>
                        </a:lnSpc>
                        <a:spcAft>
                          <a:spcPts val="0"/>
                        </a:spcAft>
                      </a:pPr>
                      <a:r>
                        <a:rPr lang="en-AU" sz="1600" dirty="0">
                          <a:effectLst/>
                        </a:rPr>
                        <a:t>UNEMP_RATE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0.580335***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0.533230***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0.539466***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201986">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(0.080870)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(0.105991)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(0.065506)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201986">
                <a:tc>
                  <a:txBody>
                    <a:bodyPr/>
                    <a:lstStyle/>
                    <a:p>
                      <a:pPr>
                        <a:lnSpc>
                          <a:spcPct val="107000"/>
                        </a:lnSpc>
                        <a:spcAft>
                          <a:spcPts val="0"/>
                        </a:spcAft>
                      </a:pPr>
                      <a:r>
                        <a:rPr lang="en-AU" sz="1600" dirty="0">
                          <a:effectLst/>
                        </a:rPr>
                        <a:t>Log(INCOM_PCAPITA)</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-0.469029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-1.118108**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-1.584549***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-1.195496***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201986">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(0.308282)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(0.426858)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(0.368636)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(0.401227)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206924">
                <a:tc>
                  <a:txBody>
                    <a:bodyPr/>
                    <a:lstStyle/>
                    <a:p>
                      <a:pPr>
                        <a:lnSpc>
                          <a:spcPct val="107000"/>
                        </a:lnSpc>
                        <a:spcAft>
                          <a:spcPts val="0"/>
                        </a:spcAft>
                      </a:pPr>
                      <a:r>
                        <a:rPr lang="en-AU" sz="1600" dirty="0">
                          <a:effectLst/>
                        </a:rPr>
                        <a:t>CRCARD_RATE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600"/>
                        </a:spcAft>
                      </a:pPr>
                      <a:r>
                        <a:rPr lang="en-AU" sz="1600" dirty="0">
                          <a:effectLst/>
                        </a:rPr>
                        <a:t>1.468092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algn="ctr">
                        <a:lnSpc>
                          <a:spcPct val="107000"/>
                        </a:lnSpc>
                        <a:spcAft>
                          <a:spcPts val="600"/>
                        </a:spcAft>
                      </a:pPr>
                      <a:r>
                        <a:rPr lang="en-AU" sz="1600" dirty="0">
                          <a:effectLst/>
                        </a:rPr>
                        <a:t>0.022001***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algn="ctr">
                        <a:lnSpc>
                          <a:spcPct val="107000"/>
                        </a:lnSpc>
                        <a:spcAft>
                          <a:spcPts val="600"/>
                        </a:spcAft>
                      </a:pPr>
                      <a:r>
                        <a:rPr lang="en-AU" sz="1600" dirty="0">
                          <a:effectLst/>
                        </a:rPr>
                        <a:t>0.806435***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algn="ctr">
                        <a:lnSpc>
                          <a:spcPct val="107000"/>
                        </a:lnSpc>
                        <a:spcAft>
                          <a:spcPts val="600"/>
                        </a:spcAft>
                      </a:pPr>
                      <a:r>
                        <a:rPr lang="en-AU" sz="1600" dirty="0">
                          <a:effectLst/>
                        </a:rPr>
                        <a:t>0.767480***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303720">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600"/>
                        </a:spcAft>
                      </a:pPr>
                      <a:r>
                        <a:rPr lang="en-AU" sz="1600" dirty="0">
                          <a:effectLst/>
                        </a:rPr>
                        <a:t>(0.079425)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algn="ctr">
                        <a:lnSpc>
                          <a:spcPct val="107000"/>
                        </a:lnSpc>
                        <a:spcAft>
                          <a:spcPts val="600"/>
                        </a:spcAft>
                      </a:pPr>
                      <a:r>
                        <a:rPr lang="en-AU" sz="1600" dirty="0">
                          <a:effectLst/>
                        </a:rPr>
                        <a:t>(0.008949)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algn="ctr">
                        <a:lnSpc>
                          <a:spcPct val="107000"/>
                        </a:lnSpc>
                        <a:spcAft>
                          <a:spcPts val="600"/>
                        </a:spcAft>
                      </a:pPr>
                      <a:r>
                        <a:rPr lang="en-AU" sz="1600" dirty="0">
                          <a:effectLst/>
                        </a:rPr>
                        <a:t>(0.074143)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algn="ctr">
                        <a:lnSpc>
                          <a:spcPct val="107000"/>
                        </a:lnSpc>
                        <a:spcAft>
                          <a:spcPts val="600"/>
                        </a:spcAft>
                      </a:pPr>
                      <a:r>
                        <a:rPr lang="en-AU" sz="1600" dirty="0">
                          <a:effectLst/>
                        </a:rPr>
                        <a:t>(0.045560)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206924">
                <a:tc>
                  <a:txBody>
                    <a:bodyPr/>
                    <a:lstStyle/>
                    <a:p>
                      <a:pPr>
                        <a:lnSpc>
                          <a:spcPct val="107000"/>
                        </a:lnSpc>
                        <a:spcAft>
                          <a:spcPts val="0"/>
                        </a:spcAft>
                      </a:pPr>
                      <a:r>
                        <a:rPr lang="en-AU" sz="1600" dirty="0">
                          <a:effectLst/>
                        </a:rPr>
                        <a:t>Log(CREDIT_L)</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algn="ctr">
                        <a:lnSpc>
                          <a:spcPct val="107000"/>
                        </a:lnSpc>
                        <a:spcAft>
                          <a:spcPts val="0"/>
                        </a:spcAft>
                      </a:pPr>
                      <a:r>
                        <a:rPr lang="en-AU" sz="1600" dirty="0">
                          <a:effectLst/>
                        </a:rPr>
                        <a:t>0.002259***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algn="ctr">
                        <a:lnSpc>
                          <a:spcPct val="107000"/>
                        </a:lnSpc>
                        <a:spcAft>
                          <a:spcPts val="0"/>
                        </a:spcAft>
                      </a:pPr>
                      <a:r>
                        <a:rPr lang="en-AU" sz="1600" dirty="0">
                          <a:effectLst/>
                        </a:rPr>
                        <a:t>0.001855***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algn="ctr">
                        <a:lnSpc>
                          <a:spcPct val="107000"/>
                        </a:lnSpc>
                        <a:spcAft>
                          <a:spcPts val="0"/>
                        </a:spcAft>
                      </a:pPr>
                      <a:r>
                        <a:rPr lang="en-AU" sz="1600" dirty="0">
                          <a:effectLst/>
                        </a:rPr>
                        <a:t>6.061827***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201986">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algn="ctr">
                        <a:lnSpc>
                          <a:spcPct val="107000"/>
                        </a:lnSpc>
                        <a:spcAft>
                          <a:spcPts val="0"/>
                        </a:spcAft>
                      </a:pPr>
                      <a:r>
                        <a:rPr lang="en-AU" sz="1600" dirty="0">
                          <a:effectLst/>
                        </a:rPr>
                        <a:t>(0.000300)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algn="ctr">
                        <a:lnSpc>
                          <a:spcPct val="107000"/>
                        </a:lnSpc>
                        <a:spcAft>
                          <a:spcPts val="0"/>
                        </a:spcAft>
                      </a:pPr>
                      <a:r>
                        <a:rPr lang="en-AU" sz="1600" dirty="0">
                          <a:effectLst/>
                        </a:rPr>
                        <a:t>(0.000340)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algn="ctr">
                        <a:lnSpc>
                          <a:spcPct val="107000"/>
                        </a:lnSpc>
                        <a:spcAft>
                          <a:spcPts val="0"/>
                        </a:spcAft>
                      </a:pPr>
                      <a:r>
                        <a:rPr lang="en-AU" sz="1600" dirty="0">
                          <a:effectLst/>
                        </a:rPr>
                        <a:t>(0.746623)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134822">
                <a:tc>
                  <a:txBody>
                    <a:bodyPr/>
                    <a:lstStyle/>
                    <a:p>
                      <a:pPr>
                        <a:lnSpc>
                          <a:spcPct val="107000"/>
                        </a:lnSpc>
                        <a:spcAft>
                          <a:spcPts val="0"/>
                        </a:spcAft>
                      </a:pPr>
                      <a:r>
                        <a:rPr lang="en-AU" sz="1600" dirty="0">
                          <a:effectLst/>
                        </a:rPr>
                        <a:t>Number of instruments</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marR="12700" algn="ctr">
                        <a:lnSpc>
                          <a:spcPct val="107000"/>
                        </a:lnSpc>
                        <a:spcAft>
                          <a:spcPts val="0"/>
                        </a:spcAft>
                      </a:pPr>
                      <a:r>
                        <a:rPr lang="en-AU" sz="1600" dirty="0">
                          <a:effectLst/>
                        </a:rPr>
                        <a:t>51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81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83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51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134822">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marR="12700" algn="ctr">
                        <a:lnSpc>
                          <a:spcPct val="107000"/>
                        </a:lnSpc>
                        <a:spcAft>
                          <a:spcPts val="0"/>
                        </a:spcAft>
                      </a:pPr>
                      <a:r>
                        <a:rPr lang="en-AU" sz="1600" dirty="0">
                          <a:effectLst/>
                        </a:rPr>
                        <a:t>50.809(0.3634)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385.315(0.000)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385.370(0.000)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49.608(0.294)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134822">
                <a:tc>
                  <a:txBody>
                    <a:bodyPr/>
                    <a:lstStyle/>
                    <a:p>
                      <a:pPr>
                        <a:lnSpc>
                          <a:spcPct val="107000"/>
                        </a:lnSpc>
                        <a:spcAft>
                          <a:spcPts val="0"/>
                        </a:spcAft>
                      </a:pPr>
                      <a:r>
                        <a:rPr lang="en-AU" sz="1600" dirty="0">
                          <a:effectLst/>
                        </a:rPr>
                        <a:t>LM test (A-B): AR(1)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marR="12700" algn="ctr">
                        <a:lnSpc>
                          <a:spcPct val="107000"/>
                        </a:lnSpc>
                        <a:spcAft>
                          <a:spcPts val="0"/>
                        </a:spcAft>
                      </a:pPr>
                      <a:r>
                        <a:rPr lang="en-AU" sz="1600" dirty="0">
                          <a:effectLst/>
                        </a:rPr>
                        <a:t>-8.225(p=0.000)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-10.217(p=0.000)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-10.163(0.000)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-9.725(0.000)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r h="134822">
                <a:tc>
                  <a:txBody>
                    <a:bodyPr/>
                    <a:lstStyle/>
                    <a:p>
                      <a:pPr>
                        <a:lnSpc>
                          <a:spcPct val="107000"/>
                        </a:lnSpc>
                        <a:spcAft>
                          <a:spcPts val="0"/>
                        </a:spcAft>
                      </a:pPr>
                      <a:r>
                        <a:rPr lang="en-AU" sz="1600" dirty="0">
                          <a:effectLst/>
                        </a:rPr>
                        <a:t>                         AR(2)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tc>
                <a:tc>
                  <a:txBody>
                    <a:bodyPr/>
                    <a:lstStyle/>
                    <a:p>
                      <a:pPr marR="12700" algn="ctr">
                        <a:lnSpc>
                          <a:spcPct val="107000"/>
                        </a:lnSpc>
                        <a:spcAft>
                          <a:spcPts val="0"/>
                        </a:spcAft>
                      </a:pPr>
                      <a:r>
                        <a:rPr lang="en-AU" sz="1600" dirty="0">
                          <a:effectLst/>
                        </a:rPr>
                        <a:t>-5.599(p=0.000)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1.033(p=0.3013)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0.485(0.627)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c>
                  <a:txBody>
                    <a:bodyPr/>
                    <a:lstStyle/>
                    <a:p>
                      <a:pPr marR="12700" algn="ctr">
                        <a:lnSpc>
                          <a:spcPct val="107000"/>
                        </a:lnSpc>
                        <a:spcAft>
                          <a:spcPts val="0"/>
                        </a:spcAft>
                      </a:pPr>
                      <a:r>
                        <a:rPr lang="en-AU" sz="1600" dirty="0">
                          <a:effectLst/>
                        </a:rPr>
                        <a:t>1.065(0.286)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3336" marR="53336" marT="0" marB="0" anchor="b"/>
                </a:tc>
              </a:tr>
            </a:tbl>
          </a:graphicData>
        </a:graphic>
      </p:graphicFrame>
      <p:sp>
        <p:nvSpPr>
          <p:cNvPr id="4" name="Footer Placeholder 3"/>
          <p:cNvSpPr>
            <a:spLocks noGrp="1"/>
          </p:cNvSpPr>
          <p:nvPr>
            <p:ph type="ftr" sz="quarter" idx="11"/>
          </p:nvPr>
        </p:nvSpPr>
        <p:spPr>
          <a:xfrm>
            <a:off x="2310714" y="6492875"/>
            <a:ext cx="6509951" cy="365125"/>
          </a:xfrm>
        </p:spPr>
        <p:txBody>
          <a:bodyPr/>
          <a:lstStyle/>
          <a:p>
            <a:r>
              <a:rPr lang="en-AU" smtClean="0"/>
              <a:t>Seminar Series, Department of Economics, JKKNIU, Trishal, Bangladesh. 23 January 2019 </a:t>
            </a:r>
            <a:endParaRPr lang="en-AU" dirty="0"/>
          </a:p>
        </p:txBody>
      </p:sp>
      <p:sp>
        <p:nvSpPr>
          <p:cNvPr id="6" name="Rectangle 5"/>
          <p:cNvSpPr/>
          <p:nvPr/>
        </p:nvSpPr>
        <p:spPr>
          <a:xfrm>
            <a:off x="1033848" y="42553"/>
            <a:ext cx="10420865" cy="388696"/>
          </a:xfrm>
          <a:prstGeom prst="rect">
            <a:avLst/>
          </a:prstGeom>
        </p:spPr>
        <p:txBody>
          <a:bodyPr wrap="square">
            <a:spAutoFit/>
          </a:bodyPr>
          <a:lstStyle/>
          <a:p>
            <a:pPr algn="ctr">
              <a:lnSpc>
                <a:spcPct val="107000"/>
              </a:lnSpc>
              <a:spcAft>
                <a:spcPts val="800"/>
              </a:spcAft>
            </a:pPr>
            <a:r>
              <a:rPr lang="en-AU" b="1" dirty="0">
                <a:latin typeface="Calibri" panose="020F0502020204030204" pitchFamily="34" charset="0"/>
                <a:ea typeface="Calibri" panose="020F0502020204030204" pitchFamily="34" charset="0"/>
                <a:cs typeface="Arial" panose="020B0604020202020204" pitchFamily="34" charset="0"/>
              </a:rPr>
              <a:t>Table 10. Estimates of Difference panel GMM for </a:t>
            </a:r>
            <a:r>
              <a:rPr lang="en-AU" b="1" dirty="0" smtClean="0">
                <a:latin typeface="Calibri" panose="020F0502020204030204" pitchFamily="34" charset="0"/>
                <a:ea typeface="Calibri" panose="020F0502020204030204" pitchFamily="34" charset="0"/>
                <a:cs typeface="Arial" panose="020B0604020202020204" pitchFamily="34" charset="0"/>
              </a:rPr>
              <a:t>Credit Card Delinquency </a:t>
            </a:r>
            <a:endParaRPr lang="en-AU"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54398268-F2BA-41E2-9D1C-F92A7D28C632}" type="slidenum">
              <a:rPr lang="en-AU" smtClean="0"/>
              <a:t>53</a:t>
            </a:fld>
            <a:endParaRPr lang="en-AU" dirty="0"/>
          </a:p>
        </p:txBody>
      </p:sp>
    </p:spTree>
    <p:extLst>
      <p:ext uri="{BB962C8B-B14F-4D97-AF65-F5344CB8AC3E}">
        <p14:creationId xmlns:p14="http://schemas.microsoft.com/office/powerpoint/2010/main" val="190870303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Results and Discussions (continued)</a:t>
            </a:r>
          </a:p>
        </p:txBody>
      </p:sp>
      <p:sp>
        <p:nvSpPr>
          <p:cNvPr id="3" name="Content Placeholder 2"/>
          <p:cNvSpPr>
            <a:spLocks noGrp="1"/>
          </p:cNvSpPr>
          <p:nvPr>
            <p:ph idx="1"/>
          </p:nvPr>
        </p:nvSpPr>
        <p:spPr/>
        <p:txBody>
          <a:bodyPr>
            <a:normAutofit/>
          </a:bodyPr>
          <a:lstStyle/>
          <a:p>
            <a:r>
              <a:rPr lang="en-AU" dirty="0" smtClean="0"/>
              <a:t>As Table </a:t>
            </a:r>
            <a:r>
              <a:rPr lang="en-AU" dirty="0"/>
              <a:t>10, higher unemployment rate puts a significant and positive impact on credit card </a:t>
            </a:r>
            <a:r>
              <a:rPr lang="en-AU" dirty="0" smtClean="0"/>
              <a:t>delinquency.</a:t>
            </a:r>
          </a:p>
          <a:p>
            <a:r>
              <a:rPr lang="en-AU" dirty="0" smtClean="0"/>
              <a:t>Higher </a:t>
            </a:r>
            <a:r>
              <a:rPr lang="en-AU" dirty="0"/>
              <a:t>per </a:t>
            </a:r>
            <a:r>
              <a:rPr lang="en-AU" dirty="0" smtClean="0"/>
              <a:t>capita </a:t>
            </a:r>
            <a:r>
              <a:rPr lang="en-AU" dirty="0"/>
              <a:t>income seem to significantly reduce credit card delinquency and vice versa. </a:t>
            </a:r>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Slide Number Placeholder 4"/>
          <p:cNvSpPr>
            <a:spLocks noGrp="1"/>
          </p:cNvSpPr>
          <p:nvPr>
            <p:ph type="sldNum" sz="quarter" idx="12"/>
          </p:nvPr>
        </p:nvSpPr>
        <p:spPr/>
        <p:txBody>
          <a:bodyPr/>
          <a:lstStyle/>
          <a:p>
            <a:fld id="{54398268-F2BA-41E2-9D1C-F92A7D28C632}" type="slidenum">
              <a:rPr lang="en-AU" smtClean="0"/>
              <a:t>54</a:t>
            </a:fld>
            <a:endParaRPr lang="en-AU" dirty="0"/>
          </a:p>
        </p:txBody>
      </p:sp>
    </p:spTree>
    <p:extLst>
      <p:ext uri="{BB962C8B-B14F-4D97-AF65-F5344CB8AC3E}">
        <p14:creationId xmlns:p14="http://schemas.microsoft.com/office/powerpoint/2010/main" val="222136155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47039"/>
            <a:ext cx="10515600" cy="1325563"/>
          </a:xfrm>
        </p:spPr>
        <p:txBody>
          <a:bodyPr/>
          <a:lstStyle/>
          <a:p>
            <a:r>
              <a:rPr lang="en-AU" b="1" i="1" dirty="0" smtClean="0"/>
              <a:t>Modelling auto loan delinquency</a:t>
            </a:r>
            <a:endParaRPr lang="en-AU" dirty="0"/>
          </a:p>
        </p:txBody>
      </p:sp>
      <p:sp>
        <p:nvSpPr>
          <p:cNvPr id="3" name="Content Placeholder 2"/>
          <p:cNvSpPr>
            <a:spLocks noGrp="1"/>
          </p:cNvSpPr>
          <p:nvPr>
            <p:ph idx="1"/>
          </p:nvPr>
        </p:nvSpPr>
        <p:spPr/>
        <p:txBody>
          <a:bodyPr>
            <a:normAutofit fontScale="85000" lnSpcReduction="10000"/>
          </a:bodyPr>
          <a:lstStyle/>
          <a:p>
            <a:r>
              <a:rPr lang="en-AU" b="1" dirty="0" smtClean="0"/>
              <a:t>Table 11:</a:t>
            </a:r>
          </a:p>
          <a:p>
            <a:r>
              <a:rPr lang="en-AU" dirty="0"/>
              <a:t>E</a:t>
            </a:r>
            <a:r>
              <a:rPr lang="en-AU" dirty="0" smtClean="0"/>
              <a:t>xpected </a:t>
            </a:r>
            <a:r>
              <a:rPr lang="en-AU" dirty="0"/>
              <a:t>CSI have positive and highly significant impact on auto delinquency rates. Improved expectations of the consumers seems to prompt the consumers to acquire ownership of automobiles based on borrowed funds. </a:t>
            </a:r>
            <a:endParaRPr lang="en-AU" dirty="0" smtClean="0"/>
          </a:p>
          <a:p>
            <a:r>
              <a:rPr lang="en-AU" dirty="0"/>
              <a:t>C</a:t>
            </a:r>
            <a:r>
              <a:rPr lang="en-AU" dirty="0" smtClean="0"/>
              <a:t>urrent </a:t>
            </a:r>
            <a:r>
              <a:rPr lang="en-AU" dirty="0"/>
              <a:t>and overall CSI have significant adverse impact on the auto loan delinquency rates in the US. </a:t>
            </a:r>
            <a:endParaRPr lang="en-AU" dirty="0" smtClean="0"/>
          </a:p>
          <a:p>
            <a:pPr lvl="1"/>
            <a:r>
              <a:rPr lang="en-AU" dirty="0" smtClean="0"/>
              <a:t>It </a:t>
            </a:r>
            <a:r>
              <a:rPr lang="en-AU" dirty="0"/>
              <a:t>is possible that the consumers in the US tend to adopt a prudent approach with improved current consumers’ confidence, by refraining from purchasing vehicles on loans and by relying on their own funds. </a:t>
            </a:r>
            <a:endParaRPr lang="en-AU" dirty="0" smtClean="0"/>
          </a:p>
          <a:p>
            <a:pPr lvl="1"/>
            <a:r>
              <a:rPr lang="en-AU" dirty="0" smtClean="0"/>
              <a:t>This </a:t>
            </a:r>
            <a:r>
              <a:rPr lang="en-AU" dirty="0"/>
              <a:t>is plausible with the likelihood of the US consumers expecting a reversal of economic conditions to follow the current ones</a:t>
            </a:r>
            <a:r>
              <a:rPr lang="en-AU" dirty="0" smtClean="0"/>
              <a:t>.</a:t>
            </a:r>
          </a:p>
          <a:p>
            <a:r>
              <a:rPr lang="en-AU" dirty="0" smtClean="0"/>
              <a:t> </a:t>
            </a:r>
            <a:r>
              <a:rPr lang="en-AU" dirty="0"/>
              <a:t>A</a:t>
            </a:r>
            <a:r>
              <a:rPr lang="en-AU" dirty="0" smtClean="0"/>
              <a:t>uto </a:t>
            </a:r>
            <a:r>
              <a:rPr lang="en-AU" dirty="0"/>
              <a:t>loan delinquency rates rise significantly with increased unemployment </a:t>
            </a:r>
            <a:r>
              <a:rPr lang="en-AU" dirty="0" smtClean="0"/>
              <a:t>rate.</a:t>
            </a:r>
          </a:p>
          <a:p>
            <a:r>
              <a:rPr lang="en-AU" dirty="0" smtClean="0"/>
              <a:t>Increased </a:t>
            </a:r>
            <a:r>
              <a:rPr lang="en-AU" dirty="0"/>
              <a:t>income tends to significantly raise auto delinquency rates. </a:t>
            </a:r>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Rectangle 4"/>
          <p:cNvSpPr/>
          <p:nvPr/>
        </p:nvSpPr>
        <p:spPr>
          <a:xfrm>
            <a:off x="838200" y="365125"/>
            <a:ext cx="6122189" cy="584775"/>
          </a:xfrm>
          <a:prstGeom prst="rect">
            <a:avLst/>
          </a:prstGeom>
        </p:spPr>
        <p:txBody>
          <a:bodyPr wrap="none">
            <a:spAutoFit/>
          </a:bodyPr>
          <a:lstStyle/>
          <a:p>
            <a:r>
              <a:rPr lang="en-AU" sz="3200" dirty="0"/>
              <a:t>Results and </a:t>
            </a:r>
            <a:r>
              <a:rPr lang="en-AU" sz="3200" dirty="0" smtClean="0"/>
              <a:t>Discussions (continued)</a:t>
            </a:r>
            <a:endParaRPr lang="en-AU" sz="3200" dirty="0"/>
          </a:p>
        </p:txBody>
      </p:sp>
      <p:sp>
        <p:nvSpPr>
          <p:cNvPr id="6" name="Slide Number Placeholder 5"/>
          <p:cNvSpPr>
            <a:spLocks noGrp="1"/>
          </p:cNvSpPr>
          <p:nvPr>
            <p:ph type="sldNum" sz="quarter" idx="12"/>
          </p:nvPr>
        </p:nvSpPr>
        <p:spPr/>
        <p:txBody>
          <a:bodyPr/>
          <a:lstStyle/>
          <a:p>
            <a:fld id="{54398268-F2BA-41E2-9D1C-F92A7D28C632}" type="slidenum">
              <a:rPr lang="en-AU" smtClean="0"/>
              <a:t>55</a:t>
            </a:fld>
            <a:endParaRPr lang="en-AU" dirty="0"/>
          </a:p>
        </p:txBody>
      </p:sp>
    </p:spTree>
    <p:extLst>
      <p:ext uri="{BB962C8B-B14F-4D97-AF65-F5344CB8AC3E}">
        <p14:creationId xmlns:p14="http://schemas.microsoft.com/office/powerpoint/2010/main" val="39545816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887627" y="762101"/>
          <a:ext cx="10789508" cy="5826669"/>
        </p:xfrm>
        <a:graphic>
          <a:graphicData uri="http://schemas.openxmlformats.org/drawingml/2006/table">
            <a:tbl>
              <a:tblPr firstRow="1" firstCol="1" bandRow="1">
                <a:tableStyleId>{5C22544A-7EE6-4342-B048-85BDC9FD1C3A}</a:tableStyleId>
              </a:tblPr>
              <a:tblGrid>
                <a:gridCol w="2515387"/>
                <a:gridCol w="1926297"/>
                <a:gridCol w="2157006"/>
                <a:gridCol w="2033812"/>
                <a:gridCol w="2157006"/>
              </a:tblGrid>
              <a:tr h="143888">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gridSpan="4">
                  <a:txBody>
                    <a:bodyPr/>
                    <a:lstStyle/>
                    <a:p>
                      <a:pPr>
                        <a:lnSpc>
                          <a:spcPct val="107000"/>
                        </a:lnSpc>
                        <a:spcAft>
                          <a:spcPts val="0"/>
                        </a:spcAft>
                      </a:pPr>
                      <a:r>
                        <a:rPr lang="en-AU" sz="1600" dirty="0">
                          <a:effectLst/>
                        </a:rPr>
                        <a:t>Dependent Variable: Auto Delinquency Rate (AUTO_DEL), Difference  Panel GMM model</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hMerge="1">
                  <a:txBody>
                    <a:bodyPr/>
                    <a:lstStyle/>
                    <a:p>
                      <a:endParaRPr lang="en-AU"/>
                    </a:p>
                  </a:txBody>
                  <a:tcPr/>
                </a:tc>
                <a:tc hMerge="1">
                  <a:txBody>
                    <a:bodyPr/>
                    <a:lstStyle/>
                    <a:p>
                      <a:endParaRPr lang="en-AU"/>
                    </a:p>
                  </a:txBody>
                  <a:tcPr/>
                </a:tc>
                <a:tc hMerge="1">
                  <a:txBody>
                    <a:bodyPr/>
                    <a:lstStyle/>
                    <a:p>
                      <a:endParaRPr lang="en-AU"/>
                    </a:p>
                  </a:txBody>
                  <a:tcPr/>
                </a:tc>
              </a:tr>
              <a:tr h="143888">
                <a:tc>
                  <a:txBody>
                    <a:bodyPr/>
                    <a:lstStyle/>
                    <a:p>
                      <a:pPr>
                        <a:lnSpc>
                          <a:spcPct val="107000"/>
                        </a:lnSpc>
                        <a:spcAft>
                          <a:spcPts val="0"/>
                        </a:spcAft>
                      </a:pPr>
                      <a:r>
                        <a:rPr lang="en-AU" sz="1600" dirty="0">
                          <a:effectLst/>
                        </a:rPr>
                        <a:t>Variable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algn="ctr">
                        <a:lnSpc>
                          <a:spcPct val="107000"/>
                        </a:lnSpc>
                        <a:spcAft>
                          <a:spcPts val="0"/>
                        </a:spcAft>
                      </a:pPr>
                      <a:r>
                        <a:rPr lang="en-AU" sz="1600" dirty="0">
                          <a:effectLst/>
                        </a:rPr>
                        <a:t>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algn="ctr">
                        <a:lnSpc>
                          <a:spcPct val="107000"/>
                        </a:lnSpc>
                        <a:spcAft>
                          <a:spcPts val="0"/>
                        </a:spcAft>
                      </a:pPr>
                      <a:r>
                        <a:rPr lang="en-AU" sz="1600" dirty="0">
                          <a:effectLst/>
                        </a:rPr>
                        <a:t>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algn="ctr">
                        <a:lnSpc>
                          <a:spcPct val="107000"/>
                        </a:lnSpc>
                        <a:spcAft>
                          <a:spcPts val="0"/>
                        </a:spcAft>
                      </a:pPr>
                      <a:r>
                        <a:rPr lang="en-AU" sz="1600" dirty="0">
                          <a:effectLst/>
                        </a:rPr>
                        <a:t>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algn="ctr">
                        <a:lnSpc>
                          <a:spcPct val="107000"/>
                        </a:lnSpc>
                        <a:spcAft>
                          <a:spcPts val="0"/>
                        </a:spcAft>
                      </a:pPr>
                      <a:r>
                        <a:rPr lang="en-AU" sz="1600" dirty="0">
                          <a:effectLst/>
                        </a:rPr>
                        <a:t>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r>
              <a:tr h="284086">
                <a:tc>
                  <a:txBody>
                    <a:bodyPr/>
                    <a:lstStyle/>
                    <a:p>
                      <a:pPr>
                        <a:lnSpc>
                          <a:spcPct val="107000"/>
                        </a:lnSpc>
                        <a:spcAft>
                          <a:spcPts val="0"/>
                        </a:spcAft>
                      </a:pPr>
                      <a:r>
                        <a:rPr lang="en-AU" sz="1600" dirty="0">
                          <a:effectLst/>
                        </a:rPr>
                        <a:t>AUTO_DEL(-1)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marR="12700" algn="ctr">
                        <a:lnSpc>
                          <a:spcPct val="107000"/>
                        </a:lnSpc>
                        <a:spcAft>
                          <a:spcPts val="0"/>
                        </a:spcAft>
                      </a:pPr>
                      <a:r>
                        <a:rPr lang="en-AU" sz="1600" dirty="0">
                          <a:effectLst/>
                        </a:rPr>
                        <a:t>0.850115***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0.568***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algn="ctr">
                        <a:lnSpc>
                          <a:spcPct val="107000"/>
                        </a:lnSpc>
                        <a:spcAft>
                          <a:spcPts val="0"/>
                        </a:spcAft>
                      </a:pPr>
                      <a:r>
                        <a:rPr lang="en-AU" sz="1600" dirty="0">
                          <a:effectLst/>
                        </a:rPr>
                        <a:t>0.559***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c>
                  <a:txBody>
                    <a:bodyPr/>
                    <a:lstStyle/>
                    <a:p>
                      <a:pPr marR="12700" algn="ctr">
                        <a:lnSpc>
                          <a:spcPct val="107000"/>
                        </a:lnSpc>
                        <a:spcAft>
                          <a:spcPts val="0"/>
                        </a:spcAft>
                      </a:pPr>
                      <a:r>
                        <a:rPr lang="en-AU" sz="1600" dirty="0">
                          <a:effectLst/>
                        </a:rPr>
                        <a:t>0.603***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r>
              <a:tr h="215568">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marR="12700" algn="ctr">
                        <a:lnSpc>
                          <a:spcPct val="107000"/>
                        </a:lnSpc>
                        <a:spcAft>
                          <a:spcPts val="0"/>
                        </a:spcAft>
                      </a:pPr>
                      <a:r>
                        <a:rPr lang="en-AU" sz="1600" dirty="0">
                          <a:effectLst/>
                        </a:rPr>
                        <a:t>(0.017674)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(0.003)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algn="ctr">
                        <a:lnSpc>
                          <a:spcPct val="107000"/>
                        </a:lnSpc>
                        <a:spcAft>
                          <a:spcPts val="0"/>
                        </a:spcAft>
                      </a:pPr>
                      <a:r>
                        <a:rPr lang="en-AU" sz="1600" dirty="0">
                          <a:effectLst/>
                        </a:rPr>
                        <a:t>(0.001)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c>
                  <a:txBody>
                    <a:bodyPr/>
                    <a:lstStyle/>
                    <a:p>
                      <a:pPr marR="12700" algn="ctr">
                        <a:lnSpc>
                          <a:spcPct val="107000"/>
                        </a:lnSpc>
                        <a:spcAft>
                          <a:spcPts val="0"/>
                        </a:spcAft>
                      </a:pPr>
                      <a:r>
                        <a:rPr lang="en-AU" sz="1600" dirty="0">
                          <a:effectLst/>
                        </a:rPr>
                        <a:t>(0.003)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r>
              <a:tr h="215568">
                <a:tc>
                  <a:txBody>
                    <a:bodyPr/>
                    <a:lstStyle/>
                    <a:p>
                      <a:pPr>
                        <a:lnSpc>
                          <a:spcPct val="107000"/>
                        </a:lnSpc>
                        <a:spcAft>
                          <a:spcPts val="0"/>
                        </a:spcAft>
                      </a:pPr>
                      <a:r>
                        <a:rPr lang="en-AU" sz="1600" dirty="0">
                          <a:effectLst/>
                        </a:rPr>
                        <a:t>CSI</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-0.260***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ln>
                            <a:noFill/>
                          </a:ln>
                          <a:effectLst>
                            <a:outerShdw blurRad="38100" dist="25400" dir="5400000" algn="ctr">
                              <a:srgbClr val="6E747A">
                                <a:alpha val="43000"/>
                              </a:srgbClr>
                            </a:outerShdw>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r>
              <a:tr h="215568">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(0.0140)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ln>
                            <a:noFill/>
                          </a:ln>
                          <a:effectLst>
                            <a:outerShdw blurRad="38100" dist="25400" dir="5400000" algn="ctr">
                              <a:srgbClr val="6E747A">
                                <a:alpha val="43000"/>
                              </a:srgbClr>
                            </a:outerShdw>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r>
              <a:tr h="215568">
                <a:tc>
                  <a:txBody>
                    <a:bodyPr/>
                    <a:lstStyle/>
                    <a:p>
                      <a:pPr>
                        <a:lnSpc>
                          <a:spcPct val="107000"/>
                        </a:lnSpc>
                        <a:spcAft>
                          <a:spcPts val="0"/>
                        </a:spcAft>
                      </a:pPr>
                      <a:r>
                        <a:rPr lang="en-AU" sz="1600" dirty="0">
                          <a:effectLst/>
                        </a:rPr>
                        <a:t>CSI_CURRENT</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algn="ctr">
                        <a:lnSpc>
                          <a:spcPct val="107000"/>
                        </a:lnSpc>
                        <a:spcAft>
                          <a:spcPts val="0"/>
                        </a:spcAft>
                      </a:pPr>
                      <a:r>
                        <a:rPr lang="en-AU" sz="1600" dirty="0">
                          <a:effectLst/>
                          <a:highlight>
                            <a:srgbClr val="FFFF00"/>
                          </a:highligh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algn="ctr">
                        <a:lnSpc>
                          <a:spcPct val="107000"/>
                        </a:lnSpc>
                        <a:spcAft>
                          <a:spcPts val="0"/>
                        </a:spcAft>
                      </a:pPr>
                      <a:r>
                        <a:rPr lang="en-AU" sz="1600" dirty="0">
                          <a:effectLst/>
                        </a:rPr>
                        <a:t>-1.168***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c>
                  <a:txBody>
                    <a:bodyPr/>
                    <a:lstStyle/>
                    <a:p>
                      <a:pPr marR="12700" algn="ctr">
                        <a:lnSpc>
                          <a:spcPct val="107000"/>
                        </a:lnSpc>
                        <a:spcAft>
                          <a:spcPts val="0"/>
                        </a:spcAft>
                      </a:pPr>
                      <a:r>
                        <a:rPr lang="en-AU" sz="1600" dirty="0">
                          <a:ln>
                            <a:noFill/>
                          </a:ln>
                          <a:effectLst>
                            <a:outerShdw blurRad="38100" dist="25400" dir="5400000" algn="ctr">
                              <a:srgbClr val="6E747A">
                                <a:alpha val="43000"/>
                              </a:srgbClr>
                            </a:outerShdw>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r>
              <a:tr h="215568">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algn="ctr">
                        <a:lnSpc>
                          <a:spcPct val="107000"/>
                        </a:lnSpc>
                        <a:spcAft>
                          <a:spcPts val="0"/>
                        </a:spcAft>
                      </a:pPr>
                      <a:r>
                        <a:rPr lang="en-AU" sz="1600" dirty="0">
                          <a:effectLst/>
                        </a:rPr>
                        <a:t>(0.0130)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c>
                  <a:txBody>
                    <a:bodyPr/>
                    <a:lstStyle/>
                    <a:p>
                      <a:pPr marR="12700" algn="ctr">
                        <a:lnSpc>
                          <a:spcPct val="107000"/>
                        </a:lnSpc>
                        <a:spcAft>
                          <a:spcPts val="0"/>
                        </a:spcAft>
                      </a:pPr>
                      <a:r>
                        <a:rPr lang="en-AU" sz="1600" dirty="0">
                          <a:ln>
                            <a:noFill/>
                          </a:ln>
                          <a:effectLst>
                            <a:outerShdw blurRad="38100" dist="25400" dir="5400000" algn="ctr">
                              <a:srgbClr val="6E747A">
                                <a:alpha val="43000"/>
                              </a:srgbClr>
                            </a:outerShdw>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r>
              <a:tr h="215568">
                <a:tc>
                  <a:txBody>
                    <a:bodyPr/>
                    <a:lstStyle/>
                    <a:p>
                      <a:pPr>
                        <a:lnSpc>
                          <a:spcPct val="107000"/>
                        </a:lnSpc>
                        <a:spcAft>
                          <a:spcPts val="0"/>
                        </a:spcAft>
                      </a:pPr>
                      <a:r>
                        <a:rPr lang="en-AU" sz="1600" dirty="0">
                          <a:effectLst/>
                        </a:rPr>
                        <a:t>CSI_EXP</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0.545***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r>
              <a:tr h="215568">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(0.0120)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r>
              <a:tr h="215568">
                <a:tc>
                  <a:txBody>
                    <a:bodyPr/>
                    <a:lstStyle/>
                    <a:p>
                      <a:pPr>
                        <a:lnSpc>
                          <a:spcPct val="107000"/>
                        </a:lnSpc>
                        <a:spcAft>
                          <a:spcPts val="0"/>
                        </a:spcAft>
                      </a:pPr>
                      <a:r>
                        <a:rPr lang="en-AU" sz="1600" dirty="0">
                          <a:effectLst/>
                        </a:rPr>
                        <a:t>UNEMP_RATE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0.140***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0.074***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c>
                  <a:txBody>
                    <a:bodyPr/>
                    <a:lstStyle/>
                    <a:p>
                      <a:pPr marR="12700" algn="ctr">
                        <a:lnSpc>
                          <a:spcPct val="107000"/>
                        </a:lnSpc>
                        <a:spcAft>
                          <a:spcPts val="0"/>
                        </a:spcAft>
                      </a:pPr>
                      <a:r>
                        <a:rPr lang="en-AU" sz="1600" dirty="0">
                          <a:effectLst/>
                        </a:rPr>
                        <a:t>0.167***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r>
              <a:tr h="215568">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(0.002)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(0.001)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c>
                  <a:txBody>
                    <a:bodyPr/>
                    <a:lstStyle/>
                    <a:p>
                      <a:pPr marR="12700" algn="ctr">
                        <a:lnSpc>
                          <a:spcPct val="107000"/>
                        </a:lnSpc>
                        <a:spcAft>
                          <a:spcPts val="0"/>
                        </a:spcAft>
                      </a:pPr>
                      <a:r>
                        <a:rPr lang="en-AU" sz="1600" dirty="0">
                          <a:effectLst/>
                        </a:rPr>
                        <a:t>(0.002)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r>
              <a:tr h="215568">
                <a:tc>
                  <a:txBody>
                    <a:bodyPr/>
                    <a:lstStyle/>
                    <a:p>
                      <a:pPr>
                        <a:lnSpc>
                          <a:spcPct val="107000"/>
                        </a:lnSpc>
                        <a:spcAft>
                          <a:spcPts val="0"/>
                        </a:spcAft>
                      </a:pPr>
                      <a:r>
                        <a:rPr lang="en-AU" sz="1600" dirty="0">
                          <a:effectLst/>
                        </a:rPr>
                        <a:t>Log(INCOM_PCAPITA)</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marR="12700" algn="ctr">
                        <a:lnSpc>
                          <a:spcPct val="107000"/>
                        </a:lnSpc>
                        <a:spcAft>
                          <a:spcPts val="0"/>
                        </a:spcAft>
                      </a:pPr>
                      <a:r>
                        <a:rPr lang="en-AU" sz="1600" dirty="0">
                          <a:effectLst/>
                        </a:rPr>
                        <a:t>3.344338***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-3.186***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-4.514***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c>
                  <a:txBody>
                    <a:bodyPr/>
                    <a:lstStyle/>
                    <a:p>
                      <a:pPr marR="12700" algn="ctr">
                        <a:lnSpc>
                          <a:spcPct val="107000"/>
                        </a:lnSpc>
                        <a:spcAft>
                          <a:spcPts val="0"/>
                        </a:spcAft>
                      </a:pPr>
                      <a:r>
                        <a:rPr lang="en-AU" sz="1600" dirty="0">
                          <a:effectLst/>
                        </a:rPr>
                        <a:t>-2.085***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r>
              <a:tr h="215568">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algn="ctr">
                        <a:lnSpc>
                          <a:spcPct val="107000"/>
                        </a:lnSpc>
                        <a:spcAft>
                          <a:spcPts val="0"/>
                        </a:spcAft>
                      </a:pPr>
                      <a:r>
                        <a:rPr lang="en-AU" sz="1600" dirty="0">
                          <a:effectLst/>
                        </a:rPr>
                        <a:t>(0.434980)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(0.172)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(0.106)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c>
                  <a:txBody>
                    <a:bodyPr/>
                    <a:lstStyle/>
                    <a:p>
                      <a:pPr marR="12700" algn="ctr">
                        <a:lnSpc>
                          <a:spcPct val="107000"/>
                        </a:lnSpc>
                        <a:spcAft>
                          <a:spcPts val="0"/>
                        </a:spcAft>
                      </a:pPr>
                      <a:r>
                        <a:rPr lang="en-AU" sz="1600" dirty="0">
                          <a:effectLst/>
                        </a:rPr>
                        <a:t>(0.152)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r>
              <a:tr h="220839">
                <a:tc>
                  <a:txBody>
                    <a:bodyPr/>
                    <a:lstStyle/>
                    <a:p>
                      <a:pPr>
                        <a:lnSpc>
                          <a:spcPct val="107000"/>
                        </a:lnSpc>
                        <a:spcAft>
                          <a:spcPts val="0"/>
                        </a:spcAft>
                      </a:pPr>
                      <a:r>
                        <a:rPr lang="en-AU" sz="1600" dirty="0">
                          <a:effectLst/>
                        </a:rPr>
                        <a:t>AUTOL_RATE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marR="12700" algn="ctr">
                        <a:lnSpc>
                          <a:spcPct val="107000"/>
                        </a:lnSpc>
                        <a:spcAft>
                          <a:spcPts val="0"/>
                        </a:spcAft>
                      </a:pPr>
                      <a:r>
                        <a:rPr lang="en-AU" sz="1600" dirty="0">
                          <a:effectLst/>
                        </a:rPr>
                        <a:t>0.366105****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0.355***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algn="ctr">
                        <a:lnSpc>
                          <a:spcPct val="107000"/>
                        </a:lnSpc>
                        <a:spcAft>
                          <a:spcPts val="0"/>
                        </a:spcAft>
                      </a:pPr>
                      <a:r>
                        <a:rPr lang="en-AU" sz="1600" dirty="0">
                          <a:effectLst/>
                        </a:rPr>
                        <a:t>0.286***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c>
                  <a:txBody>
                    <a:bodyPr/>
                    <a:lstStyle/>
                    <a:p>
                      <a:pPr algn="ctr">
                        <a:lnSpc>
                          <a:spcPct val="107000"/>
                        </a:lnSpc>
                        <a:spcAft>
                          <a:spcPts val="600"/>
                        </a:spcAft>
                      </a:pPr>
                      <a:r>
                        <a:rPr lang="en-AU" sz="1600" dirty="0">
                          <a:effectLst/>
                        </a:rPr>
                        <a:t>0.428***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r>
              <a:tr h="324143">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marR="12700" algn="ctr">
                        <a:lnSpc>
                          <a:spcPct val="107000"/>
                        </a:lnSpc>
                        <a:spcAft>
                          <a:spcPts val="0"/>
                        </a:spcAft>
                      </a:pPr>
                      <a:r>
                        <a:rPr lang="en-AU" sz="1600" dirty="0">
                          <a:effectLst/>
                        </a:rPr>
                        <a:t>(0.041401)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(0.003)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(0.001)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c>
                  <a:txBody>
                    <a:bodyPr/>
                    <a:lstStyle/>
                    <a:p>
                      <a:pPr marR="12700" algn="ctr">
                        <a:lnSpc>
                          <a:spcPct val="107000"/>
                        </a:lnSpc>
                        <a:spcAft>
                          <a:spcPts val="0"/>
                        </a:spcAft>
                      </a:pPr>
                      <a:r>
                        <a:rPr lang="en-AU" sz="1600" dirty="0">
                          <a:effectLst/>
                        </a:rPr>
                        <a:t>(0.005)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r>
              <a:tr h="220839">
                <a:tc>
                  <a:txBody>
                    <a:bodyPr/>
                    <a:lstStyle/>
                    <a:p>
                      <a:pPr>
                        <a:lnSpc>
                          <a:spcPct val="107000"/>
                        </a:lnSpc>
                        <a:spcAft>
                          <a:spcPts val="0"/>
                        </a:spcAft>
                      </a:pPr>
                      <a:r>
                        <a:rPr lang="en-AU" sz="1600" dirty="0">
                          <a:effectLst/>
                        </a:rPr>
                        <a:t>Log(PCEXPD)</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algn="ctr">
                        <a:lnSpc>
                          <a:spcPct val="107000"/>
                        </a:lnSpc>
                        <a:spcAft>
                          <a:spcPts val="0"/>
                        </a:spcAft>
                      </a:pPr>
                      <a:r>
                        <a:rPr lang="en-AU" sz="1600" dirty="0">
                          <a:effectLst/>
                        </a:rPr>
                        <a:t>5.988***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algn="ctr">
                        <a:lnSpc>
                          <a:spcPct val="107000"/>
                        </a:lnSpc>
                        <a:spcAft>
                          <a:spcPts val="0"/>
                        </a:spcAft>
                      </a:pPr>
                      <a:r>
                        <a:rPr lang="en-AU" sz="1600" dirty="0">
                          <a:effectLst/>
                        </a:rPr>
                        <a:t>6.651***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c>
                  <a:txBody>
                    <a:bodyPr/>
                    <a:lstStyle/>
                    <a:p>
                      <a:pPr algn="ctr">
                        <a:lnSpc>
                          <a:spcPct val="107000"/>
                        </a:lnSpc>
                        <a:spcAft>
                          <a:spcPts val="0"/>
                        </a:spcAft>
                      </a:pPr>
                      <a:r>
                        <a:rPr lang="en-AU" sz="1600" dirty="0">
                          <a:effectLst/>
                        </a:rPr>
                        <a:t>5.562***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r>
              <a:tr h="215568">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algn="ctr">
                        <a:lnSpc>
                          <a:spcPct val="107000"/>
                        </a:lnSpc>
                        <a:spcAft>
                          <a:spcPts val="0"/>
                        </a:spcAft>
                      </a:pPr>
                      <a:r>
                        <a:rPr lang="en-AU" sz="1600" dirty="0">
                          <a:effectLst/>
                        </a:rPr>
                        <a:t>(0.146)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algn="ctr">
                        <a:lnSpc>
                          <a:spcPct val="107000"/>
                        </a:lnSpc>
                        <a:spcAft>
                          <a:spcPts val="0"/>
                        </a:spcAft>
                      </a:pPr>
                      <a:r>
                        <a:rPr lang="en-AU" sz="1600" dirty="0">
                          <a:effectLst/>
                        </a:rPr>
                        <a:t>(0.091)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c>
                  <a:txBody>
                    <a:bodyPr/>
                    <a:lstStyle/>
                    <a:p>
                      <a:pPr algn="ctr">
                        <a:lnSpc>
                          <a:spcPct val="107000"/>
                        </a:lnSpc>
                        <a:spcAft>
                          <a:spcPts val="0"/>
                        </a:spcAft>
                      </a:pPr>
                      <a:r>
                        <a:rPr lang="en-AU" sz="1600" dirty="0">
                          <a:effectLst/>
                        </a:rPr>
                        <a:t>(0.133)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ctr"/>
                </a:tc>
              </a:tr>
              <a:tr h="143888">
                <a:tc>
                  <a:txBody>
                    <a:bodyPr/>
                    <a:lstStyle/>
                    <a:p>
                      <a:pPr>
                        <a:lnSpc>
                          <a:spcPct val="107000"/>
                        </a:lnSpc>
                        <a:spcAft>
                          <a:spcPts val="0"/>
                        </a:spcAft>
                      </a:pPr>
                      <a:r>
                        <a:rPr lang="en-AU" sz="1600" dirty="0">
                          <a:effectLst/>
                        </a:rPr>
                        <a:t>Number of instruments</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marR="12700" algn="ctr">
                        <a:lnSpc>
                          <a:spcPct val="107000"/>
                        </a:lnSpc>
                        <a:spcAft>
                          <a:spcPts val="0"/>
                        </a:spcAft>
                      </a:pPr>
                      <a:r>
                        <a:rPr lang="en-AU" sz="1600" dirty="0">
                          <a:effectLst/>
                        </a:rPr>
                        <a:t>51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51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51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51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r>
              <a:tr h="143888">
                <a:tc>
                  <a:txBody>
                    <a:bodyPr/>
                    <a:lstStyle/>
                    <a:p>
                      <a:pPr>
                        <a:lnSpc>
                          <a:spcPct val="107000"/>
                        </a:lnSpc>
                        <a:spcAft>
                          <a:spcPts val="0"/>
                        </a:spcAft>
                      </a:pPr>
                      <a:r>
                        <a:rPr lang="en-AU" sz="1600" dirty="0">
                          <a:effectLst/>
                        </a:rPr>
                        <a:t>J-Statistics</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marR="12700" algn="ctr">
                        <a:lnSpc>
                          <a:spcPct val="107000"/>
                        </a:lnSpc>
                        <a:spcAft>
                          <a:spcPts val="0"/>
                        </a:spcAft>
                      </a:pPr>
                      <a:r>
                        <a:rPr lang="en-AU" sz="1600" dirty="0">
                          <a:effectLst/>
                        </a:rPr>
                        <a:t>50.832(0.362)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49.422(0.300)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50.568(0.263)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47.016(0.430)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r>
              <a:tr h="143888">
                <a:tc>
                  <a:txBody>
                    <a:bodyPr/>
                    <a:lstStyle/>
                    <a:p>
                      <a:pPr>
                        <a:lnSpc>
                          <a:spcPct val="107000"/>
                        </a:lnSpc>
                        <a:spcAft>
                          <a:spcPts val="0"/>
                        </a:spcAft>
                      </a:pPr>
                      <a:r>
                        <a:rPr lang="en-AU" sz="1600" dirty="0">
                          <a:effectLst/>
                        </a:rPr>
                        <a:t>LM test (A-B): AR(1)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marR="12700" algn="ctr">
                        <a:lnSpc>
                          <a:spcPct val="107000"/>
                        </a:lnSpc>
                        <a:spcAft>
                          <a:spcPts val="0"/>
                        </a:spcAft>
                      </a:pPr>
                      <a:r>
                        <a:rPr lang="en-AU" sz="1600" dirty="0">
                          <a:effectLst/>
                        </a:rPr>
                        <a:t>-2.3898(p=0.016)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-2.3557(p=0.0185)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-2.2985(p=0.0215)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-3.7802(p=0.000)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r>
              <a:tr h="143888">
                <a:tc>
                  <a:txBody>
                    <a:bodyPr/>
                    <a:lstStyle/>
                    <a:p>
                      <a:pPr>
                        <a:lnSpc>
                          <a:spcPct val="107000"/>
                        </a:lnSpc>
                        <a:spcAft>
                          <a:spcPts val="0"/>
                        </a:spcAft>
                      </a:pPr>
                      <a:r>
                        <a:rPr lang="en-AU" sz="1600" dirty="0">
                          <a:effectLst/>
                        </a:rPr>
                        <a:t>                          AR(2)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tc>
                <a:tc>
                  <a:txBody>
                    <a:bodyPr/>
                    <a:lstStyle/>
                    <a:p>
                      <a:pPr marR="12700" algn="ctr">
                        <a:lnSpc>
                          <a:spcPct val="107000"/>
                        </a:lnSpc>
                        <a:spcAft>
                          <a:spcPts val="0"/>
                        </a:spcAft>
                      </a:pPr>
                      <a:r>
                        <a:rPr lang="en-AU" sz="1600" dirty="0">
                          <a:effectLst/>
                        </a:rPr>
                        <a:t>-2.3402(0.0193)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1.2713(0p=.2036)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0.3381(p=0.7353)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c>
                  <a:txBody>
                    <a:bodyPr/>
                    <a:lstStyle/>
                    <a:p>
                      <a:pPr marR="12700" algn="ctr">
                        <a:lnSpc>
                          <a:spcPct val="107000"/>
                        </a:lnSpc>
                        <a:spcAft>
                          <a:spcPts val="0"/>
                        </a:spcAft>
                      </a:pPr>
                      <a:r>
                        <a:rPr lang="en-AU" sz="1600" dirty="0">
                          <a:effectLst/>
                        </a:rPr>
                        <a:t>1.4933(p=0.1353)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5042" marR="55042" marT="0" marB="0" anchor="b"/>
                </a:tc>
              </a:tr>
            </a:tbl>
          </a:graphicData>
        </a:graphic>
      </p:graphicFrame>
      <p:sp>
        <p:nvSpPr>
          <p:cNvPr id="4" name="Footer Placeholder 3"/>
          <p:cNvSpPr>
            <a:spLocks noGrp="1"/>
          </p:cNvSpPr>
          <p:nvPr>
            <p:ph type="ftr" sz="quarter" idx="11"/>
          </p:nvPr>
        </p:nvSpPr>
        <p:spPr>
          <a:xfrm>
            <a:off x="1926624" y="6492875"/>
            <a:ext cx="8711513" cy="365125"/>
          </a:xfrm>
        </p:spPr>
        <p:txBody>
          <a:bodyPr/>
          <a:lstStyle/>
          <a:p>
            <a:r>
              <a:rPr lang="en-AU" smtClean="0"/>
              <a:t>Seminar Series, Department of Economics, JKKNIU, Trishal, Bangladesh. 23 January 2019 </a:t>
            </a:r>
            <a:endParaRPr lang="en-AU" dirty="0"/>
          </a:p>
        </p:txBody>
      </p:sp>
      <p:sp>
        <p:nvSpPr>
          <p:cNvPr id="6" name="Rectangle 5"/>
          <p:cNvSpPr/>
          <p:nvPr/>
        </p:nvSpPr>
        <p:spPr>
          <a:xfrm>
            <a:off x="514863" y="236880"/>
            <a:ext cx="11335265" cy="388696"/>
          </a:xfrm>
          <a:prstGeom prst="rect">
            <a:avLst/>
          </a:prstGeom>
        </p:spPr>
        <p:txBody>
          <a:bodyPr wrap="square">
            <a:spAutoFit/>
          </a:bodyPr>
          <a:lstStyle/>
          <a:p>
            <a:pPr algn="ctr">
              <a:lnSpc>
                <a:spcPct val="107000"/>
              </a:lnSpc>
              <a:spcAft>
                <a:spcPts val="800"/>
              </a:spcAft>
            </a:pPr>
            <a:r>
              <a:rPr lang="en-AU" b="1" dirty="0">
                <a:latin typeface="Calibri" panose="020F0502020204030204" pitchFamily="34" charset="0"/>
                <a:ea typeface="Calibri" panose="020F0502020204030204" pitchFamily="34" charset="0"/>
                <a:cs typeface="Arial" panose="020B0604020202020204" pitchFamily="34" charset="0"/>
              </a:rPr>
              <a:t>Table 11. Estimates of Difference panel GMM for auto delinquency</a:t>
            </a:r>
            <a:endParaRPr lang="en-AU"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54398268-F2BA-41E2-9D1C-F92A7D28C632}" type="slidenum">
              <a:rPr lang="en-AU" smtClean="0"/>
              <a:t>56</a:t>
            </a:fld>
            <a:endParaRPr lang="en-AU" dirty="0"/>
          </a:p>
        </p:txBody>
      </p:sp>
    </p:spTree>
    <p:extLst>
      <p:ext uri="{BB962C8B-B14F-4D97-AF65-F5344CB8AC3E}">
        <p14:creationId xmlns:p14="http://schemas.microsoft.com/office/powerpoint/2010/main" val="209700131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Results and Discussions (continued</a:t>
            </a:r>
            <a:r>
              <a:rPr lang="en-AU" dirty="0" smtClean="0"/>
              <a:t>)</a:t>
            </a:r>
            <a:endParaRPr lang="en-AU" dirty="0"/>
          </a:p>
        </p:txBody>
      </p:sp>
      <p:sp>
        <p:nvSpPr>
          <p:cNvPr id="3" name="Content Placeholder 2"/>
          <p:cNvSpPr>
            <a:spLocks noGrp="1"/>
          </p:cNvSpPr>
          <p:nvPr>
            <p:ph idx="1"/>
          </p:nvPr>
        </p:nvSpPr>
        <p:spPr/>
        <p:txBody>
          <a:bodyPr/>
          <a:lstStyle/>
          <a:p>
            <a:r>
              <a:rPr lang="en-AU" dirty="0" smtClean="0"/>
              <a:t>Interest rates </a:t>
            </a:r>
            <a:r>
              <a:rPr lang="en-AU" dirty="0"/>
              <a:t>on the automobile loans have significant and positive effect on auto loan delinquency rates. </a:t>
            </a:r>
          </a:p>
          <a:p>
            <a:r>
              <a:rPr lang="en-AU" dirty="0" smtClean="0"/>
              <a:t>Higher </a:t>
            </a:r>
            <a:r>
              <a:rPr lang="en-AU" dirty="0"/>
              <a:t>personal consumption expenditure significantly raises delinquency rates. The magnitude of these effects are large, with automobile loan and vehicle running costs comprising major shares in a typical household’s expenditure.  </a:t>
            </a:r>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Slide Number Placeholder 4"/>
          <p:cNvSpPr>
            <a:spLocks noGrp="1"/>
          </p:cNvSpPr>
          <p:nvPr>
            <p:ph type="sldNum" sz="quarter" idx="12"/>
          </p:nvPr>
        </p:nvSpPr>
        <p:spPr/>
        <p:txBody>
          <a:bodyPr/>
          <a:lstStyle/>
          <a:p>
            <a:fld id="{54398268-F2BA-41E2-9D1C-F92A7D28C632}" type="slidenum">
              <a:rPr lang="en-AU" smtClean="0"/>
              <a:t>57</a:t>
            </a:fld>
            <a:endParaRPr lang="en-AU" dirty="0"/>
          </a:p>
        </p:txBody>
      </p:sp>
    </p:spTree>
    <p:extLst>
      <p:ext uri="{BB962C8B-B14F-4D97-AF65-F5344CB8AC3E}">
        <p14:creationId xmlns:p14="http://schemas.microsoft.com/office/powerpoint/2010/main" val="96520485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98758"/>
            <a:ext cx="10515600" cy="1325563"/>
          </a:xfrm>
        </p:spPr>
        <p:txBody>
          <a:bodyPr/>
          <a:lstStyle/>
          <a:p>
            <a:r>
              <a:rPr lang="en-AU" dirty="0" smtClean="0"/>
              <a:t>Robustness Checks</a:t>
            </a:r>
            <a:endParaRPr lang="en-AU"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6" name="Content Placeholder 5"/>
          <p:cNvSpPr>
            <a:spLocks noGrp="1"/>
          </p:cNvSpPr>
          <p:nvPr>
            <p:ph idx="1"/>
          </p:nvPr>
        </p:nvSpPr>
        <p:spPr/>
        <p:txBody>
          <a:bodyPr>
            <a:normAutofit fontScale="77500" lnSpcReduction="20000"/>
          </a:bodyPr>
          <a:lstStyle/>
          <a:p>
            <a:r>
              <a:rPr lang="en-AU" dirty="0"/>
              <a:t>In this section, we present some additional estimates for the mortgage delinquency models </a:t>
            </a:r>
            <a:r>
              <a:rPr lang="en-AU" dirty="0" smtClean="0"/>
              <a:t>including some alternative variables. </a:t>
            </a:r>
          </a:p>
          <a:p>
            <a:r>
              <a:rPr lang="en-AU" dirty="0" smtClean="0"/>
              <a:t>As reported in Table 12:</a:t>
            </a:r>
          </a:p>
          <a:p>
            <a:r>
              <a:rPr lang="en-AU" dirty="0"/>
              <a:t>Importantly, the total, current and expected CSI exhibit highly significant and negative effects. </a:t>
            </a:r>
            <a:endParaRPr lang="en-AU" dirty="0" smtClean="0"/>
          </a:p>
          <a:p>
            <a:r>
              <a:rPr lang="en-AU" dirty="0" smtClean="0"/>
              <a:t>median </a:t>
            </a:r>
            <a:r>
              <a:rPr lang="en-AU" dirty="0"/>
              <a:t>household income (MEDIN_HH) poses adverse and significant effect on the mortgage delinquency </a:t>
            </a:r>
            <a:r>
              <a:rPr lang="en-AU" dirty="0" smtClean="0"/>
              <a:t>rates.</a:t>
            </a:r>
          </a:p>
          <a:p>
            <a:r>
              <a:rPr lang="en-AU" dirty="0" smtClean="0"/>
              <a:t>Mortgage </a:t>
            </a:r>
            <a:r>
              <a:rPr lang="en-AU" dirty="0"/>
              <a:t>average (AMR), which replaces the 15 years fixed mortgage average rate(MORG_RATE) </a:t>
            </a:r>
            <a:r>
              <a:rPr lang="en-AU" dirty="0" smtClean="0"/>
              <a:t>has high</a:t>
            </a:r>
            <a:r>
              <a:rPr lang="en-AU" dirty="0"/>
              <a:t>, significant and positive effect on the mortgage delinquency rates (Table 12). </a:t>
            </a:r>
            <a:endParaRPr lang="en-AU" dirty="0" smtClean="0"/>
          </a:p>
          <a:p>
            <a:r>
              <a:rPr lang="en-AU" dirty="0" smtClean="0"/>
              <a:t>Also</a:t>
            </a:r>
            <a:r>
              <a:rPr lang="en-AU" dirty="0"/>
              <a:t>, unemployment rates have significant and positive effect on the mortgage delinquency rates, in compliance with expectations. </a:t>
            </a:r>
            <a:endParaRPr lang="en-AU" dirty="0" smtClean="0"/>
          </a:p>
          <a:p>
            <a:r>
              <a:rPr lang="en-AU" dirty="0" smtClean="0"/>
              <a:t>These </a:t>
            </a:r>
            <a:r>
              <a:rPr lang="en-AU" dirty="0"/>
              <a:t>results further reconfirms and substantiates our estimates of the main models presented earlier. </a:t>
            </a:r>
          </a:p>
          <a:p>
            <a:endParaRPr lang="en-AU" dirty="0"/>
          </a:p>
        </p:txBody>
      </p:sp>
      <p:sp>
        <p:nvSpPr>
          <p:cNvPr id="7" name="Rectangle 6"/>
          <p:cNvSpPr/>
          <p:nvPr/>
        </p:nvSpPr>
        <p:spPr>
          <a:xfrm>
            <a:off x="838200" y="365125"/>
            <a:ext cx="6122189" cy="584775"/>
          </a:xfrm>
          <a:prstGeom prst="rect">
            <a:avLst/>
          </a:prstGeom>
        </p:spPr>
        <p:txBody>
          <a:bodyPr wrap="none">
            <a:spAutoFit/>
          </a:bodyPr>
          <a:lstStyle/>
          <a:p>
            <a:r>
              <a:rPr lang="en-AU" sz="3200" dirty="0"/>
              <a:t>Results and </a:t>
            </a:r>
            <a:r>
              <a:rPr lang="en-AU" sz="3200" dirty="0" smtClean="0"/>
              <a:t>Discussions (continued)</a:t>
            </a:r>
            <a:endParaRPr lang="en-AU" sz="3200" dirty="0"/>
          </a:p>
        </p:txBody>
      </p:sp>
      <p:sp>
        <p:nvSpPr>
          <p:cNvPr id="3" name="Slide Number Placeholder 2"/>
          <p:cNvSpPr>
            <a:spLocks noGrp="1"/>
          </p:cNvSpPr>
          <p:nvPr>
            <p:ph type="sldNum" sz="quarter" idx="12"/>
          </p:nvPr>
        </p:nvSpPr>
        <p:spPr/>
        <p:txBody>
          <a:bodyPr/>
          <a:lstStyle/>
          <a:p>
            <a:fld id="{54398268-F2BA-41E2-9D1C-F92A7D28C632}" type="slidenum">
              <a:rPr lang="en-AU" smtClean="0"/>
              <a:t>58</a:t>
            </a:fld>
            <a:endParaRPr lang="en-AU" dirty="0"/>
          </a:p>
        </p:txBody>
      </p:sp>
    </p:spTree>
    <p:extLst>
      <p:ext uri="{BB962C8B-B14F-4D97-AF65-F5344CB8AC3E}">
        <p14:creationId xmlns:p14="http://schemas.microsoft.com/office/powerpoint/2010/main" val="191225365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3435179" y="6492875"/>
            <a:ext cx="6374027" cy="365125"/>
          </a:xfrm>
        </p:spPr>
        <p:txBody>
          <a:bodyPr/>
          <a:lstStyle/>
          <a:p>
            <a:r>
              <a:rPr lang="en-AU" smtClean="0"/>
              <a:t>Seminar Series, Department of Economics, JKKNIU, Trishal, Bangladesh. 23 January 2019 </a:t>
            </a:r>
            <a:endParaRPr lang="en-AU" dirty="0"/>
          </a:p>
        </p:txBody>
      </p:sp>
      <p:graphicFrame>
        <p:nvGraphicFramePr>
          <p:cNvPr id="5" name="Content Placeholder 4"/>
          <p:cNvGraphicFramePr>
            <a:graphicFrameLocks/>
          </p:cNvGraphicFramePr>
          <p:nvPr>
            <p:extLst/>
          </p:nvPr>
        </p:nvGraphicFramePr>
        <p:xfrm>
          <a:off x="475059" y="379557"/>
          <a:ext cx="11387427" cy="6279417"/>
        </p:xfrm>
        <a:graphic>
          <a:graphicData uri="http://schemas.openxmlformats.org/drawingml/2006/table">
            <a:tbl>
              <a:tblPr firstRow="1" firstCol="1" bandRow="1">
                <a:tableStyleId>{5C22544A-7EE6-4342-B048-85BDC9FD1C3A}</a:tableStyleId>
              </a:tblPr>
              <a:tblGrid>
                <a:gridCol w="2820262"/>
                <a:gridCol w="2062596"/>
                <a:gridCol w="2197345"/>
                <a:gridCol w="2179616"/>
                <a:gridCol w="2127608"/>
              </a:tblGrid>
              <a:tr h="253700">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gridSpan="4">
                  <a:txBody>
                    <a:bodyPr/>
                    <a:lstStyle/>
                    <a:p>
                      <a:pPr>
                        <a:lnSpc>
                          <a:spcPct val="107000"/>
                        </a:lnSpc>
                        <a:spcAft>
                          <a:spcPts val="0"/>
                        </a:spcAft>
                      </a:pPr>
                      <a:r>
                        <a:rPr lang="en-AU" sz="1600" dirty="0">
                          <a:effectLst/>
                        </a:rPr>
                        <a:t>Dependent Variable: Mortgage Delinquency Rate:  difference panel GMM Model</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hMerge="1">
                  <a:txBody>
                    <a:bodyPr/>
                    <a:lstStyle/>
                    <a:p>
                      <a:endParaRPr lang="en-AU"/>
                    </a:p>
                  </a:txBody>
                  <a:tcPr/>
                </a:tc>
                <a:tc hMerge="1">
                  <a:txBody>
                    <a:bodyPr/>
                    <a:lstStyle/>
                    <a:p>
                      <a:endParaRPr lang="en-AU"/>
                    </a:p>
                  </a:txBody>
                  <a:tcPr/>
                </a:tc>
                <a:tc hMerge="1">
                  <a:txBody>
                    <a:bodyPr/>
                    <a:lstStyle/>
                    <a:p>
                      <a:endParaRPr lang="en-AU"/>
                    </a:p>
                  </a:txBody>
                  <a:tcPr/>
                </a:tc>
              </a:tr>
              <a:tr h="253700">
                <a:tc>
                  <a:txBody>
                    <a:bodyPr/>
                    <a:lstStyle/>
                    <a:p>
                      <a:pPr>
                        <a:lnSpc>
                          <a:spcPct val="107000"/>
                        </a:lnSpc>
                        <a:spcAft>
                          <a:spcPts val="0"/>
                        </a:spcAft>
                      </a:pPr>
                      <a:r>
                        <a:rPr lang="en-AU" sz="1600" dirty="0">
                          <a:effectLst/>
                        </a:rPr>
                        <a:t>Variable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600" dirty="0">
                          <a:effectLst/>
                        </a:rPr>
                        <a:t>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600" dirty="0">
                          <a:effectLst/>
                        </a:rPr>
                        <a:t>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600" dirty="0">
                          <a:effectLst/>
                        </a:rPr>
                        <a:t>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600" dirty="0">
                          <a:effectLst/>
                        </a:rPr>
                        <a:t>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r>
              <a:tr h="253700">
                <a:tc>
                  <a:txBody>
                    <a:bodyPr/>
                    <a:lstStyle/>
                    <a:p>
                      <a:pPr>
                        <a:lnSpc>
                          <a:spcPct val="107000"/>
                        </a:lnSpc>
                        <a:spcAft>
                          <a:spcPts val="0"/>
                        </a:spcAft>
                      </a:pPr>
                      <a:r>
                        <a:rPr lang="en-AU" sz="1600" dirty="0">
                          <a:effectLst/>
                        </a:rPr>
                        <a:t>MORG_DEL(-1)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ctr">
                        <a:lnSpc>
                          <a:spcPct val="107000"/>
                        </a:lnSpc>
                        <a:spcAft>
                          <a:spcPts val="0"/>
                        </a:spcAft>
                      </a:pPr>
                      <a:r>
                        <a:rPr lang="en-AU" sz="1600" dirty="0">
                          <a:effectLst/>
                        </a:rPr>
                        <a:t>1.175022***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600"/>
                        </a:spcAft>
                      </a:pPr>
                      <a:r>
                        <a:rPr lang="en-AU" sz="1600" dirty="0">
                          <a:effectLst/>
                        </a:rPr>
                        <a:t>0.7016***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0.72974***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0.6969***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ctr">
                        <a:lnSpc>
                          <a:spcPct val="107000"/>
                        </a:lnSpc>
                        <a:spcAft>
                          <a:spcPts val="0"/>
                        </a:spcAft>
                      </a:pPr>
                      <a:r>
                        <a:rPr lang="en-AU" sz="1600" dirty="0">
                          <a:effectLst/>
                        </a:rPr>
                        <a:t>(0.041618)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600"/>
                        </a:spcAft>
                      </a:pPr>
                      <a:r>
                        <a:rPr lang="en-AU" sz="1600" dirty="0">
                          <a:effectLst/>
                        </a:rPr>
                        <a:t>(0.0087)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(0.0092)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(0.0098)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CSI</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-0.03133***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(0.0015)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CSI_CURR</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-0.04253***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(0.0010)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CSI_EXP</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highlight>
                            <a:srgbClr val="FFFF00"/>
                          </a:highligh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-0.0209***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highlight>
                            <a:srgbClr val="FFFF00"/>
                          </a:highligh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(0.0017)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UNEMP_RATE</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0.6114***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0.3488***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0.7068***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(0.1380)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(0.0133)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(0.0164)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Log(MEDIN_HH)</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600" dirty="0">
                          <a:effectLst/>
                        </a:rPr>
                        <a:t>-2.732478***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15.1891***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5.8502***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6.097***</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600" dirty="0">
                          <a:effectLst/>
                        </a:rPr>
                        <a:t>(0.898509)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(0.4662)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(0.2241)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(0.4640)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HPI</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600" dirty="0">
                          <a:effectLst/>
                        </a:rPr>
                        <a:t>0.015482***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0.0036***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0.0074***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0.0040***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600" dirty="0">
                          <a:effectLst/>
                        </a:rPr>
                        <a:t>(0.003220)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(0.0005)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(0.0004)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(0.0005)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MORG_RATE_AMR</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600" dirty="0">
                          <a:effectLst/>
                        </a:rPr>
                        <a:t>0.406726***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0.6374***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0.4144***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0.6709***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78211">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600"/>
                        </a:spcAft>
                      </a:pPr>
                      <a:r>
                        <a:rPr lang="en-AU" sz="1600" dirty="0">
                          <a:effectLst/>
                        </a:rPr>
                        <a:t>(0.061449)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(0.0389)</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(0.0280)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(0.0984)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HOWN</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0.3673***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0.1576***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0.3954***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algn="ct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(0.0308)</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algn="ctr">
                        <a:lnSpc>
                          <a:spcPct val="107000"/>
                        </a:lnSpc>
                        <a:spcAft>
                          <a:spcPts val="0"/>
                        </a:spcAft>
                      </a:pPr>
                      <a:r>
                        <a:rPr lang="en-AU" sz="1600" dirty="0">
                          <a:effectLst/>
                        </a:rPr>
                        <a:t>(0.01835)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ctr">
                        <a:lnSpc>
                          <a:spcPct val="107000"/>
                        </a:lnSpc>
                        <a:spcAft>
                          <a:spcPts val="0"/>
                        </a:spcAft>
                      </a:pPr>
                      <a:r>
                        <a:rPr lang="en-AU" sz="1600" dirty="0">
                          <a:effectLst/>
                        </a:rPr>
                        <a:t>(0.0325)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Num. Instruments</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r">
                        <a:lnSpc>
                          <a:spcPct val="107000"/>
                        </a:lnSpc>
                        <a:spcAft>
                          <a:spcPts val="0"/>
                        </a:spcAft>
                      </a:pPr>
                      <a:r>
                        <a:rPr lang="en-AU" sz="1600" dirty="0">
                          <a:effectLst/>
                        </a:rPr>
                        <a:t>51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50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50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50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 </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r">
                        <a:lnSpc>
                          <a:spcPct val="107000"/>
                        </a:lnSpc>
                        <a:spcAft>
                          <a:spcPts val="0"/>
                        </a:spcAft>
                      </a:pPr>
                      <a:r>
                        <a:rPr lang="en-AU" sz="1600" dirty="0">
                          <a:effectLst/>
                        </a:rPr>
                        <a:t>48.924(0.395)</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47.788(0.284)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49.029(0.244)</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47.741(0.286)</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LM test (A-B): AR(1)</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r">
                        <a:lnSpc>
                          <a:spcPct val="107000"/>
                        </a:lnSpc>
                        <a:spcAft>
                          <a:spcPts val="0"/>
                        </a:spcAft>
                      </a:pPr>
                      <a:r>
                        <a:rPr lang="en-AU" sz="1600" dirty="0">
                          <a:effectLst/>
                        </a:rPr>
                        <a:t>-3.921(p=0.000)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-3.894(p=0.000)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-4.643(p=0.000)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-3.813(p=0.000)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r h="253700">
                <a:tc>
                  <a:txBody>
                    <a:bodyPr/>
                    <a:lstStyle/>
                    <a:p>
                      <a:pPr>
                        <a:lnSpc>
                          <a:spcPct val="107000"/>
                        </a:lnSpc>
                        <a:spcAft>
                          <a:spcPts val="0"/>
                        </a:spcAft>
                      </a:pPr>
                      <a:r>
                        <a:rPr lang="en-AU" sz="1600" dirty="0">
                          <a:effectLst/>
                        </a:rPr>
                        <a:t>                         AR(2)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tc>
                <a:tc>
                  <a:txBody>
                    <a:bodyPr/>
                    <a:lstStyle/>
                    <a:p>
                      <a:pPr marR="12700" algn="r">
                        <a:lnSpc>
                          <a:spcPct val="107000"/>
                        </a:lnSpc>
                        <a:spcAft>
                          <a:spcPts val="0"/>
                        </a:spcAft>
                      </a:pPr>
                      <a:r>
                        <a:rPr lang="en-AU" sz="1600" dirty="0">
                          <a:effectLst/>
                        </a:rPr>
                        <a:t>-2.944(p=0.003)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-0.7833(p=0.433)</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-0.031(p=0.970)</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c>
                  <a:txBody>
                    <a:bodyPr/>
                    <a:lstStyle/>
                    <a:p>
                      <a:pPr marR="12700" algn="r">
                        <a:lnSpc>
                          <a:spcPct val="107000"/>
                        </a:lnSpc>
                        <a:spcAft>
                          <a:spcPts val="0"/>
                        </a:spcAft>
                      </a:pPr>
                      <a:r>
                        <a:rPr lang="en-AU" sz="1600" dirty="0">
                          <a:effectLst/>
                        </a:rPr>
                        <a:t>-1.4788(p=0.1392)</a:t>
                      </a:r>
                      <a:endParaRPr lang="en-AU" sz="1600" dirty="0">
                        <a:effectLst/>
                        <a:latin typeface="Calibri" panose="020F0502020204030204" pitchFamily="34" charset="0"/>
                        <a:ea typeface="Calibri" panose="020F0502020204030204" pitchFamily="34" charset="0"/>
                        <a:cs typeface="Arial" panose="020B0604020202020204" pitchFamily="34" charset="0"/>
                      </a:endParaRPr>
                    </a:p>
                  </a:txBody>
                  <a:tcPr marL="50176" marR="50176" marT="0" marB="0" anchor="b"/>
                </a:tc>
              </a:tr>
            </a:tbl>
          </a:graphicData>
        </a:graphic>
      </p:graphicFrame>
      <p:sp>
        <p:nvSpPr>
          <p:cNvPr id="6" name="Rectangle 5"/>
          <p:cNvSpPr/>
          <p:nvPr/>
        </p:nvSpPr>
        <p:spPr>
          <a:xfrm>
            <a:off x="477794" y="-128278"/>
            <a:ext cx="11384692" cy="507831"/>
          </a:xfrm>
          <a:prstGeom prst="rect">
            <a:avLst/>
          </a:prstGeom>
        </p:spPr>
        <p:txBody>
          <a:bodyPr wrap="square">
            <a:spAutoFit/>
          </a:bodyPr>
          <a:lstStyle/>
          <a:p>
            <a:pPr algn="ctr">
              <a:lnSpc>
                <a:spcPct val="150000"/>
              </a:lnSpc>
              <a:spcAft>
                <a:spcPts val="0"/>
              </a:spcAft>
            </a:pPr>
            <a:r>
              <a:rPr lang="en-AU" b="1" dirty="0">
                <a:latin typeface="Calibri" panose="020F0502020204030204" pitchFamily="34" charset="0"/>
                <a:ea typeface="Calibri" panose="020F0502020204030204" pitchFamily="34" charset="0"/>
                <a:cs typeface="Arial" panose="020B0604020202020204" pitchFamily="34" charset="0"/>
              </a:rPr>
              <a:t>Table 12:  Additional estimates of mortgage delinquency rates models for robustness checks</a:t>
            </a:r>
            <a:endParaRPr lang="en-AU"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54398268-F2BA-41E2-9D1C-F92A7D28C632}" type="slidenum">
              <a:rPr lang="en-AU" smtClean="0"/>
              <a:t>59</a:t>
            </a:fld>
            <a:endParaRPr lang="en-AU" dirty="0"/>
          </a:p>
        </p:txBody>
      </p:sp>
    </p:spTree>
    <p:extLst>
      <p:ext uri="{BB962C8B-B14F-4D97-AF65-F5344CB8AC3E}">
        <p14:creationId xmlns:p14="http://schemas.microsoft.com/office/powerpoint/2010/main" val="3735988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Introduction (continued)</a:t>
            </a:r>
            <a:endParaRPr lang="en-AU" dirty="0"/>
          </a:p>
        </p:txBody>
      </p:sp>
      <p:sp>
        <p:nvSpPr>
          <p:cNvPr id="3" name="Content Placeholder 2"/>
          <p:cNvSpPr>
            <a:spLocks noGrp="1"/>
          </p:cNvSpPr>
          <p:nvPr>
            <p:ph idx="1"/>
          </p:nvPr>
        </p:nvSpPr>
        <p:spPr/>
        <p:txBody>
          <a:bodyPr/>
          <a:lstStyle/>
          <a:p>
            <a:r>
              <a:rPr lang="en-AU" dirty="0"/>
              <a:t>When consumer sentiment improves</a:t>
            </a:r>
            <a:r>
              <a:rPr lang="en-AU" dirty="0">
                <a:sym typeface="Wingdings" panose="05000000000000000000" pitchFamily="2" charset="2"/>
              </a:rPr>
              <a:t> </a:t>
            </a:r>
            <a:r>
              <a:rPr lang="en-AU" dirty="0"/>
              <a:t>investors, households and lending institutions become more optimistic about financial conditions including funding costs, cash flow positions and possible equity gain through monetary value of collateral</a:t>
            </a:r>
            <a:r>
              <a:rPr lang="en-AU" dirty="0">
                <a:sym typeface="Wingdings" panose="05000000000000000000" pitchFamily="2" charset="2"/>
              </a:rPr>
              <a:t> </a:t>
            </a:r>
            <a:r>
              <a:rPr lang="en-AU" dirty="0"/>
              <a:t>probability of loan defaults declines. </a:t>
            </a:r>
          </a:p>
          <a:p>
            <a:r>
              <a:rPr lang="en-AU" dirty="0"/>
              <a:t>However, over-optimism about the future </a:t>
            </a:r>
            <a:r>
              <a:rPr lang="en-AU" dirty="0">
                <a:sym typeface="Wingdings" panose="05000000000000000000" pitchFamily="2" charset="2"/>
              </a:rPr>
              <a:t> </a:t>
            </a:r>
            <a:r>
              <a:rPr lang="en-AU" dirty="0"/>
              <a:t>a negative impact on delinquency causing individuals or households to take-up loans beyond their capacities. </a:t>
            </a:r>
          </a:p>
          <a:p>
            <a:endParaRPr lang="en-AU"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a:p>
        </p:txBody>
      </p:sp>
      <p:sp>
        <p:nvSpPr>
          <p:cNvPr id="5" name="Slide Number Placeholder 4"/>
          <p:cNvSpPr>
            <a:spLocks noGrp="1"/>
          </p:cNvSpPr>
          <p:nvPr>
            <p:ph type="sldNum" sz="quarter" idx="12"/>
          </p:nvPr>
        </p:nvSpPr>
        <p:spPr/>
        <p:txBody>
          <a:bodyPr/>
          <a:lstStyle/>
          <a:p>
            <a:fld id="{5888409C-B3A6-4ADB-A8DE-4C7BC707B03B}" type="slidenum">
              <a:rPr lang="en-AU" smtClean="0"/>
              <a:t>6</a:t>
            </a:fld>
            <a:endParaRPr lang="en-AU"/>
          </a:p>
        </p:txBody>
      </p:sp>
    </p:spTree>
    <p:extLst>
      <p:ext uri="{BB962C8B-B14F-4D97-AF65-F5344CB8AC3E}">
        <p14:creationId xmlns:p14="http://schemas.microsoft.com/office/powerpoint/2010/main" val="52332698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4626"/>
          </a:xfrm>
        </p:spPr>
        <p:txBody>
          <a:bodyPr/>
          <a:lstStyle/>
          <a:p>
            <a:r>
              <a:rPr lang="en-US" b="1" dirty="0" smtClean="0"/>
              <a:t>Conclusions</a:t>
            </a:r>
            <a:endParaRPr lang="en-AU" dirty="0"/>
          </a:p>
        </p:txBody>
      </p:sp>
      <p:sp>
        <p:nvSpPr>
          <p:cNvPr id="3" name="Content Placeholder 2"/>
          <p:cNvSpPr>
            <a:spLocks noGrp="1"/>
          </p:cNvSpPr>
          <p:nvPr>
            <p:ph idx="1"/>
          </p:nvPr>
        </p:nvSpPr>
        <p:spPr>
          <a:xfrm>
            <a:off x="838200" y="1099753"/>
            <a:ext cx="10515600" cy="3632886"/>
          </a:xfrm>
        </p:spPr>
        <p:txBody>
          <a:bodyPr>
            <a:noAutofit/>
          </a:bodyPr>
          <a:lstStyle/>
          <a:p>
            <a:r>
              <a:rPr lang="en-AU" sz="2400" dirty="0"/>
              <a:t>Consumers’ sentiment and expectations have important bearing on income and output with changing consumption and investments as well as with implications for the financial markets. </a:t>
            </a:r>
            <a:endParaRPr lang="en-AU" sz="2400" dirty="0" smtClean="0"/>
          </a:p>
          <a:p>
            <a:r>
              <a:rPr lang="en-AU" sz="2400" dirty="0" smtClean="0"/>
              <a:t>An </a:t>
            </a:r>
            <a:r>
              <a:rPr lang="en-AU" sz="2400" dirty="0"/>
              <a:t>important effect on the financial markets is channelled through credit behaviour and circumstances of the households</a:t>
            </a:r>
            <a:r>
              <a:rPr lang="en-AU" sz="2400" dirty="0" smtClean="0"/>
              <a:t>.</a:t>
            </a:r>
          </a:p>
          <a:p>
            <a:r>
              <a:rPr lang="en-AU" sz="2400" dirty="0" smtClean="0"/>
              <a:t>We show a theoretical link between loan delinquency and consumer confidence through equity changes. </a:t>
            </a:r>
          </a:p>
          <a:p>
            <a:r>
              <a:rPr lang="en-AU" sz="2400" dirty="0" smtClean="0"/>
              <a:t>We </a:t>
            </a:r>
            <a:r>
              <a:rPr lang="en-AU" sz="2400" dirty="0"/>
              <a:t>find that increased confidence of the consumers significantly induce lower mortgage default in the American states in general and in the states with lower mortgage delinquency in particular</a:t>
            </a:r>
            <a:r>
              <a:rPr lang="en-AU" sz="2400" dirty="0" smtClean="0"/>
              <a:t>.</a:t>
            </a:r>
          </a:p>
          <a:p>
            <a:r>
              <a:rPr lang="en-AU" sz="2400" dirty="0" smtClean="0"/>
              <a:t> </a:t>
            </a:r>
            <a:r>
              <a:rPr lang="en-AU" sz="2400" dirty="0"/>
              <a:t>In the states with higher default, improved consumer sentiment raises the default rate. </a:t>
            </a:r>
            <a:endParaRPr lang="en-AU" sz="2400" dirty="0" smtClean="0"/>
          </a:p>
        </p:txBody>
      </p:sp>
      <p:sp>
        <p:nvSpPr>
          <p:cNvPr id="4" name="Footer Placeholder 3"/>
          <p:cNvSpPr>
            <a:spLocks noGrp="1"/>
          </p:cNvSpPr>
          <p:nvPr>
            <p:ph type="ftr" sz="quarter" idx="11"/>
          </p:nvPr>
        </p:nvSpPr>
        <p:spPr/>
        <p:txBody>
          <a:bodyPr/>
          <a:lstStyle/>
          <a:p>
            <a:r>
              <a:rPr lang="en-AU" smtClean="0">
                <a:solidFill>
                  <a:schemeClr val="tx1"/>
                </a:solidFill>
              </a:rPr>
              <a:t>Seminar Series, Department of Economics, JKKNIU, Trishal, Bangladesh. 23 January 2019 </a:t>
            </a:r>
            <a:endParaRPr lang="en-AU" dirty="0">
              <a:solidFill>
                <a:schemeClr val="tx1"/>
              </a:solidFill>
            </a:endParaRPr>
          </a:p>
        </p:txBody>
      </p:sp>
      <p:sp>
        <p:nvSpPr>
          <p:cNvPr id="5" name="Slide Number Placeholder 4"/>
          <p:cNvSpPr>
            <a:spLocks noGrp="1"/>
          </p:cNvSpPr>
          <p:nvPr>
            <p:ph type="sldNum" sz="quarter" idx="12"/>
          </p:nvPr>
        </p:nvSpPr>
        <p:spPr/>
        <p:txBody>
          <a:bodyPr/>
          <a:lstStyle/>
          <a:p>
            <a:fld id="{54398268-F2BA-41E2-9D1C-F92A7D28C632}" type="slidenum">
              <a:rPr lang="en-AU" smtClean="0"/>
              <a:t>60</a:t>
            </a:fld>
            <a:endParaRPr lang="en-AU" dirty="0"/>
          </a:p>
        </p:txBody>
      </p:sp>
    </p:spTree>
    <p:extLst>
      <p:ext uri="{BB962C8B-B14F-4D97-AF65-F5344CB8AC3E}">
        <p14:creationId xmlns:p14="http://schemas.microsoft.com/office/powerpoint/2010/main" val="13187868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6989" y="-114988"/>
            <a:ext cx="10515600" cy="1325563"/>
          </a:xfrm>
        </p:spPr>
        <p:txBody>
          <a:bodyPr>
            <a:normAutofit/>
          </a:bodyPr>
          <a:lstStyle/>
          <a:p>
            <a:r>
              <a:rPr lang="en-AU" sz="2800" dirty="0" smtClean="0"/>
              <a:t>Conclusions (continued)</a:t>
            </a:r>
            <a:endParaRPr lang="en-AU" sz="2800" dirty="0"/>
          </a:p>
        </p:txBody>
      </p:sp>
      <p:sp>
        <p:nvSpPr>
          <p:cNvPr id="3" name="Content Placeholder 2"/>
          <p:cNvSpPr>
            <a:spLocks noGrp="1"/>
          </p:cNvSpPr>
          <p:nvPr>
            <p:ph idx="1"/>
          </p:nvPr>
        </p:nvSpPr>
        <p:spPr>
          <a:xfrm>
            <a:off x="640492" y="948295"/>
            <a:ext cx="10515600" cy="4351338"/>
          </a:xfrm>
        </p:spPr>
        <p:txBody>
          <a:bodyPr>
            <a:noAutofit/>
          </a:bodyPr>
          <a:lstStyle/>
          <a:p>
            <a:r>
              <a:rPr lang="en-AU" sz="2000" dirty="0"/>
              <a:t>We show that improved current consumers sentiment reduces mortgage delinquencies and vice versa for both high and low delinquency states as well as for the entire country. </a:t>
            </a:r>
            <a:endParaRPr lang="en-AU" sz="2000" dirty="0" smtClean="0"/>
          </a:p>
          <a:p>
            <a:r>
              <a:rPr lang="en-AU" sz="2000" dirty="0" smtClean="0"/>
              <a:t>Implicit </a:t>
            </a:r>
            <a:r>
              <a:rPr lang="en-AU" sz="2000" dirty="0"/>
              <a:t>in this finding is the apparently excessive and inappropriate expansion of mortgage in the US economy in the face of consumers’ optimism, which in turn, provides an intuitive understanding of the circumstances that could precede a depression or outbreak of anomalies in the financial sector. </a:t>
            </a:r>
            <a:endParaRPr lang="en-AU" sz="2000" dirty="0" smtClean="0"/>
          </a:p>
          <a:p>
            <a:r>
              <a:rPr lang="en-AU" sz="2000" dirty="0" smtClean="0"/>
              <a:t>The </a:t>
            </a:r>
            <a:r>
              <a:rPr lang="en-AU" sz="2000" dirty="0"/>
              <a:t>effect of expected CSI however, is mixed with mortgage default tending to increase and decrease due to improved expected consumer confidence in states with higher and lower default rates, respectively. </a:t>
            </a:r>
            <a:endParaRPr lang="en-AU" sz="2000" dirty="0" smtClean="0"/>
          </a:p>
          <a:p>
            <a:r>
              <a:rPr lang="en-AU" sz="2000" dirty="0" smtClean="0"/>
              <a:t>For </a:t>
            </a:r>
            <a:r>
              <a:rPr lang="en-AU" sz="2000" dirty="0"/>
              <a:t>automobile loans however, increased overall and current confidence of the consumers tends to reduce auto loan delinquencies, whereas improved expected consumers sentiment raises such loan default </a:t>
            </a:r>
            <a:r>
              <a:rPr lang="en-AU" sz="2000" dirty="0" smtClean="0"/>
              <a:t>rates.</a:t>
            </a:r>
          </a:p>
          <a:p>
            <a:r>
              <a:rPr lang="en-AU" sz="2000" dirty="0" smtClean="0"/>
              <a:t>Our </a:t>
            </a:r>
            <a:r>
              <a:rPr lang="en-AU" sz="2000" dirty="0"/>
              <a:t>general findings exhibit the expected significant positive effect of unemployment rate and adverse effect of per capita income on various types of loan delinquency rates. </a:t>
            </a:r>
          </a:p>
          <a:p>
            <a:endParaRPr lang="en-AU" sz="2000"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Slide Number Placeholder 4"/>
          <p:cNvSpPr>
            <a:spLocks noGrp="1"/>
          </p:cNvSpPr>
          <p:nvPr>
            <p:ph type="sldNum" sz="quarter" idx="12"/>
          </p:nvPr>
        </p:nvSpPr>
        <p:spPr/>
        <p:txBody>
          <a:bodyPr/>
          <a:lstStyle/>
          <a:p>
            <a:fld id="{54398268-F2BA-41E2-9D1C-F92A7D28C632}" type="slidenum">
              <a:rPr lang="en-AU" smtClean="0"/>
              <a:t>61</a:t>
            </a:fld>
            <a:endParaRPr lang="en-AU" dirty="0"/>
          </a:p>
        </p:txBody>
      </p:sp>
    </p:spTree>
    <p:extLst>
      <p:ext uri="{BB962C8B-B14F-4D97-AF65-F5344CB8AC3E}">
        <p14:creationId xmlns:p14="http://schemas.microsoft.com/office/powerpoint/2010/main" val="375390034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800" dirty="0" smtClean="0"/>
              <a:t>Conclusions (continued)</a:t>
            </a:r>
            <a:endParaRPr lang="en-AU" sz="2800" dirty="0"/>
          </a:p>
        </p:txBody>
      </p:sp>
      <p:sp>
        <p:nvSpPr>
          <p:cNvPr id="3" name="Content Placeholder 2"/>
          <p:cNvSpPr>
            <a:spLocks noGrp="1"/>
          </p:cNvSpPr>
          <p:nvPr>
            <p:ph idx="1"/>
          </p:nvPr>
        </p:nvSpPr>
        <p:spPr>
          <a:xfrm>
            <a:off x="838200" y="1405495"/>
            <a:ext cx="10515600" cy="4351338"/>
          </a:xfrm>
        </p:spPr>
        <p:txBody>
          <a:bodyPr>
            <a:normAutofit fontScale="92500" lnSpcReduction="10000"/>
          </a:bodyPr>
          <a:lstStyle/>
          <a:p>
            <a:pPr marL="0" indent="0">
              <a:buNone/>
            </a:pPr>
            <a:r>
              <a:rPr lang="en-AU" dirty="0"/>
              <a:t>There are some important implications of our results. </a:t>
            </a:r>
            <a:endParaRPr lang="en-AU" dirty="0" smtClean="0"/>
          </a:p>
          <a:p>
            <a:r>
              <a:rPr lang="en-AU" dirty="0" smtClean="0"/>
              <a:t>There </a:t>
            </a:r>
            <a:r>
              <a:rPr lang="en-AU" dirty="0"/>
              <a:t>seems to be clear opportunity to reap the benefits of increased consumers’ confidence in the US states and especially in the states with lower default rates. Given this, measures can be taken to boost consumer confidences with appropriate public and private initiatives along with fast and accurate information flow. </a:t>
            </a:r>
            <a:endParaRPr lang="en-AU" dirty="0" smtClean="0"/>
          </a:p>
          <a:p>
            <a:r>
              <a:rPr lang="en-AU" dirty="0" smtClean="0"/>
              <a:t>In </a:t>
            </a:r>
            <a:r>
              <a:rPr lang="en-AU" dirty="0"/>
              <a:t>states with higher mortgage default rates conservative approach needs to be taken to prevent overoptimism about the future. </a:t>
            </a:r>
            <a:endParaRPr lang="en-AU" dirty="0" smtClean="0"/>
          </a:p>
          <a:p>
            <a:r>
              <a:rPr lang="en-AU" dirty="0" smtClean="0"/>
              <a:t>Conservative </a:t>
            </a:r>
            <a:r>
              <a:rPr lang="en-AU" dirty="0"/>
              <a:t>approach needs to be taken to subside expected consumer’s sentiment in order to control mortgage, credit card and automobile loan defaults. </a:t>
            </a:r>
            <a:endParaRPr lang="en-AU" dirty="0" smtClean="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Slide Number Placeholder 4"/>
          <p:cNvSpPr>
            <a:spLocks noGrp="1"/>
          </p:cNvSpPr>
          <p:nvPr>
            <p:ph type="sldNum" sz="quarter" idx="12"/>
          </p:nvPr>
        </p:nvSpPr>
        <p:spPr/>
        <p:txBody>
          <a:bodyPr/>
          <a:lstStyle/>
          <a:p>
            <a:fld id="{54398268-F2BA-41E2-9D1C-F92A7D28C632}" type="slidenum">
              <a:rPr lang="en-AU" smtClean="0"/>
              <a:t>62</a:t>
            </a:fld>
            <a:endParaRPr lang="en-AU" dirty="0"/>
          </a:p>
        </p:txBody>
      </p:sp>
    </p:spTree>
    <p:extLst>
      <p:ext uri="{BB962C8B-B14F-4D97-AF65-F5344CB8AC3E}">
        <p14:creationId xmlns:p14="http://schemas.microsoft.com/office/powerpoint/2010/main" val="1530972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Introduction (Continued..)</a:t>
            </a:r>
            <a:endParaRPr lang="en-AU" dirty="0"/>
          </a:p>
        </p:txBody>
      </p:sp>
      <p:sp>
        <p:nvSpPr>
          <p:cNvPr id="3" name="Content Placeholder 2"/>
          <p:cNvSpPr>
            <a:spLocks noGrp="1"/>
          </p:cNvSpPr>
          <p:nvPr>
            <p:ph idx="1"/>
          </p:nvPr>
        </p:nvSpPr>
        <p:spPr/>
        <p:txBody>
          <a:bodyPr>
            <a:normAutofit/>
          </a:bodyPr>
          <a:lstStyle/>
          <a:p>
            <a:r>
              <a:rPr lang="en-AU" sz="3200" dirty="0"/>
              <a:t>The notion of loan delinquency  is two-fold: </a:t>
            </a:r>
          </a:p>
          <a:p>
            <a:pPr lvl="1"/>
            <a:r>
              <a:rPr lang="en-AU" sz="3200" dirty="0"/>
              <a:t>Ability to pay hypo: suggests that a borrower defaults due to unexpected </a:t>
            </a:r>
            <a:r>
              <a:rPr lang="en-AU" sz="3200" dirty="0" smtClean="0"/>
              <a:t>shocks </a:t>
            </a:r>
            <a:r>
              <a:rPr lang="en-AU" sz="3200" dirty="0"/>
              <a:t>such as job loss, health problems, family bereavement etc.</a:t>
            </a:r>
          </a:p>
          <a:p>
            <a:pPr lvl="1"/>
            <a:r>
              <a:rPr lang="en-AU" sz="3200" dirty="0"/>
              <a:t>Strategic default: indicates circumstances when a borrower intensionally choose to default on the loan...Often to be the cases of property mortgage loans, with capital </a:t>
            </a:r>
            <a:r>
              <a:rPr lang="en-AU" sz="3200" dirty="0" smtClean="0"/>
              <a:t>gains (Kau</a:t>
            </a:r>
            <a:r>
              <a:rPr lang="en-AU" sz="3200" dirty="0"/>
              <a:t>, Keenan, &amp; </a:t>
            </a:r>
            <a:r>
              <a:rPr lang="en-AU" sz="3200" dirty="0" smtClean="0"/>
              <a:t>Kim, 1993</a:t>
            </a:r>
            <a:r>
              <a:rPr lang="en-AU" sz="3200" dirty="0"/>
              <a:t>, 1994)</a:t>
            </a:r>
            <a:r>
              <a:rPr lang="en-AU" sz="3200" dirty="0" smtClean="0"/>
              <a:t> </a:t>
            </a:r>
            <a:endParaRPr lang="en-AU" sz="3200" dirty="0"/>
          </a:p>
          <a:p>
            <a:endParaRPr lang="en-AU" sz="3200" dirty="0"/>
          </a:p>
        </p:txBody>
      </p:sp>
      <p:sp>
        <p:nvSpPr>
          <p:cNvPr id="4" name="Footer Placeholder 3"/>
          <p:cNvSpPr>
            <a:spLocks noGrp="1"/>
          </p:cNvSpPr>
          <p:nvPr>
            <p:ph type="ftr" sz="quarter" idx="11"/>
          </p:nvPr>
        </p:nvSpPr>
        <p:spPr/>
        <p:txBody>
          <a:bodyPr/>
          <a:lstStyle/>
          <a:p>
            <a:r>
              <a:rPr lang="en-AU" smtClean="0">
                <a:solidFill>
                  <a:schemeClr val="tx1"/>
                </a:solidFill>
              </a:rPr>
              <a:t>Seminar Series, Department of Economics, JKKNIU, Trishal, Bangladesh. 23 January 2019 </a:t>
            </a:r>
            <a:endParaRPr lang="en-AU" dirty="0">
              <a:solidFill>
                <a:schemeClr val="tx1"/>
              </a:solidFill>
            </a:endParaRPr>
          </a:p>
        </p:txBody>
      </p:sp>
      <p:sp>
        <p:nvSpPr>
          <p:cNvPr id="5" name="Slide Number Placeholder 4"/>
          <p:cNvSpPr>
            <a:spLocks noGrp="1"/>
          </p:cNvSpPr>
          <p:nvPr>
            <p:ph type="sldNum" sz="quarter" idx="12"/>
          </p:nvPr>
        </p:nvSpPr>
        <p:spPr/>
        <p:txBody>
          <a:bodyPr/>
          <a:lstStyle/>
          <a:p>
            <a:fld id="{54398268-F2BA-41E2-9D1C-F92A7D28C632}" type="slidenum">
              <a:rPr lang="en-AU" smtClean="0"/>
              <a:t>7</a:t>
            </a:fld>
            <a:endParaRPr lang="en-AU" dirty="0"/>
          </a:p>
        </p:txBody>
      </p:sp>
    </p:spTree>
    <p:extLst>
      <p:ext uri="{BB962C8B-B14F-4D97-AF65-F5344CB8AC3E}">
        <p14:creationId xmlns:p14="http://schemas.microsoft.com/office/powerpoint/2010/main" val="19766914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800" dirty="0" smtClean="0"/>
              <a:t>Introduction (continued)</a:t>
            </a:r>
            <a:endParaRPr lang="en-AU" sz="2800" dirty="0"/>
          </a:p>
        </p:txBody>
      </p:sp>
      <p:sp>
        <p:nvSpPr>
          <p:cNvPr id="3" name="Content Placeholder 2"/>
          <p:cNvSpPr>
            <a:spLocks noGrp="1"/>
          </p:cNvSpPr>
          <p:nvPr>
            <p:ph idx="1"/>
          </p:nvPr>
        </p:nvSpPr>
        <p:spPr/>
        <p:txBody>
          <a:bodyPr>
            <a:normAutofit/>
          </a:bodyPr>
          <a:lstStyle/>
          <a:p>
            <a:r>
              <a:rPr lang="en-AU" dirty="0"/>
              <a:t>In this study, our main variable of </a:t>
            </a:r>
            <a:r>
              <a:rPr lang="en-AU" dirty="0" smtClean="0"/>
              <a:t>interest </a:t>
            </a:r>
            <a:r>
              <a:rPr lang="en-AU" dirty="0"/>
              <a:t>is consumer confidence or sentiment measured with their perception about past, present and future financial conditions of the households. </a:t>
            </a:r>
          </a:p>
          <a:p>
            <a:r>
              <a:rPr lang="en-AU" dirty="0"/>
              <a:t>We also examine the effects of income, unemployment rate and a number of other variables.</a:t>
            </a:r>
          </a:p>
          <a:p>
            <a:r>
              <a:rPr lang="en-AU" dirty="0" smtClean="0"/>
              <a:t>We </a:t>
            </a:r>
            <a:r>
              <a:rPr lang="en-AU" dirty="0"/>
              <a:t>use index of consumer sentiment based on University of Michigan consumer confidence survey. </a:t>
            </a:r>
            <a:endParaRPr lang="en-AU" dirty="0" smtClean="0"/>
          </a:p>
          <a:p>
            <a:r>
              <a:rPr lang="en-AU" dirty="0" smtClean="0"/>
              <a:t>The </a:t>
            </a:r>
            <a:r>
              <a:rPr lang="en-AU" dirty="0"/>
              <a:t>index of consumer sentiment is based on five questions asked to the respondents reflecting both current and future household finance business conditions. </a:t>
            </a:r>
            <a:endParaRPr lang="en-AU" dirty="0" smtClean="0"/>
          </a:p>
          <a:p>
            <a:endParaRPr lang="en-AU" dirty="0"/>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Slide Number Placeholder 4"/>
          <p:cNvSpPr>
            <a:spLocks noGrp="1"/>
          </p:cNvSpPr>
          <p:nvPr>
            <p:ph type="sldNum" sz="quarter" idx="12"/>
          </p:nvPr>
        </p:nvSpPr>
        <p:spPr/>
        <p:txBody>
          <a:bodyPr/>
          <a:lstStyle/>
          <a:p>
            <a:fld id="{54398268-F2BA-41E2-9D1C-F92A7D28C632}" type="slidenum">
              <a:rPr lang="en-AU" smtClean="0"/>
              <a:t>8</a:t>
            </a:fld>
            <a:endParaRPr lang="en-AU" dirty="0"/>
          </a:p>
        </p:txBody>
      </p:sp>
    </p:spTree>
    <p:extLst>
      <p:ext uri="{BB962C8B-B14F-4D97-AF65-F5344CB8AC3E}">
        <p14:creationId xmlns:p14="http://schemas.microsoft.com/office/powerpoint/2010/main" val="25221491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Overview of Loan Delinquencies and Consumer Sentiment in the US</a:t>
            </a:r>
            <a:endParaRPr lang="en-AU" dirty="0"/>
          </a:p>
        </p:txBody>
      </p:sp>
      <p:sp>
        <p:nvSpPr>
          <p:cNvPr id="3" name="Content Placeholder 2"/>
          <p:cNvSpPr>
            <a:spLocks noGrp="1"/>
          </p:cNvSpPr>
          <p:nvPr>
            <p:ph idx="1"/>
          </p:nvPr>
        </p:nvSpPr>
        <p:spPr/>
        <p:txBody>
          <a:bodyPr/>
          <a:lstStyle/>
          <a:p>
            <a:r>
              <a:rPr lang="en-AU" dirty="0"/>
              <a:t>The subprime crisis raised household loans and consumer pessimism.</a:t>
            </a:r>
          </a:p>
          <a:p>
            <a:r>
              <a:rPr lang="en-AU" dirty="0"/>
              <a:t>Empirical evidence show loan </a:t>
            </a:r>
            <a:r>
              <a:rPr lang="en-AU" dirty="0" smtClean="0"/>
              <a:t>delinquency is tied </a:t>
            </a:r>
            <a:r>
              <a:rPr lang="en-AU" dirty="0"/>
              <a:t>with economic conditions and consumer sentiment.</a:t>
            </a:r>
          </a:p>
          <a:p>
            <a:r>
              <a:rPr lang="en-AU" dirty="0"/>
              <a:t>As per NBER data, recessions from 1970s todate correspond to declining CCI: See Figure 1 </a:t>
            </a:r>
          </a:p>
        </p:txBody>
      </p:sp>
      <p:sp>
        <p:nvSpPr>
          <p:cNvPr id="4" name="Footer Placeholder 3"/>
          <p:cNvSpPr>
            <a:spLocks noGrp="1"/>
          </p:cNvSpPr>
          <p:nvPr>
            <p:ph type="ftr" sz="quarter" idx="11"/>
          </p:nvPr>
        </p:nvSpPr>
        <p:spPr/>
        <p:txBody>
          <a:bodyPr/>
          <a:lstStyle/>
          <a:p>
            <a:r>
              <a:rPr lang="en-AU" smtClean="0"/>
              <a:t>Seminar Series, Department of Economics, JKKNIU, Trishal, Bangladesh. 23 January 2019 </a:t>
            </a:r>
            <a:endParaRPr lang="en-AU" dirty="0"/>
          </a:p>
        </p:txBody>
      </p:sp>
      <p:sp>
        <p:nvSpPr>
          <p:cNvPr id="5" name="Slide Number Placeholder 4"/>
          <p:cNvSpPr>
            <a:spLocks noGrp="1"/>
          </p:cNvSpPr>
          <p:nvPr>
            <p:ph type="sldNum" sz="quarter" idx="12"/>
          </p:nvPr>
        </p:nvSpPr>
        <p:spPr/>
        <p:txBody>
          <a:bodyPr/>
          <a:lstStyle/>
          <a:p>
            <a:fld id="{54398268-F2BA-41E2-9D1C-F92A7D28C632}" type="slidenum">
              <a:rPr lang="en-AU" smtClean="0"/>
              <a:t>9</a:t>
            </a:fld>
            <a:endParaRPr lang="en-AU" dirty="0"/>
          </a:p>
        </p:txBody>
      </p:sp>
    </p:spTree>
    <p:extLst>
      <p:ext uri="{BB962C8B-B14F-4D97-AF65-F5344CB8AC3E}">
        <p14:creationId xmlns:p14="http://schemas.microsoft.com/office/powerpoint/2010/main" val="6084347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1720</TotalTime>
  <Words>7663</Words>
  <Application>Microsoft Office PowerPoint</Application>
  <PresentationFormat>Custom</PresentationFormat>
  <Paragraphs>1646</Paragraphs>
  <Slides>62</Slides>
  <Notes>6</Notes>
  <HiddenSlides>0</HiddenSlides>
  <MMClips>0</MMClip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Office Theme</vt:lpstr>
      <vt:lpstr>The Role of Consumer Confidence in Determining Mortgage Delinquencies </vt:lpstr>
      <vt:lpstr>Introduction</vt:lpstr>
      <vt:lpstr>Introduction (continued)</vt:lpstr>
      <vt:lpstr>Introduction (continued)</vt:lpstr>
      <vt:lpstr>Introduction (continued)</vt:lpstr>
      <vt:lpstr>Introduction (continued)</vt:lpstr>
      <vt:lpstr>Introduction (Continued..)</vt:lpstr>
      <vt:lpstr>Introduction (continued)</vt:lpstr>
      <vt:lpstr>Overview of Loan Delinquencies and Consumer Sentiment in the US</vt:lpstr>
      <vt:lpstr>PowerPoint Presentation</vt:lpstr>
      <vt:lpstr>Overview of Loan Delinquencies..(Continued)</vt:lpstr>
      <vt:lpstr>PowerPoint Presentation</vt:lpstr>
      <vt:lpstr>PowerPoint Presentation</vt:lpstr>
      <vt:lpstr>Overview of Loan Delinquencies and Consumer Sentiment in the US (Continued)</vt:lpstr>
      <vt:lpstr>PowerPoint Presentation</vt:lpstr>
      <vt:lpstr>Literature</vt:lpstr>
      <vt:lpstr>Literature (continued)</vt:lpstr>
      <vt:lpstr>Literature (continued)</vt:lpstr>
      <vt:lpstr>Literature (continued)</vt:lpstr>
      <vt:lpstr>The Analytical Model</vt:lpstr>
      <vt:lpstr>The Analytical Model (continued)</vt:lpstr>
      <vt:lpstr>The Analytical Model (continued)</vt:lpstr>
      <vt:lpstr>The Analytical Model (continued)</vt:lpstr>
      <vt:lpstr>PowerPoint Presentation</vt:lpstr>
      <vt:lpstr>Econometric Method</vt:lpstr>
      <vt:lpstr>PowerPoint Presentation</vt:lpstr>
      <vt:lpstr>PowerPoint Presentation</vt:lpstr>
      <vt:lpstr>PowerPoint Presentation</vt:lpstr>
      <vt:lpstr>Data and Variables </vt:lpstr>
      <vt:lpstr>Data and Variables (continued)</vt:lpstr>
      <vt:lpstr>Data and Variables (continued)</vt:lpstr>
      <vt:lpstr>Data and Variables (continued)</vt:lpstr>
      <vt:lpstr>Data and Variables (continued)</vt:lpstr>
      <vt:lpstr>PowerPoint Presentation</vt:lpstr>
      <vt:lpstr>Results and Discussions</vt:lpstr>
      <vt:lpstr>PowerPoint Presentation</vt:lpstr>
      <vt:lpstr>Results and Discussions (continued)</vt:lpstr>
      <vt:lpstr>PowerPoint Presentation</vt:lpstr>
      <vt:lpstr>Results and Discussions (continued)</vt:lpstr>
      <vt:lpstr>Results and Discussions (continued)</vt:lpstr>
      <vt:lpstr>PowerPoint Presentation</vt:lpstr>
      <vt:lpstr>Results and Discussions (continued)</vt:lpstr>
      <vt:lpstr>Results and Discussions (continued)</vt:lpstr>
      <vt:lpstr>PowerPoint Presentation</vt:lpstr>
      <vt:lpstr>Results and Discussions (continued)</vt:lpstr>
      <vt:lpstr>Results and Discussions (continued)</vt:lpstr>
      <vt:lpstr>PowerPoint Presentation</vt:lpstr>
      <vt:lpstr>Results and Discussions (continued)</vt:lpstr>
      <vt:lpstr>PowerPoint Presentation</vt:lpstr>
      <vt:lpstr>Results and Discussions (continued)</vt:lpstr>
      <vt:lpstr>PowerPoint Presentation</vt:lpstr>
      <vt:lpstr>Modelling credit card delinquency</vt:lpstr>
      <vt:lpstr>PowerPoint Presentation</vt:lpstr>
      <vt:lpstr>Results and Discussions (continued)</vt:lpstr>
      <vt:lpstr>Modelling auto loan delinquency</vt:lpstr>
      <vt:lpstr>PowerPoint Presentation</vt:lpstr>
      <vt:lpstr>Results and Discussions (continued)</vt:lpstr>
      <vt:lpstr>Robustness Checks</vt:lpstr>
      <vt:lpstr>PowerPoint Presentation</vt:lpstr>
      <vt:lpstr>Conclusions</vt:lpstr>
      <vt:lpstr>Conclusions (continued)</vt:lpstr>
      <vt:lpstr>Conclusions (continued)</vt:lpstr>
    </vt:vector>
  </TitlesOfParts>
  <Company>Deakin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Drives Dwelling Prices in Australia? Panel Data Evidence from the Capital Cities</dc:title>
  <dc:creator>Mokhtarul Wadud</dc:creator>
  <cp:lastModifiedBy>User</cp:lastModifiedBy>
  <cp:revision>113</cp:revision>
  <dcterms:created xsi:type="dcterms:W3CDTF">2017-02-05T05:30:22Z</dcterms:created>
  <dcterms:modified xsi:type="dcterms:W3CDTF">2019-01-30T11:00:40Z</dcterms:modified>
</cp:coreProperties>
</file>