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745" r:id="rId2"/>
    <p:sldId id="877" r:id="rId3"/>
    <p:sldId id="879" r:id="rId4"/>
    <p:sldId id="868" r:id="rId5"/>
    <p:sldId id="777" r:id="rId6"/>
    <p:sldId id="778" r:id="rId7"/>
    <p:sldId id="779" r:id="rId8"/>
    <p:sldId id="780" r:id="rId9"/>
    <p:sldId id="781" r:id="rId10"/>
    <p:sldId id="782" r:id="rId11"/>
    <p:sldId id="783" r:id="rId12"/>
    <p:sldId id="784" r:id="rId13"/>
    <p:sldId id="785" r:id="rId14"/>
    <p:sldId id="786" r:id="rId15"/>
    <p:sldId id="873" r:id="rId16"/>
    <p:sldId id="874" r:id="rId17"/>
    <p:sldId id="875" r:id="rId18"/>
    <p:sldId id="876" r:id="rId19"/>
    <p:sldId id="789" r:id="rId20"/>
    <p:sldId id="790" r:id="rId21"/>
    <p:sldId id="791" r:id="rId22"/>
    <p:sldId id="792" r:id="rId23"/>
    <p:sldId id="793" r:id="rId24"/>
    <p:sldId id="881" r:id="rId25"/>
    <p:sldId id="806" r:id="rId26"/>
    <p:sldId id="807" r:id="rId27"/>
    <p:sldId id="808" r:id="rId28"/>
    <p:sldId id="869" r:id="rId29"/>
    <p:sldId id="809" r:id="rId30"/>
    <p:sldId id="810" r:id="rId31"/>
    <p:sldId id="870" r:id="rId32"/>
    <p:sldId id="811" r:id="rId33"/>
    <p:sldId id="871" r:id="rId34"/>
    <p:sldId id="812" r:id="rId35"/>
    <p:sldId id="872" r:id="rId36"/>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sullenb" initials="d"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24" autoAdjust="0"/>
  </p:normalViewPr>
  <p:slideViewPr>
    <p:cSldViewPr>
      <p:cViewPr>
        <p:scale>
          <a:sx n="80" d="100"/>
          <a:sy n="80" d="100"/>
        </p:scale>
        <p:origin x="-226" y="-139"/>
      </p:cViewPr>
      <p:guideLst>
        <p:guide orient="horz" pos="2160"/>
        <p:guide pos="2880"/>
      </p:guideLst>
    </p:cSldViewPr>
  </p:slideViewPr>
  <p:notesTextViewPr>
    <p:cViewPr>
      <p:scale>
        <a:sx n="100" d="100"/>
        <a:sy n="100" d="100"/>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927B0C13-CC0A-4459-AAF3-F8FFF93E6AE4}" type="datetimeFigureOut">
              <a:rPr lang="en-US" smtClean="0"/>
              <a:pPr/>
              <a:t>1/28/2019</a:t>
            </a:fld>
            <a:endParaRPr lang="en-US"/>
          </a:p>
        </p:txBody>
      </p:sp>
      <p:sp>
        <p:nvSpPr>
          <p:cNvPr id="4" name="Footer Placeholder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720944D6-5D7F-450C-8D2B-039B2F299EBA}" type="slidenum">
              <a:rPr lang="en-US" smtClean="0"/>
              <a:pPr/>
              <a:t>‹#›</a:t>
            </a:fld>
            <a:endParaRPr lang="en-US"/>
          </a:p>
        </p:txBody>
      </p:sp>
    </p:spTree>
    <p:extLst>
      <p:ext uri="{BB962C8B-B14F-4D97-AF65-F5344CB8AC3E}">
        <p14:creationId xmlns:p14="http://schemas.microsoft.com/office/powerpoint/2010/main" val="39644853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BD0E792B-B314-4E59-99D3-8B1609497119}" type="datetimeFigureOut">
              <a:rPr lang="en-US" smtClean="0"/>
              <a:pPr/>
              <a:t>1/28/2019</a:t>
            </a:fld>
            <a:endParaRPr lang="en-US"/>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1EFC4971-B5ED-48B6-A2C4-FED34A1958F3}" type="slidenum">
              <a:rPr lang="en-US" smtClean="0"/>
              <a:pPr/>
              <a:t>‹#›</a:t>
            </a:fld>
            <a:endParaRPr lang="en-US"/>
          </a:p>
        </p:txBody>
      </p:sp>
    </p:spTree>
    <p:extLst>
      <p:ext uri="{BB962C8B-B14F-4D97-AF65-F5344CB8AC3E}">
        <p14:creationId xmlns:p14="http://schemas.microsoft.com/office/powerpoint/2010/main" val="613356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235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0EF8F50-868B-48A6-8996-784092437CA2}" type="slidenum">
              <a:rPr lang="en-US" smtClean="0">
                <a:latin typeface="Times New Roman" pitchFamily="18" charset="0"/>
                <a:cs typeface="Times New Roman" pitchFamily="18" charset="0"/>
              </a:rPr>
              <a:pPr/>
              <a:t>3</a:t>
            </a:fld>
            <a:endParaRPr lang="en-US" smtClean="0">
              <a:latin typeface="Times New Roman" pitchFamily="18" charset="0"/>
              <a:cs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bwMode="auto">
          <a:xfrm>
            <a:off x="911225" y="746125"/>
            <a:ext cx="4913313" cy="3686175"/>
          </a:xfrm>
          <a:noFill/>
          <a:ln cap="flat">
            <a:solidFill>
              <a:schemeClr val="tx1"/>
            </a:solidFill>
            <a:miter lim="800000"/>
            <a:headEnd/>
            <a:tailEnd/>
          </a:ln>
        </p:spPr>
      </p:sp>
      <p:sp>
        <p:nvSpPr>
          <p:cNvPr id="78851" name="Rectangle 3"/>
          <p:cNvSpPr>
            <a:spLocks noGrp="1" noChangeArrowheads="1"/>
          </p:cNvSpPr>
          <p:nvPr>
            <p:ph type="body" idx="1"/>
          </p:nvPr>
        </p:nvSpPr>
        <p:spPr bwMode="auto">
          <a:xfrm>
            <a:off x="898102" y="4686499"/>
            <a:ext cx="4939560" cy="4439841"/>
          </a:xfrm>
          <a:noFill/>
        </p:spPr>
        <p:txBody>
          <a:bodyPr wrap="square" lIns="90488" tIns="44450" rIns="90488" bIns="44450"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bwMode="auto">
          <a:xfrm>
            <a:off x="911225" y="746125"/>
            <a:ext cx="4913313" cy="3686175"/>
          </a:xfrm>
          <a:noFill/>
          <a:ln cap="flat">
            <a:solidFill>
              <a:schemeClr val="tx1"/>
            </a:solidFill>
            <a:miter lim="800000"/>
            <a:headEnd/>
            <a:tailEnd/>
          </a:ln>
        </p:spPr>
      </p:sp>
      <p:sp>
        <p:nvSpPr>
          <p:cNvPr id="79875" name="Rectangle 3"/>
          <p:cNvSpPr>
            <a:spLocks noGrp="1" noChangeArrowheads="1"/>
          </p:cNvSpPr>
          <p:nvPr>
            <p:ph type="body" idx="1"/>
          </p:nvPr>
        </p:nvSpPr>
        <p:spPr bwMode="auto">
          <a:xfrm>
            <a:off x="898102" y="4686499"/>
            <a:ext cx="4939560" cy="4439841"/>
          </a:xfrm>
          <a:noFill/>
        </p:spPr>
        <p:txBody>
          <a:bodyPr wrap="square" lIns="90488" tIns="44450" rIns="90488" bIns="44450"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bwMode="auto">
          <a:xfrm>
            <a:off x="911225" y="746125"/>
            <a:ext cx="4913313" cy="3686175"/>
          </a:xfrm>
          <a:noFill/>
          <a:ln cap="flat">
            <a:solidFill>
              <a:schemeClr val="tx1"/>
            </a:solidFill>
            <a:miter lim="800000"/>
            <a:headEnd/>
            <a:tailEnd/>
          </a:ln>
        </p:spPr>
      </p:sp>
      <p:sp>
        <p:nvSpPr>
          <p:cNvPr id="65539" name="Rectangle 3"/>
          <p:cNvSpPr>
            <a:spLocks noGrp="1" noChangeArrowheads="1"/>
          </p:cNvSpPr>
          <p:nvPr>
            <p:ph type="body" idx="1"/>
          </p:nvPr>
        </p:nvSpPr>
        <p:spPr bwMode="auto">
          <a:xfrm>
            <a:off x="898102" y="4686499"/>
            <a:ext cx="4939560" cy="4439841"/>
          </a:xfrm>
          <a:noFill/>
        </p:spPr>
        <p:txBody>
          <a:bodyPr wrap="square" lIns="90488" tIns="44450" rIns="90488" bIns="44450"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1026"/>
          <p:cNvSpPr>
            <a:spLocks noGrp="1" noRot="1" noChangeAspect="1" noChangeArrowheads="1" noTextEdit="1"/>
          </p:cNvSpPr>
          <p:nvPr>
            <p:ph type="sldImg"/>
          </p:nvPr>
        </p:nvSpPr>
        <p:spPr bwMode="auto">
          <a:xfrm>
            <a:off x="911225" y="746125"/>
            <a:ext cx="4913313" cy="3686175"/>
          </a:xfrm>
          <a:noFill/>
          <a:ln cap="flat">
            <a:solidFill>
              <a:schemeClr val="tx1"/>
            </a:solidFill>
            <a:miter lim="800000"/>
            <a:headEnd/>
            <a:tailEnd/>
          </a:ln>
        </p:spPr>
      </p:sp>
      <p:sp>
        <p:nvSpPr>
          <p:cNvPr id="80899" name="Rectangle 1027"/>
          <p:cNvSpPr>
            <a:spLocks noGrp="1" noChangeArrowheads="1"/>
          </p:cNvSpPr>
          <p:nvPr>
            <p:ph type="body" idx="1"/>
          </p:nvPr>
        </p:nvSpPr>
        <p:spPr bwMode="auto">
          <a:xfrm>
            <a:off x="898102" y="4686499"/>
            <a:ext cx="4939560" cy="4439841"/>
          </a:xfrm>
          <a:noFill/>
        </p:spPr>
        <p:txBody>
          <a:bodyPr wrap="square" lIns="90488" tIns="44450" rIns="90488" bIns="44450"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bwMode="auto">
          <a:xfrm>
            <a:off x="911225" y="746125"/>
            <a:ext cx="4913313" cy="3686175"/>
          </a:xfrm>
          <a:noFill/>
          <a:ln cap="flat">
            <a:solidFill>
              <a:schemeClr val="tx1"/>
            </a:solidFill>
            <a:miter lim="800000"/>
            <a:headEnd/>
            <a:tailEnd/>
          </a:ln>
        </p:spPr>
      </p:sp>
      <p:sp>
        <p:nvSpPr>
          <p:cNvPr id="66563" name="Rectangle 3"/>
          <p:cNvSpPr>
            <a:spLocks noGrp="1" noChangeArrowheads="1"/>
          </p:cNvSpPr>
          <p:nvPr>
            <p:ph type="body" idx="1"/>
          </p:nvPr>
        </p:nvSpPr>
        <p:spPr bwMode="auto">
          <a:xfrm>
            <a:off x="898102" y="4686499"/>
            <a:ext cx="4939560" cy="4439841"/>
          </a:xfrm>
          <a:noFill/>
        </p:spPr>
        <p:txBody>
          <a:bodyPr wrap="square" lIns="90488" tIns="44450" rIns="90488" bIns="44450"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bwMode="auto">
          <a:xfrm>
            <a:off x="911225" y="746125"/>
            <a:ext cx="4913313" cy="3686175"/>
          </a:xfrm>
          <a:noFill/>
          <a:ln cap="flat">
            <a:solidFill>
              <a:schemeClr val="tx1"/>
            </a:solidFill>
            <a:miter lim="800000"/>
            <a:headEnd/>
            <a:tailEnd/>
          </a:ln>
        </p:spPr>
      </p:sp>
      <p:sp>
        <p:nvSpPr>
          <p:cNvPr id="81923" name="Rectangle 3"/>
          <p:cNvSpPr>
            <a:spLocks noGrp="1" noChangeArrowheads="1"/>
          </p:cNvSpPr>
          <p:nvPr>
            <p:ph type="body" idx="1"/>
          </p:nvPr>
        </p:nvSpPr>
        <p:spPr bwMode="auto">
          <a:xfrm>
            <a:off x="898102" y="4686499"/>
            <a:ext cx="4939560" cy="4439841"/>
          </a:xfrm>
          <a:noFill/>
        </p:spPr>
        <p:txBody>
          <a:bodyPr wrap="square" lIns="90488" tIns="44450" rIns="90488" bIns="44450"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bwMode="auto">
          <a:xfrm>
            <a:off x="911225" y="746125"/>
            <a:ext cx="4913313" cy="3686175"/>
          </a:xfrm>
          <a:noFill/>
          <a:ln cap="flat">
            <a:solidFill>
              <a:schemeClr val="tx1"/>
            </a:solidFill>
            <a:miter lim="800000"/>
            <a:headEnd/>
            <a:tailEnd/>
          </a:ln>
        </p:spPr>
      </p:sp>
      <p:sp>
        <p:nvSpPr>
          <p:cNvPr id="82947" name="Rectangle 3"/>
          <p:cNvSpPr>
            <a:spLocks noGrp="1" noChangeArrowheads="1"/>
          </p:cNvSpPr>
          <p:nvPr>
            <p:ph type="body" idx="1"/>
          </p:nvPr>
        </p:nvSpPr>
        <p:spPr bwMode="auto">
          <a:xfrm>
            <a:off x="898102" y="4686499"/>
            <a:ext cx="4939560" cy="4439841"/>
          </a:xfrm>
          <a:noFill/>
        </p:spPr>
        <p:txBody>
          <a:bodyPr wrap="square" lIns="90488" tIns="44450" rIns="90488" bIns="44450"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ChangeArrowheads="1" noTextEdit="1"/>
          </p:cNvSpPr>
          <p:nvPr>
            <p:ph type="sldImg"/>
          </p:nvPr>
        </p:nvSpPr>
        <p:spPr bwMode="auto">
          <a:xfrm>
            <a:off x="911225" y="746125"/>
            <a:ext cx="4913313" cy="3686175"/>
          </a:xfrm>
          <a:noFill/>
          <a:ln cap="flat">
            <a:solidFill>
              <a:schemeClr val="tx1"/>
            </a:solidFill>
            <a:miter lim="800000"/>
            <a:headEnd/>
            <a:tailEnd/>
          </a:ln>
        </p:spPr>
      </p:sp>
      <p:sp>
        <p:nvSpPr>
          <p:cNvPr id="83971" name="Rectangle 3"/>
          <p:cNvSpPr>
            <a:spLocks noGrp="1" noChangeArrowheads="1"/>
          </p:cNvSpPr>
          <p:nvPr>
            <p:ph type="body" idx="1"/>
          </p:nvPr>
        </p:nvSpPr>
        <p:spPr bwMode="auto">
          <a:xfrm>
            <a:off x="898102" y="4686499"/>
            <a:ext cx="4939560" cy="4439841"/>
          </a:xfrm>
          <a:noFill/>
        </p:spPr>
        <p:txBody>
          <a:bodyPr wrap="square" lIns="90488" tIns="44450" rIns="90488" bIns="44450"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bwMode="auto">
          <a:xfrm>
            <a:off x="911225" y="746125"/>
            <a:ext cx="4913313" cy="3686175"/>
          </a:xfrm>
          <a:noFill/>
          <a:ln cap="flat">
            <a:solidFill>
              <a:schemeClr val="tx1"/>
            </a:solidFill>
            <a:miter lim="800000"/>
            <a:headEnd/>
            <a:tailEnd/>
          </a:ln>
        </p:spPr>
      </p:sp>
      <p:sp>
        <p:nvSpPr>
          <p:cNvPr id="84995" name="Rectangle 3"/>
          <p:cNvSpPr>
            <a:spLocks noGrp="1" noChangeArrowheads="1"/>
          </p:cNvSpPr>
          <p:nvPr>
            <p:ph type="body" idx="1"/>
          </p:nvPr>
        </p:nvSpPr>
        <p:spPr bwMode="auto">
          <a:xfrm>
            <a:off x="898102" y="4686499"/>
            <a:ext cx="4939560" cy="4439841"/>
          </a:xfrm>
          <a:noFill/>
        </p:spPr>
        <p:txBody>
          <a:bodyPr wrap="square" lIns="90488" tIns="44450" rIns="90488" bIns="44450"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ChangeArrowheads="1" noTextEdit="1"/>
          </p:cNvSpPr>
          <p:nvPr>
            <p:ph type="sldImg"/>
          </p:nvPr>
        </p:nvSpPr>
        <p:spPr bwMode="auto">
          <a:xfrm>
            <a:off x="911225" y="746125"/>
            <a:ext cx="4913313" cy="3686175"/>
          </a:xfrm>
          <a:noFill/>
          <a:ln cap="flat">
            <a:solidFill>
              <a:schemeClr val="tx1"/>
            </a:solidFill>
            <a:miter lim="800000"/>
            <a:headEnd/>
            <a:tailEnd/>
          </a:ln>
        </p:spPr>
      </p:sp>
      <p:sp>
        <p:nvSpPr>
          <p:cNvPr id="86019" name="Rectangle 3"/>
          <p:cNvSpPr>
            <a:spLocks noGrp="1" noChangeArrowheads="1"/>
          </p:cNvSpPr>
          <p:nvPr>
            <p:ph type="body" idx="1"/>
          </p:nvPr>
        </p:nvSpPr>
        <p:spPr bwMode="auto">
          <a:xfrm>
            <a:off x="898102" y="4686499"/>
            <a:ext cx="4939560" cy="4439841"/>
          </a:xfrm>
          <a:noFill/>
        </p:spPr>
        <p:txBody>
          <a:bodyPr wrap="square" lIns="90488" tIns="44450" rIns="90488" bIns="44450"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bwMode="auto">
          <a:xfrm>
            <a:off x="911225" y="746125"/>
            <a:ext cx="4913313" cy="3686175"/>
          </a:xfrm>
          <a:noFill/>
          <a:ln cap="flat">
            <a:solidFill>
              <a:schemeClr val="tx1"/>
            </a:solidFill>
            <a:miter lim="800000"/>
            <a:headEnd/>
            <a:tailEnd/>
          </a:ln>
        </p:spPr>
      </p:sp>
      <p:sp>
        <p:nvSpPr>
          <p:cNvPr id="70659" name="Rectangle 3"/>
          <p:cNvSpPr>
            <a:spLocks noGrp="1" noChangeArrowheads="1"/>
          </p:cNvSpPr>
          <p:nvPr>
            <p:ph type="body" idx="1"/>
          </p:nvPr>
        </p:nvSpPr>
        <p:spPr bwMode="auto">
          <a:xfrm>
            <a:off x="898102" y="4686499"/>
            <a:ext cx="4939560" cy="4439841"/>
          </a:xfrm>
          <a:noFill/>
        </p:spPr>
        <p:txBody>
          <a:bodyPr wrap="square" lIns="90488" tIns="44450" rIns="90488" bIns="44450"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bwMode="auto">
          <a:xfrm>
            <a:off x="911225" y="746125"/>
            <a:ext cx="4913313" cy="3686175"/>
          </a:xfrm>
          <a:noFill/>
          <a:ln cap="flat">
            <a:solidFill>
              <a:schemeClr val="tx1"/>
            </a:solidFill>
            <a:miter lim="800000"/>
            <a:headEnd/>
            <a:tailEnd/>
          </a:ln>
        </p:spPr>
      </p:sp>
      <p:sp>
        <p:nvSpPr>
          <p:cNvPr id="87043" name="Rectangle 3"/>
          <p:cNvSpPr>
            <a:spLocks noGrp="1" noChangeArrowheads="1"/>
          </p:cNvSpPr>
          <p:nvPr>
            <p:ph type="body" idx="1"/>
          </p:nvPr>
        </p:nvSpPr>
        <p:spPr bwMode="auto">
          <a:xfrm>
            <a:off x="898102" y="4686499"/>
            <a:ext cx="4939560" cy="4439841"/>
          </a:xfrm>
          <a:noFill/>
        </p:spPr>
        <p:txBody>
          <a:bodyPr wrap="square" lIns="90488" tIns="44450" rIns="90488" bIns="44450" numCol="1" anchor="t" anchorCtr="0" compatLnSpc="1">
            <a:prstTxWarp prst="textNoShape">
              <a:avLst/>
            </a:prstTxWarp>
          </a:bodyPr>
          <a:lstStyle/>
          <a:p>
            <a:pPr>
              <a:spcBef>
                <a:spcPct val="0"/>
              </a:spcBef>
            </a:pPr>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78B590-D508-4003-A742-912028899F2C}" type="slidenum">
              <a:rPr lang="en-US"/>
              <a:pPr/>
              <a:t>24</a:t>
            </a:fld>
            <a:endParaRPr lang="en-US"/>
          </a:p>
        </p:txBody>
      </p:sp>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a:xfrm>
            <a:off x="898102" y="4686499"/>
            <a:ext cx="4939560" cy="4439841"/>
          </a:xfrm>
        </p:spPr>
        <p:txBody>
          <a:bodyPr/>
          <a:lstStyle/>
          <a:p>
            <a:r>
              <a:rPr lang="en-GB"/>
              <a:t>However, another extremely interesting study was undertaken by Elsevier </a:t>
            </a:r>
          </a:p>
          <a:p>
            <a:r>
              <a:rPr lang="en-GB"/>
              <a:t>Taken from a presentation by Michael Mabe (then Director of Academic relations, Elsevier, and also visiting professor at the Dept of Information Science, City University, London) given at an ALPSP seminar on “Learning from Users” in 2003. The survey was undertaken from 1999-2002, and included data from &gt;36,000 authors</a:t>
            </a:r>
          </a:p>
          <a:p>
            <a:r>
              <a:rPr lang="en-GB"/>
              <a:t>The presentation is available on the ALPSP website - www.alpsp.org, “ALPSP previous events”</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54140A7-3CDE-48D3-AE7D-2AFBE695E7F7}" type="slidenum">
              <a:rPr lang="en-US" smtClean="0">
                <a:latin typeface="Times New Roman" pitchFamily="18" charset="0"/>
                <a:cs typeface="Times New Roman" pitchFamily="18" charset="0"/>
              </a:rPr>
              <a:pPr/>
              <a:t>29</a:t>
            </a:fld>
            <a:endParaRPr lang="en-US" smtClean="0">
              <a:latin typeface="Times New Roman" pitchFamily="18" charset="0"/>
              <a:cs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bwMode="auto">
          <a:xfrm>
            <a:off x="911225" y="746125"/>
            <a:ext cx="4913313" cy="3686175"/>
          </a:xfrm>
          <a:noFill/>
          <a:ln cap="flat">
            <a:solidFill>
              <a:schemeClr val="tx1"/>
            </a:solidFill>
            <a:miter lim="800000"/>
            <a:headEnd/>
            <a:tailEnd/>
          </a:ln>
        </p:spPr>
      </p:sp>
      <p:sp>
        <p:nvSpPr>
          <p:cNvPr id="71683" name="Rectangle 3"/>
          <p:cNvSpPr>
            <a:spLocks noGrp="1" noChangeArrowheads="1"/>
          </p:cNvSpPr>
          <p:nvPr>
            <p:ph type="body" idx="1"/>
          </p:nvPr>
        </p:nvSpPr>
        <p:spPr bwMode="auto">
          <a:xfrm>
            <a:off x="898102" y="4686499"/>
            <a:ext cx="4939560" cy="4439841"/>
          </a:xfrm>
          <a:noFill/>
        </p:spPr>
        <p:txBody>
          <a:bodyPr wrap="square" lIns="90488" tIns="44450" rIns="90488" bIns="44450"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026"/>
          <p:cNvSpPr>
            <a:spLocks noGrp="1" noRot="1" noChangeAspect="1" noChangeArrowheads="1" noTextEdit="1"/>
          </p:cNvSpPr>
          <p:nvPr>
            <p:ph type="sldImg"/>
          </p:nvPr>
        </p:nvSpPr>
        <p:spPr bwMode="auto">
          <a:xfrm>
            <a:off x="911225" y="746125"/>
            <a:ext cx="4913313" cy="3686175"/>
          </a:xfrm>
          <a:noFill/>
          <a:ln cap="flat">
            <a:solidFill>
              <a:schemeClr val="tx1"/>
            </a:solidFill>
            <a:miter lim="800000"/>
            <a:headEnd/>
            <a:tailEnd/>
          </a:ln>
        </p:spPr>
      </p:sp>
      <p:sp>
        <p:nvSpPr>
          <p:cNvPr id="72707" name="Rectangle 1027"/>
          <p:cNvSpPr>
            <a:spLocks noGrp="1" noChangeArrowheads="1"/>
          </p:cNvSpPr>
          <p:nvPr>
            <p:ph type="body" idx="1"/>
          </p:nvPr>
        </p:nvSpPr>
        <p:spPr bwMode="auto">
          <a:xfrm>
            <a:off x="898102" y="4686499"/>
            <a:ext cx="4939560" cy="4439841"/>
          </a:xfrm>
          <a:noFill/>
        </p:spPr>
        <p:txBody>
          <a:bodyPr wrap="square" lIns="90488" tIns="44450" rIns="90488" bIns="44450"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bwMode="auto">
          <a:xfrm>
            <a:off x="911225" y="746125"/>
            <a:ext cx="4913313" cy="3686175"/>
          </a:xfrm>
          <a:noFill/>
          <a:ln cap="flat">
            <a:solidFill>
              <a:schemeClr val="tx1"/>
            </a:solidFill>
            <a:miter lim="800000"/>
            <a:headEnd/>
            <a:tailEnd/>
          </a:ln>
        </p:spPr>
      </p:sp>
      <p:sp>
        <p:nvSpPr>
          <p:cNvPr id="73731" name="Rectangle 3"/>
          <p:cNvSpPr>
            <a:spLocks noGrp="1" noChangeArrowheads="1"/>
          </p:cNvSpPr>
          <p:nvPr>
            <p:ph type="body" idx="1"/>
          </p:nvPr>
        </p:nvSpPr>
        <p:spPr bwMode="auto">
          <a:xfrm>
            <a:off x="898102" y="4686499"/>
            <a:ext cx="4939560" cy="4439841"/>
          </a:xfrm>
          <a:noFill/>
        </p:spPr>
        <p:txBody>
          <a:bodyPr wrap="square" lIns="90488" tIns="44450" rIns="90488" bIns="44450"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bwMode="auto">
          <a:xfrm>
            <a:off x="911225" y="746125"/>
            <a:ext cx="4913313" cy="3686175"/>
          </a:xfrm>
          <a:noFill/>
          <a:ln cap="flat">
            <a:solidFill>
              <a:schemeClr val="tx1"/>
            </a:solidFill>
            <a:miter lim="800000"/>
            <a:headEnd/>
            <a:tailEnd/>
          </a:ln>
        </p:spPr>
      </p:sp>
      <p:sp>
        <p:nvSpPr>
          <p:cNvPr id="74755" name="Rectangle 3"/>
          <p:cNvSpPr>
            <a:spLocks noGrp="1" noChangeArrowheads="1"/>
          </p:cNvSpPr>
          <p:nvPr>
            <p:ph type="body" idx="1"/>
          </p:nvPr>
        </p:nvSpPr>
        <p:spPr bwMode="auto">
          <a:xfrm>
            <a:off x="898102" y="4686499"/>
            <a:ext cx="4939560" cy="4439841"/>
          </a:xfrm>
          <a:noFill/>
        </p:spPr>
        <p:txBody>
          <a:bodyPr wrap="square" lIns="90488" tIns="44450" rIns="90488" bIns="44450"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bwMode="auto">
          <a:xfrm>
            <a:off x="911225" y="746125"/>
            <a:ext cx="4913313" cy="3686175"/>
          </a:xfrm>
          <a:noFill/>
          <a:ln cap="flat">
            <a:solidFill>
              <a:schemeClr val="tx1"/>
            </a:solidFill>
            <a:miter lim="800000"/>
            <a:headEnd/>
            <a:tailEnd/>
          </a:ln>
        </p:spPr>
      </p:sp>
      <p:sp>
        <p:nvSpPr>
          <p:cNvPr id="75779" name="Rectangle 3"/>
          <p:cNvSpPr>
            <a:spLocks noGrp="1" noChangeArrowheads="1"/>
          </p:cNvSpPr>
          <p:nvPr>
            <p:ph type="body" idx="1"/>
          </p:nvPr>
        </p:nvSpPr>
        <p:spPr bwMode="auto">
          <a:xfrm>
            <a:off x="898102" y="4686499"/>
            <a:ext cx="4939560" cy="4439841"/>
          </a:xfrm>
          <a:noFill/>
        </p:spPr>
        <p:txBody>
          <a:bodyPr wrap="square" lIns="90488" tIns="44450" rIns="90488" bIns="44450"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bwMode="auto">
          <a:xfrm>
            <a:off x="911225" y="746125"/>
            <a:ext cx="4913313" cy="3686175"/>
          </a:xfrm>
          <a:noFill/>
          <a:ln cap="flat">
            <a:solidFill>
              <a:schemeClr val="tx1"/>
            </a:solidFill>
            <a:miter lim="800000"/>
            <a:headEnd/>
            <a:tailEnd/>
          </a:ln>
        </p:spPr>
      </p:sp>
      <p:sp>
        <p:nvSpPr>
          <p:cNvPr id="76803" name="Rectangle 3"/>
          <p:cNvSpPr>
            <a:spLocks noGrp="1" noChangeArrowheads="1"/>
          </p:cNvSpPr>
          <p:nvPr>
            <p:ph type="body" idx="1"/>
          </p:nvPr>
        </p:nvSpPr>
        <p:spPr bwMode="auto">
          <a:xfrm>
            <a:off x="898102" y="4686499"/>
            <a:ext cx="4939560" cy="4439841"/>
          </a:xfrm>
          <a:noFill/>
        </p:spPr>
        <p:txBody>
          <a:bodyPr wrap="square" lIns="90488" tIns="44450" rIns="90488" bIns="44450"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bwMode="auto">
          <a:xfrm>
            <a:off x="911225" y="746125"/>
            <a:ext cx="4913313" cy="3686175"/>
          </a:xfrm>
          <a:noFill/>
          <a:ln cap="flat">
            <a:solidFill>
              <a:schemeClr val="tx1"/>
            </a:solidFill>
            <a:miter lim="800000"/>
            <a:headEnd/>
            <a:tailEnd/>
          </a:ln>
        </p:spPr>
      </p:sp>
      <p:sp>
        <p:nvSpPr>
          <p:cNvPr id="77827" name="Rectangle 3"/>
          <p:cNvSpPr>
            <a:spLocks noGrp="1" noChangeArrowheads="1"/>
          </p:cNvSpPr>
          <p:nvPr>
            <p:ph type="body" idx="1"/>
          </p:nvPr>
        </p:nvSpPr>
        <p:spPr bwMode="auto">
          <a:xfrm>
            <a:off x="898102" y="4686499"/>
            <a:ext cx="4939560" cy="4439841"/>
          </a:xfrm>
          <a:noFill/>
        </p:spPr>
        <p:txBody>
          <a:bodyPr wrap="square" lIns="90488" tIns="44450" rIns="90488" bIns="44450" numCol="1" anchor="t" anchorCtr="0" compatLnSpc="1">
            <a:prstTxWarp prst="textNoShape">
              <a:avLst/>
            </a:prstTxWarp>
          </a:bodyPr>
          <a:lstStyle/>
          <a:p>
            <a:pPr>
              <a:spcBef>
                <a:spcPct val="0"/>
              </a:spcBef>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B300280-212E-44D6-AA36-911B4671C14A}" type="datetimeFigureOut">
              <a:rPr lang="en-US" smtClean="0"/>
              <a:pPr/>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9E8D26-B4E5-490D-9316-0B5CF594824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300280-212E-44D6-AA36-911B4671C14A}" type="datetimeFigureOut">
              <a:rPr lang="en-US" smtClean="0"/>
              <a:pPr/>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9E8D26-B4E5-490D-9316-0B5CF594824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300280-212E-44D6-AA36-911B4671C14A}" type="datetimeFigureOut">
              <a:rPr lang="en-US" smtClean="0"/>
              <a:pPr/>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9E8D26-B4E5-490D-9316-0B5CF594824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300280-212E-44D6-AA36-911B4671C14A}" type="datetimeFigureOut">
              <a:rPr lang="en-US" smtClean="0"/>
              <a:pPr/>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9E8D26-B4E5-490D-9316-0B5CF594824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300280-212E-44D6-AA36-911B4671C14A}" type="datetimeFigureOut">
              <a:rPr lang="en-US" smtClean="0"/>
              <a:pPr/>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9E8D26-B4E5-490D-9316-0B5CF594824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B300280-212E-44D6-AA36-911B4671C14A}" type="datetimeFigureOut">
              <a:rPr lang="en-US" smtClean="0"/>
              <a:pPr/>
              <a:t>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9E8D26-B4E5-490D-9316-0B5CF594824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B300280-212E-44D6-AA36-911B4671C14A}" type="datetimeFigureOut">
              <a:rPr lang="en-US" smtClean="0"/>
              <a:pPr/>
              <a:t>1/28/2019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9E8D26-B4E5-490D-9316-0B5CF594824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300280-212E-44D6-AA36-911B4671C14A}" type="datetimeFigureOut">
              <a:rPr lang="en-US" smtClean="0"/>
              <a:pPr/>
              <a:t>1/28/2019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9E8D26-B4E5-490D-9316-0B5CF594824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300280-212E-44D6-AA36-911B4671C14A}" type="datetimeFigureOut">
              <a:rPr lang="en-US" smtClean="0"/>
              <a:pPr/>
              <a:t>1/28/2019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9E8D26-B4E5-490D-9316-0B5CF594824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300280-212E-44D6-AA36-911B4671C14A}" type="datetimeFigureOut">
              <a:rPr lang="en-US" smtClean="0"/>
              <a:pPr/>
              <a:t>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9E8D26-B4E5-490D-9316-0B5CF594824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300280-212E-44D6-AA36-911B4671C14A}" type="datetimeFigureOut">
              <a:rPr lang="en-US" smtClean="0"/>
              <a:pPr/>
              <a:t>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9E8D26-B4E5-490D-9316-0B5CF594824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300280-212E-44D6-AA36-911B4671C14A}" type="datetimeFigureOut">
              <a:rPr lang="en-US" smtClean="0"/>
              <a:pPr/>
              <a:t>1/28/2019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9E8D26-B4E5-490D-9316-0B5CF594824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209800"/>
            <a:ext cx="7772400" cy="1390650"/>
          </a:xfrm>
        </p:spPr>
        <p:txBody>
          <a:bodyPr>
            <a:normAutofit/>
          </a:bodyPr>
          <a:lstStyle/>
          <a:p>
            <a:pPr eaLnBrk="1" hangingPunct="1"/>
            <a:r>
              <a:rPr lang="en-US" sz="3200" b="1" dirty="0" smtClean="0">
                <a:latin typeface="Times New Roman" pitchFamily="18" charset="0"/>
                <a:cs typeface="Times New Roman" pitchFamily="18" charset="0"/>
              </a:rPr>
              <a:t>Writing Scientific Report</a:t>
            </a:r>
            <a:br>
              <a:rPr lang="en-US" sz="3200" b="1" dirty="0" smtClean="0">
                <a:latin typeface="Times New Roman" pitchFamily="18" charset="0"/>
                <a:cs typeface="Times New Roman" pitchFamily="18" charset="0"/>
              </a:rPr>
            </a:br>
            <a:r>
              <a:rPr lang="en-US" sz="3200" b="1" dirty="0" smtClean="0">
                <a:latin typeface="Times New Roman" pitchFamily="18" charset="0"/>
                <a:cs typeface="Times New Roman" pitchFamily="18" charset="0"/>
              </a:rPr>
              <a:t>(</a:t>
            </a:r>
            <a:r>
              <a:rPr lang="en-US" sz="3200" b="1" smtClean="0">
                <a:latin typeface="Times New Roman" pitchFamily="18" charset="0"/>
                <a:cs typeface="Times New Roman" pitchFamily="18" charset="0"/>
              </a:rPr>
              <a:t>Topic 10)</a:t>
            </a:r>
            <a:endParaRPr lang="en-US" sz="3200" b="1"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body" idx="1"/>
          </p:nvPr>
        </p:nvSpPr>
        <p:spPr>
          <a:xfrm>
            <a:off x="609600" y="914400"/>
            <a:ext cx="8339138" cy="4191000"/>
          </a:xfrm>
          <a:noFill/>
        </p:spPr>
        <p:txBody>
          <a:bodyPr>
            <a:normAutofit/>
          </a:bodyPr>
          <a:lstStyle/>
          <a:p>
            <a:pPr eaLnBrk="1" hangingPunct="1">
              <a:lnSpc>
                <a:spcPct val="90000"/>
              </a:lnSpc>
              <a:buFont typeface="Monotype Sorts" pitchFamily="2" charset="2"/>
              <a:buNone/>
            </a:pPr>
            <a:r>
              <a:rPr lang="en-US" sz="2400" b="1" dirty="0" smtClean="0">
                <a:latin typeface="Times New Roman" pitchFamily="18" charset="0"/>
                <a:cs typeface="Times New Roman" pitchFamily="18" charset="0"/>
              </a:rPr>
              <a:t>Discussion</a:t>
            </a:r>
          </a:p>
          <a:p>
            <a:pPr eaLnBrk="1" hangingPunct="1">
              <a:lnSpc>
                <a:spcPct val="90000"/>
              </a:lnSpc>
              <a:buSzPct val="80000"/>
              <a:buFont typeface="Wingdings" pitchFamily="2" charset="2"/>
              <a:buChar char="§"/>
            </a:pPr>
            <a:r>
              <a:rPr lang="en-US" sz="2400" dirty="0" smtClean="0">
                <a:latin typeface="Times New Roman" pitchFamily="18" charset="0"/>
                <a:cs typeface="Times New Roman" pitchFamily="18" charset="0"/>
              </a:rPr>
              <a:t>What do your </a:t>
            </a:r>
            <a:r>
              <a:rPr lang="en-US" sz="2400" dirty="0" smtClean="0">
                <a:solidFill>
                  <a:srgbClr val="002060"/>
                </a:solidFill>
                <a:latin typeface="Times New Roman" pitchFamily="18" charset="0"/>
                <a:cs typeface="Times New Roman" pitchFamily="18" charset="0"/>
              </a:rPr>
              <a:t>observations</a:t>
            </a:r>
            <a:r>
              <a:rPr lang="en-US" sz="2400" dirty="0" smtClean="0">
                <a:latin typeface="Times New Roman" pitchFamily="18" charset="0"/>
                <a:cs typeface="Times New Roman" pitchFamily="18" charset="0"/>
              </a:rPr>
              <a:t> mean?</a:t>
            </a:r>
          </a:p>
          <a:p>
            <a:pPr eaLnBrk="1" hangingPunct="1">
              <a:lnSpc>
                <a:spcPct val="90000"/>
              </a:lnSpc>
              <a:buSzPct val="80000"/>
              <a:buFont typeface="Wingdings" pitchFamily="2" charset="2"/>
              <a:buChar char="§"/>
            </a:pPr>
            <a:r>
              <a:rPr lang="en-US" sz="2400" dirty="0" smtClean="0">
                <a:latin typeface="Times New Roman" pitchFamily="18" charset="0"/>
                <a:cs typeface="Times New Roman" pitchFamily="18" charset="0"/>
              </a:rPr>
              <a:t>What </a:t>
            </a:r>
            <a:r>
              <a:rPr lang="en-US" sz="2400" dirty="0" smtClean="0">
                <a:solidFill>
                  <a:srgbClr val="002060"/>
                </a:solidFill>
                <a:latin typeface="Times New Roman" pitchFamily="18" charset="0"/>
                <a:cs typeface="Times New Roman" pitchFamily="18" charset="0"/>
              </a:rPr>
              <a:t>conclusions</a:t>
            </a:r>
            <a:r>
              <a:rPr lang="en-US" sz="2400" dirty="0" smtClean="0">
                <a:latin typeface="Times New Roman" pitchFamily="18" charset="0"/>
                <a:cs typeface="Times New Roman" pitchFamily="18" charset="0"/>
              </a:rPr>
              <a:t> can you draw?</a:t>
            </a:r>
          </a:p>
          <a:p>
            <a:pPr eaLnBrk="1" hangingPunct="1">
              <a:lnSpc>
                <a:spcPct val="90000"/>
              </a:lnSpc>
              <a:buSzPct val="80000"/>
              <a:buFont typeface="Wingdings" pitchFamily="2" charset="2"/>
              <a:buChar char="§"/>
            </a:pPr>
            <a:r>
              <a:rPr lang="en-US" sz="2400" dirty="0" smtClean="0">
                <a:latin typeface="Times New Roman" pitchFamily="18" charset="0"/>
                <a:cs typeface="Times New Roman" pitchFamily="18" charset="0"/>
              </a:rPr>
              <a:t>How do your </a:t>
            </a:r>
            <a:r>
              <a:rPr lang="en-US" sz="2400" dirty="0" smtClean="0">
                <a:solidFill>
                  <a:srgbClr val="002060"/>
                </a:solidFill>
                <a:latin typeface="Times New Roman" pitchFamily="18" charset="0"/>
                <a:cs typeface="Times New Roman" pitchFamily="18" charset="0"/>
              </a:rPr>
              <a:t>results fit </a:t>
            </a:r>
            <a:r>
              <a:rPr lang="en-US" sz="2400" dirty="0" smtClean="0">
                <a:latin typeface="Times New Roman" pitchFamily="18" charset="0"/>
                <a:cs typeface="Times New Roman" pitchFamily="18" charset="0"/>
              </a:rPr>
              <a:t>into a </a:t>
            </a:r>
            <a:r>
              <a:rPr lang="en-US" sz="2400" dirty="0" smtClean="0">
                <a:solidFill>
                  <a:srgbClr val="002060"/>
                </a:solidFill>
                <a:latin typeface="Times New Roman" pitchFamily="18" charset="0"/>
                <a:cs typeface="Times New Roman" pitchFamily="18" charset="0"/>
              </a:rPr>
              <a:t>broader</a:t>
            </a:r>
            <a:r>
              <a:rPr lang="en-US" sz="2400" dirty="0" smtClean="0">
                <a:latin typeface="Times New Roman" pitchFamily="18" charset="0"/>
                <a:cs typeface="Times New Roman" pitchFamily="18" charset="0"/>
              </a:rPr>
              <a:t> context?</a:t>
            </a:r>
          </a:p>
          <a:p>
            <a:pPr eaLnBrk="1" hangingPunct="1">
              <a:lnSpc>
                <a:spcPct val="90000"/>
              </a:lnSpc>
              <a:buSzPct val="80000"/>
              <a:buFont typeface="Wingdings" pitchFamily="2" charset="2"/>
              <a:buChar char="§"/>
            </a:pPr>
            <a:r>
              <a:rPr lang="en-US" sz="2400" dirty="0" smtClean="0">
                <a:latin typeface="Times New Roman" pitchFamily="18" charset="0"/>
                <a:cs typeface="Times New Roman" pitchFamily="18" charset="0"/>
              </a:rPr>
              <a:t>Summarize the </a:t>
            </a:r>
            <a:r>
              <a:rPr lang="en-US" sz="2400" dirty="0" smtClean="0">
                <a:solidFill>
                  <a:srgbClr val="002060"/>
                </a:solidFill>
                <a:latin typeface="Times New Roman" pitchFamily="18" charset="0"/>
                <a:cs typeface="Times New Roman" pitchFamily="18" charset="0"/>
              </a:rPr>
              <a:t>most</a:t>
            </a:r>
            <a:r>
              <a:rPr lang="en-US" sz="2400" dirty="0" smtClean="0">
                <a:latin typeface="Times New Roman" pitchFamily="18" charset="0"/>
                <a:cs typeface="Times New Roman" pitchFamily="18" charset="0"/>
              </a:rPr>
              <a:t> important findings </a:t>
            </a:r>
          </a:p>
          <a:p>
            <a:pPr eaLnBrk="1" hangingPunct="1">
              <a:lnSpc>
                <a:spcPct val="90000"/>
              </a:lnSpc>
              <a:buSzPct val="80000"/>
              <a:buFont typeface="Wingdings" pitchFamily="2" charset="2"/>
              <a:buChar char="§"/>
            </a:pPr>
            <a:r>
              <a:rPr lang="en-US" sz="2400" dirty="0" smtClean="0">
                <a:latin typeface="Times New Roman" pitchFamily="18" charset="0"/>
                <a:cs typeface="Times New Roman" pitchFamily="18" charset="0"/>
              </a:rPr>
              <a:t>Move from </a:t>
            </a:r>
            <a:r>
              <a:rPr lang="en-US" sz="2400" dirty="0" smtClean="0">
                <a:solidFill>
                  <a:srgbClr val="002060"/>
                </a:solidFill>
                <a:latin typeface="Times New Roman" pitchFamily="18" charset="0"/>
                <a:cs typeface="Times New Roman" pitchFamily="18" charset="0"/>
              </a:rPr>
              <a:t>specific</a:t>
            </a:r>
            <a:r>
              <a:rPr lang="en-US" sz="2400" dirty="0" smtClean="0">
                <a:latin typeface="Times New Roman" pitchFamily="18" charset="0"/>
                <a:cs typeface="Times New Roman" pitchFamily="18" charset="0"/>
              </a:rPr>
              <a:t> discussion to </a:t>
            </a:r>
            <a:r>
              <a:rPr lang="en-US" sz="2400" dirty="0" smtClean="0">
                <a:solidFill>
                  <a:srgbClr val="002060"/>
                </a:solidFill>
                <a:latin typeface="Times New Roman" pitchFamily="18" charset="0"/>
                <a:cs typeface="Times New Roman" pitchFamily="18" charset="0"/>
              </a:rPr>
              <a:t>general</a:t>
            </a:r>
          </a:p>
          <a:p>
            <a:pPr eaLnBrk="1" hangingPunct="1">
              <a:lnSpc>
                <a:spcPct val="90000"/>
              </a:lnSpc>
              <a:buSzPct val="80000"/>
              <a:buFont typeface="Wingdings" pitchFamily="2" charset="2"/>
              <a:buChar char="§"/>
            </a:pPr>
            <a:r>
              <a:rPr lang="en-US" sz="2400" dirty="0" smtClean="0">
                <a:latin typeface="Times New Roman" pitchFamily="18" charset="0"/>
                <a:cs typeface="Times New Roman" pitchFamily="18" charset="0"/>
              </a:rPr>
              <a:t>Make explanations </a:t>
            </a:r>
            <a:r>
              <a:rPr lang="en-US" sz="2400" dirty="0" smtClean="0">
                <a:solidFill>
                  <a:srgbClr val="002060"/>
                </a:solidFill>
                <a:latin typeface="Times New Roman" pitchFamily="18" charset="0"/>
                <a:cs typeface="Times New Roman" pitchFamily="18" charset="0"/>
              </a:rPr>
              <a:t>complete</a:t>
            </a:r>
          </a:p>
          <a:p>
            <a:pPr eaLnBrk="1" hangingPunct="1">
              <a:lnSpc>
                <a:spcPct val="90000"/>
              </a:lnSpc>
              <a:buSzPct val="80000"/>
              <a:buFont typeface="Wingdings" pitchFamily="2" charset="2"/>
              <a:buChar char="§"/>
            </a:pPr>
            <a:r>
              <a:rPr lang="en-US" sz="2400" dirty="0" smtClean="0">
                <a:latin typeface="Times New Roman" pitchFamily="18" charset="0"/>
                <a:cs typeface="Times New Roman" pitchFamily="18" charset="0"/>
              </a:rPr>
              <a:t>Do </a:t>
            </a:r>
            <a:r>
              <a:rPr lang="en-US" sz="2400" dirty="0" smtClean="0">
                <a:solidFill>
                  <a:srgbClr val="002060"/>
                </a:solidFill>
                <a:latin typeface="Times New Roman" pitchFamily="18" charset="0"/>
                <a:cs typeface="Times New Roman" pitchFamily="18" charset="0"/>
              </a:rPr>
              <a:t>not over</a:t>
            </a:r>
            <a:r>
              <a:rPr lang="en-US" sz="2400" dirty="0" smtClean="0">
                <a:latin typeface="Times New Roman" pitchFamily="18" charset="0"/>
                <a:cs typeface="Times New Roman" pitchFamily="18" charset="0"/>
              </a:rPr>
              <a:t>-generalize</a:t>
            </a:r>
          </a:p>
          <a:p>
            <a:pPr eaLnBrk="1" hangingPunct="1">
              <a:lnSpc>
                <a:spcPct val="90000"/>
              </a:lnSpc>
              <a:buSzPct val="80000"/>
              <a:buFont typeface="Wingdings" pitchFamily="2" charset="2"/>
              <a:buChar char="§"/>
            </a:pPr>
            <a:r>
              <a:rPr lang="en-US" sz="2400" dirty="0" smtClean="0">
                <a:latin typeface="Times New Roman" pitchFamily="18" charset="0"/>
                <a:cs typeface="Times New Roman" pitchFamily="18" charset="0"/>
              </a:rPr>
              <a:t>Do </a:t>
            </a:r>
            <a:r>
              <a:rPr lang="en-US" sz="2400" dirty="0" smtClean="0">
                <a:solidFill>
                  <a:srgbClr val="002060"/>
                </a:solidFill>
                <a:latin typeface="Times New Roman" pitchFamily="18" charset="0"/>
                <a:cs typeface="Times New Roman" pitchFamily="18" charset="0"/>
              </a:rPr>
              <a:t>not ignore deviations </a:t>
            </a:r>
            <a:r>
              <a:rPr lang="en-US" sz="2400" dirty="0" smtClean="0">
                <a:latin typeface="Times New Roman" pitchFamily="18" charset="0"/>
                <a:cs typeface="Times New Roman" pitchFamily="18" charset="0"/>
              </a:rPr>
              <a:t>in your data</a:t>
            </a:r>
          </a:p>
          <a:p>
            <a:pPr eaLnBrk="1" hangingPunct="1">
              <a:lnSpc>
                <a:spcPct val="90000"/>
              </a:lnSpc>
              <a:buSzPct val="80000"/>
              <a:buFont typeface="Wingdings" pitchFamily="2" charset="2"/>
              <a:buChar char="§"/>
            </a:pPr>
            <a:r>
              <a:rPr lang="en-US" sz="2400" dirty="0" smtClean="0">
                <a:latin typeface="Times New Roman" pitchFamily="18" charset="0"/>
                <a:cs typeface="Times New Roman" pitchFamily="18" charset="0"/>
              </a:rPr>
              <a:t>Avoid </a:t>
            </a:r>
            <a:r>
              <a:rPr lang="en-US" sz="2400" dirty="0" smtClean="0">
                <a:solidFill>
                  <a:srgbClr val="002060"/>
                </a:solidFill>
                <a:latin typeface="Times New Roman" pitchFamily="18" charset="0"/>
                <a:cs typeface="Times New Roman" pitchFamily="18" charset="0"/>
              </a:rPr>
              <a:t>speculation</a:t>
            </a:r>
            <a:r>
              <a:rPr lang="en-US" sz="2400" dirty="0" smtClean="0">
                <a:latin typeface="Times New Roman" pitchFamily="18" charset="0"/>
                <a:cs typeface="Times New Roman" pitchFamily="18" charset="0"/>
              </a:rPr>
              <a:t> that </a:t>
            </a:r>
            <a:r>
              <a:rPr lang="en-US" sz="2400" dirty="0" smtClean="0">
                <a:solidFill>
                  <a:srgbClr val="002060"/>
                </a:solidFill>
                <a:latin typeface="Times New Roman" pitchFamily="18" charset="0"/>
                <a:cs typeface="Times New Roman" pitchFamily="18" charset="0"/>
              </a:rPr>
              <a:t>cannot be tested </a:t>
            </a:r>
            <a:r>
              <a:rPr lang="en-US" sz="2400" dirty="0" smtClean="0">
                <a:latin typeface="Times New Roman" pitchFamily="18" charset="0"/>
                <a:cs typeface="Times New Roman" pitchFamily="18" charset="0"/>
              </a:rPr>
              <a:t>in foreseeable future</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body" idx="1"/>
          </p:nvPr>
        </p:nvSpPr>
        <p:spPr>
          <a:xfrm>
            <a:off x="457200" y="1295400"/>
            <a:ext cx="8382000" cy="4495800"/>
          </a:xfrm>
          <a:noFill/>
        </p:spPr>
        <p:txBody>
          <a:bodyPr>
            <a:normAutofit/>
          </a:bodyPr>
          <a:lstStyle/>
          <a:p>
            <a:pPr eaLnBrk="1" hangingPunct="1">
              <a:spcBef>
                <a:spcPts val="600"/>
              </a:spcBef>
              <a:buFont typeface="Monotype Sorts" pitchFamily="2" charset="2"/>
              <a:buNone/>
            </a:pPr>
            <a:r>
              <a:rPr lang="en-US" sz="2400" b="1" dirty="0" smtClean="0">
                <a:latin typeface="Times New Roman" pitchFamily="18" charset="0"/>
                <a:cs typeface="Times New Roman" pitchFamily="18" charset="0"/>
              </a:rPr>
              <a:t>Appendices (Tables and Figures)</a:t>
            </a:r>
          </a:p>
          <a:p>
            <a:pPr eaLnBrk="1" hangingPunct="1">
              <a:spcBef>
                <a:spcPts val="600"/>
              </a:spcBef>
              <a:buSzPct val="80000"/>
              <a:buFont typeface="Wingdings" pitchFamily="2" charset="2"/>
              <a:buChar char="§"/>
            </a:pPr>
            <a:r>
              <a:rPr lang="en-US" sz="2400" dirty="0" smtClean="0">
                <a:solidFill>
                  <a:srgbClr val="002060"/>
                </a:solidFill>
                <a:latin typeface="Times New Roman" pitchFamily="18" charset="0"/>
                <a:cs typeface="Times New Roman" pitchFamily="18" charset="0"/>
              </a:rPr>
              <a:t>Tables</a:t>
            </a:r>
            <a:r>
              <a:rPr lang="en-US" sz="2400" dirty="0" smtClean="0">
                <a:solidFill>
                  <a:srgbClr val="FFFF00"/>
                </a:solidFill>
                <a:latin typeface="Times New Roman" pitchFamily="18" charset="0"/>
                <a:cs typeface="Times New Roman" pitchFamily="18" charset="0"/>
              </a:rPr>
              <a:t> </a:t>
            </a:r>
            <a:r>
              <a:rPr lang="en-US" sz="2400" dirty="0" smtClean="0">
                <a:latin typeface="Times New Roman" pitchFamily="18" charset="0"/>
                <a:cs typeface="Times New Roman" pitchFamily="18" charset="0"/>
              </a:rPr>
              <a:t>are referred to as “</a:t>
            </a:r>
            <a:r>
              <a:rPr lang="en-US" sz="2400" dirty="0" smtClean="0">
                <a:solidFill>
                  <a:srgbClr val="002060"/>
                </a:solidFill>
                <a:latin typeface="Times New Roman" pitchFamily="18" charset="0"/>
                <a:cs typeface="Times New Roman" pitchFamily="18" charset="0"/>
              </a:rPr>
              <a:t>tables</a:t>
            </a:r>
            <a:r>
              <a:rPr lang="en-US" sz="2400" dirty="0" smtClean="0">
                <a:latin typeface="Times New Roman" pitchFamily="18" charset="0"/>
                <a:cs typeface="Times New Roman" pitchFamily="18" charset="0"/>
              </a:rPr>
              <a:t>”, and </a:t>
            </a:r>
            <a:r>
              <a:rPr lang="en-US" sz="2400" dirty="0" smtClean="0">
                <a:solidFill>
                  <a:srgbClr val="002060"/>
                </a:solidFill>
                <a:latin typeface="Times New Roman" pitchFamily="18" charset="0"/>
                <a:cs typeface="Times New Roman" pitchFamily="18" charset="0"/>
              </a:rPr>
              <a:t>all other items </a:t>
            </a:r>
            <a:r>
              <a:rPr lang="en-US" sz="2400" dirty="0" smtClean="0">
                <a:latin typeface="Times New Roman" pitchFamily="18" charset="0"/>
                <a:cs typeface="Times New Roman" pitchFamily="18" charset="0"/>
              </a:rPr>
              <a:t>(graphs, photographs, drawings, diagrams, maps, etc.) are referred to as “</a:t>
            </a:r>
            <a:r>
              <a:rPr lang="en-US" sz="2400" dirty="0" smtClean="0">
                <a:solidFill>
                  <a:srgbClr val="002060"/>
                </a:solidFill>
                <a:latin typeface="Times New Roman" pitchFamily="18" charset="0"/>
                <a:cs typeface="Times New Roman" pitchFamily="18" charset="0"/>
              </a:rPr>
              <a:t>figures</a:t>
            </a:r>
            <a:r>
              <a:rPr lang="en-US" sz="2400" dirty="0" smtClean="0">
                <a:latin typeface="Times New Roman" pitchFamily="18" charset="0"/>
                <a:cs typeface="Times New Roman" pitchFamily="18" charset="0"/>
              </a:rPr>
              <a:t>”</a:t>
            </a:r>
          </a:p>
          <a:p>
            <a:pPr eaLnBrk="1" hangingPunct="1">
              <a:spcBef>
                <a:spcPts val="600"/>
              </a:spcBef>
              <a:buSzPct val="80000"/>
              <a:buFont typeface="Wingdings" pitchFamily="2" charset="2"/>
              <a:buChar char="§"/>
            </a:pPr>
            <a:r>
              <a:rPr lang="en-US" sz="2400" dirty="0" smtClean="0">
                <a:latin typeface="Times New Roman" pitchFamily="18" charset="0"/>
                <a:cs typeface="Times New Roman" pitchFamily="18" charset="0"/>
              </a:rPr>
              <a:t>Tables and figures are </a:t>
            </a:r>
            <a:r>
              <a:rPr lang="en-US" sz="2400" dirty="0" smtClean="0">
                <a:solidFill>
                  <a:srgbClr val="002060"/>
                </a:solidFill>
                <a:latin typeface="Times New Roman" pitchFamily="18" charset="0"/>
                <a:cs typeface="Times New Roman" pitchFamily="18" charset="0"/>
              </a:rPr>
              <a:t>assigned numbers </a:t>
            </a:r>
            <a:r>
              <a:rPr lang="en-US" sz="2400" dirty="0" smtClean="0">
                <a:latin typeface="Times New Roman" pitchFamily="18" charset="0"/>
                <a:cs typeface="Times New Roman" pitchFamily="18" charset="0"/>
              </a:rPr>
              <a:t>in the </a:t>
            </a:r>
            <a:r>
              <a:rPr lang="en-US" sz="2400" dirty="0" smtClean="0">
                <a:solidFill>
                  <a:srgbClr val="002060"/>
                </a:solidFill>
                <a:latin typeface="Times New Roman" pitchFamily="18" charset="0"/>
                <a:cs typeface="Times New Roman" pitchFamily="18" charset="0"/>
              </a:rPr>
              <a:t>order</a:t>
            </a:r>
            <a:r>
              <a:rPr lang="en-US" sz="2400" dirty="0" smtClean="0">
                <a:latin typeface="Times New Roman" pitchFamily="18" charset="0"/>
                <a:cs typeface="Times New Roman" pitchFamily="18" charset="0"/>
              </a:rPr>
              <a:t> they are </a:t>
            </a:r>
            <a:r>
              <a:rPr lang="en-US" sz="2400" dirty="0" smtClean="0">
                <a:solidFill>
                  <a:srgbClr val="002060"/>
                </a:solidFill>
                <a:latin typeface="Times New Roman" pitchFamily="18" charset="0"/>
                <a:cs typeface="Times New Roman" pitchFamily="18" charset="0"/>
              </a:rPr>
              <a:t>mentioned</a:t>
            </a:r>
            <a:r>
              <a:rPr lang="en-US" sz="2400" dirty="0" smtClean="0">
                <a:latin typeface="Times New Roman" pitchFamily="18" charset="0"/>
                <a:cs typeface="Times New Roman" pitchFamily="18" charset="0"/>
              </a:rPr>
              <a:t> in the text</a:t>
            </a:r>
          </a:p>
          <a:p>
            <a:pPr eaLnBrk="1" hangingPunct="1">
              <a:spcBef>
                <a:spcPts val="600"/>
              </a:spcBef>
              <a:buSzPct val="80000"/>
              <a:buFont typeface="Wingdings" pitchFamily="2" charset="2"/>
              <a:buChar char="§"/>
            </a:pPr>
            <a:r>
              <a:rPr lang="en-US" sz="2400" dirty="0" smtClean="0">
                <a:latin typeface="Times New Roman" pitchFamily="18" charset="0"/>
                <a:cs typeface="Times New Roman" pitchFamily="18" charset="0"/>
              </a:rPr>
              <a:t>Tables and figures are </a:t>
            </a:r>
            <a:r>
              <a:rPr lang="en-US" sz="2400" dirty="0" smtClean="0">
                <a:solidFill>
                  <a:srgbClr val="002060"/>
                </a:solidFill>
                <a:latin typeface="Times New Roman" pitchFamily="18" charset="0"/>
                <a:cs typeface="Times New Roman" pitchFamily="18" charset="0"/>
              </a:rPr>
              <a:t>numbered independently </a:t>
            </a:r>
            <a:r>
              <a:rPr lang="en-US" sz="2400" dirty="0" smtClean="0">
                <a:latin typeface="Times New Roman" pitchFamily="18" charset="0"/>
                <a:cs typeface="Times New Roman" pitchFamily="18" charset="0"/>
              </a:rPr>
              <a:t>of each other </a:t>
            </a:r>
          </a:p>
          <a:p>
            <a:pPr lvl="1" eaLnBrk="1" hangingPunct="1">
              <a:spcBef>
                <a:spcPts val="600"/>
              </a:spcBef>
            </a:pPr>
            <a:r>
              <a:rPr lang="en-US" sz="2400" dirty="0" smtClean="0">
                <a:latin typeface="Times New Roman" pitchFamily="18" charset="0"/>
                <a:cs typeface="Times New Roman" pitchFamily="18" charset="0"/>
              </a:rPr>
              <a:t>(i.e., “Table 1 then 2; and Figure 1 then 2, regardless of Table / Figure order”)</a:t>
            </a:r>
          </a:p>
          <a:p>
            <a:pPr eaLnBrk="1" hangingPunct="1">
              <a:spcBef>
                <a:spcPts val="600"/>
              </a:spcBef>
            </a:pPr>
            <a:endParaRPr lang="en-US" sz="2400" dirty="0" smtClean="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type="body" idx="1"/>
          </p:nvPr>
        </p:nvSpPr>
        <p:spPr>
          <a:xfrm>
            <a:off x="381000" y="1752600"/>
            <a:ext cx="8567738" cy="3352800"/>
          </a:xfrm>
          <a:noFill/>
        </p:spPr>
        <p:txBody>
          <a:bodyPr>
            <a:noAutofit/>
          </a:bodyPr>
          <a:lstStyle/>
          <a:p>
            <a:pPr eaLnBrk="1" hangingPunct="1">
              <a:buFont typeface="Monotype Sorts" pitchFamily="2" charset="2"/>
              <a:buNone/>
            </a:pPr>
            <a:r>
              <a:rPr lang="en-US" sz="2400" b="1" dirty="0" smtClean="0">
                <a:latin typeface="Times New Roman" pitchFamily="18" charset="0"/>
                <a:cs typeface="Times New Roman" pitchFamily="18" charset="0"/>
              </a:rPr>
              <a:t>Appendices (Tables and Figures)</a:t>
            </a:r>
          </a:p>
          <a:p>
            <a:pPr eaLnBrk="1" hangingPunct="1">
              <a:buSzPct val="80000"/>
              <a:buFont typeface="Wingdings" pitchFamily="2" charset="2"/>
              <a:buChar char="§"/>
            </a:pPr>
            <a:r>
              <a:rPr lang="en-US" sz="2400" dirty="0" smtClean="0">
                <a:solidFill>
                  <a:srgbClr val="002060"/>
                </a:solidFill>
                <a:latin typeface="Times New Roman" pitchFamily="18" charset="0"/>
                <a:cs typeface="Times New Roman" pitchFamily="18" charset="0"/>
              </a:rPr>
              <a:t>Tables</a:t>
            </a:r>
            <a:r>
              <a:rPr lang="en-US" sz="2400" dirty="0" smtClean="0">
                <a:latin typeface="Times New Roman" pitchFamily="18" charset="0"/>
                <a:cs typeface="Times New Roman" pitchFamily="18" charset="0"/>
              </a:rPr>
              <a:t> are </a:t>
            </a:r>
            <a:r>
              <a:rPr lang="en-US" sz="2400" dirty="0" smtClean="0">
                <a:solidFill>
                  <a:srgbClr val="002060"/>
                </a:solidFill>
                <a:latin typeface="Times New Roman" pitchFamily="18" charset="0"/>
                <a:cs typeface="Times New Roman" pitchFamily="18" charset="0"/>
              </a:rPr>
              <a:t>labeled </a:t>
            </a:r>
            <a:r>
              <a:rPr lang="en-US" sz="2400" dirty="0" smtClean="0">
                <a:latin typeface="Times New Roman" pitchFamily="18" charset="0"/>
                <a:cs typeface="Times New Roman" pitchFamily="18" charset="0"/>
              </a:rPr>
              <a:t>at the </a:t>
            </a:r>
            <a:r>
              <a:rPr lang="en-US" sz="2400" dirty="0" smtClean="0">
                <a:solidFill>
                  <a:srgbClr val="002060"/>
                </a:solidFill>
                <a:latin typeface="Times New Roman" pitchFamily="18" charset="0"/>
                <a:cs typeface="Times New Roman" pitchFamily="18" charset="0"/>
              </a:rPr>
              <a:t>top</a:t>
            </a:r>
            <a:r>
              <a:rPr lang="en-US" sz="2400" dirty="0" smtClean="0">
                <a:latin typeface="Times New Roman" pitchFamily="18" charset="0"/>
                <a:cs typeface="Times New Roman" pitchFamily="18" charset="0"/>
              </a:rPr>
              <a:t> and </a:t>
            </a:r>
            <a:r>
              <a:rPr lang="en-US" sz="2400" dirty="0" smtClean="0">
                <a:solidFill>
                  <a:srgbClr val="002060"/>
                </a:solidFill>
                <a:latin typeface="Times New Roman" pitchFamily="18" charset="0"/>
                <a:cs typeface="Times New Roman" pitchFamily="18" charset="0"/>
              </a:rPr>
              <a:t>figures</a:t>
            </a:r>
            <a:r>
              <a:rPr lang="en-US" sz="2400" dirty="0" smtClean="0">
                <a:latin typeface="Times New Roman" pitchFamily="18" charset="0"/>
                <a:cs typeface="Times New Roman" pitchFamily="18" charset="0"/>
              </a:rPr>
              <a:t> at the </a:t>
            </a:r>
            <a:r>
              <a:rPr lang="en-US" sz="2400" dirty="0" smtClean="0">
                <a:solidFill>
                  <a:srgbClr val="002060"/>
                </a:solidFill>
                <a:latin typeface="Times New Roman" pitchFamily="18" charset="0"/>
                <a:cs typeface="Times New Roman" pitchFamily="18" charset="0"/>
              </a:rPr>
              <a:t>bottom. </a:t>
            </a:r>
          </a:p>
          <a:p>
            <a:pPr eaLnBrk="1" hangingPunct="1">
              <a:buSzPct val="80000"/>
              <a:buFont typeface="Wingdings" pitchFamily="2" charset="2"/>
              <a:buChar char="§"/>
            </a:pPr>
            <a:r>
              <a:rPr lang="en-US" sz="2400" dirty="0" smtClean="0">
                <a:latin typeface="Times New Roman" pitchFamily="18" charset="0"/>
                <a:cs typeface="Times New Roman" pitchFamily="18" charset="0"/>
              </a:rPr>
              <a:t>Tables and figures may be </a:t>
            </a:r>
            <a:r>
              <a:rPr lang="en-US" sz="2400" dirty="0" smtClean="0">
                <a:solidFill>
                  <a:srgbClr val="002060"/>
                </a:solidFill>
                <a:latin typeface="Times New Roman" pitchFamily="18" charset="0"/>
                <a:cs typeface="Times New Roman" pitchFamily="18" charset="0"/>
              </a:rPr>
              <a:t>placed</a:t>
            </a:r>
            <a:r>
              <a:rPr lang="en-US" sz="2400" dirty="0" smtClean="0">
                <a:solidFill>
                  <a:srgbClr val="FFFF00"/>
                </a:solidFill>
                <a:latin typeface="Times New Roman" pitchFamily="18" charset="0"/>
                <a:cs typeface="Times New Roman" pitchFamily="18" charset="0"/>
              </a:rPr>
              <a:t> </a:t>
            </a:r>
            <a:r>
              <a:rPr lang="en-US" sz="2400" dirty="0" smtClean="0">
                <a:latin typeface="Times New Roman" pitchFamily="18" charset="0"/>
                <a:cs typeface="Times New Roman" pitchFamily="18" charset="0"/>
              </a:rPr>
              <a:t>at the</a:t>
            </a:r>
            <a:r>
              <a:rPr lang="en-US" sz="2400" dirty="0" smtClean="0">
                <a:solidFill>
                  <a:srgbClr val="FFFF00"/>
                </a:solidFill>
                <a:latin typeface="Times New Roman" pitchFamily="18" charset="0"/>
                <a:cs typeface="Times New Roman" pitchFamily="18" charset="0"/>
              </a:rPr>
              <a:t> </a:t>
            </a:r>
            <a:r>
              <a:rPr lang="en-US" sz="2400" dirty="0" smtClean="0">
                <a:solidFill>
                  <a:srgbClr val="002060"/>
                </a:solidFill>
                <a:latin typeface="Times New Roman" pitchFamily="18" charset="0"/>
                <a:cs typeface="Times New Roman" pitchFamily="18" charset="0"/>
              </a:rPr>
              <a:t>end</a:t>
            </a:r>
            <a:r>
              <a:rPr lang="en-US" sz="2400" dirty="0" smtClean="0">
                <a:latin typeface="Times New Roman" pitchFamily="18" charset="0"/>
                <a:cs typeface="Times New Roman" pitchFamily="18" charset="0"/>
              </a:rPr>
              <a:t> of the paper, or </a:t>
            </a:r>
            <a:r>
              <a:rPr lang="en-US" sz="2400" dirty="0" smtClean="0">
                <a:solidFill>
                  <a:srgbClr val="002060"/>
                </a:solidFill>
                <a:latin typeface="Times New Roman" pitchFamily="18" charset="0"/>
                <a:cs typeface="Times New Roman" pitchFamily="18" charset="0"/>
              </a:rPr>
              <a:t>within</a:t>
            </a:r>
            <a:r>
              <a:rPr lang="en-US" sz="2400" dirty="0" smtClean="0">
                <a:solidFill>
                  <a:srgbClr val="FFFF00"/>
                </a:solidFill>
                <a:latin typeface="Times New Roman" pitchFamily="18" charset="0"/>
                <a:cs typeface="Times New Roman" pitchFamily="18" charset="0"/>
              </a:rPr>
              <a:t> </a:t>
            </a:r>
            <a:r>
              <a:rPr lang="en-US" sz="2400" dirty="0" smtClean="0">
                <a:latin typeface="Times New Roman" pitchFamily="18" charset="0"/>
                <a:cs typeface="Times New Roman" pitchFamily="18" charset="0"/>
              </a:rPr>
              <a:t>the</a:t>
            </a:r>
            <a:r>
              <a:rPr lang="en-US" sz="2400" dirty="0" smtClean="0">
                <a:solidFill>
                  <a:srgbClr val="FFFF00"/>
                </a:solidFill>
                <a:latin typeface="Times New Roman" pitchFamily="18" charset="0"/>
                <a:cs typeface="Times New Roman" pitchFamily="18" charset="0"/>
              </a:rPr>
              <a:t> </a:t>
            </a:r>
            <a:r>
              <a:rPr lang="en-US" sz="2400" dirty="0" smtClean="0">
                <a:latin typeface="Times New Roman" pitchFamily="18" charset="0"/>
                <a:cs typeface="Times New Roman" pitchFamily="18" charset="0"/>
              </a:rPr>
              <a:t>text as soon as possible after they are mentioned </a:t>
            </a:r>
            <a:r>
              <a:rPr lang="en-US" sz="2400" dirty="0" smtClean="0">
                <a:solidFill>
                  <a:srgbClr val="002060"/>
                </a:solidFill>
                <a:latin typeface="Times New Roman" pitchFamily="18" charset="0"/>
                <a:cs typeface="Times New Roman" pitchFamily="18" charset="0"/>
              </a:rPr>
              <a:t>without interrupting </a:t>
            </a:r>
            <a:r>
              <a:rPr lang="en-US" sz="2400" dirty="0" smtClean="0">
                <a:latin typeface="Times New Roman" pitchFamily="18" charset="0"/>
                <a:cs typeface="Times New Roman" pitchFamily="18" charset="0"/>
              </a:rPr>
              <a:t>the text </a:t>
            </a:r>
          </a:p>
          <a:p>
            <a:pPr lvl="1" eaLnBrk="1" hangingPunct="1"/>
            <a:r>
              <a:rPr lang="en-US" sz="2400" dirty="0" smtClean="0">
                <a:latin typeface="Times New Roman" pitchFamily="18" charset="0"/>
                <a:cs typeface="Times New Roman" pitchFamily="18" charset="0"/>
              </a:rPr>
              <a:t>i.e., “at the end of a paragraph or section”.</a:t>
            </a:r>
          </a:p>
          <a:p>
            <a:pPr lvl="1" eaLnBrk="1" hangingPunct="1"/>
            <a:r>
              <a:rPr lang="en-US" sz="2400" dirty="0" smtClean="0">
                <a:latin typeface="Times New Roman" pitchFamily="18" charset="0"/>
                <a:cs typeface="Times New Roman" pitchFamily="18" charset="0"/>
              </a:rPr>
              <a:t> Check with your supervisors for their preference.</a:t>
            </a:r>
            <a:br>
              <a:rPr lang="en-US" sz="2400" dirty="0" smtClean="0">
                <a:latin typeface="Times New Roman" pitchFamily="18" charset="0"/>
                <a:cs typeface="Times New Roman" pitchFamily="18" charset="0"/>
              </a:rPr>
            </a:br>
            <a:endParaRPr lang="en-US" sz="2400" dirty="0" smtClean="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type="body" idx="1"/>
          </p:nvPr>
        </p:nvSpPr>
        <p:spPr>
          <a:xfrm>
            <a:off x="304800" y="1295400"/>
            <a:ext cx="8643938" cy="3886200"/>
          </a:xfrm>
          <a:noFill/>
        </p:spPr>
        <p:txBody>
          <a:bodyPr>
            <a:normAutofit/>
          </a:bodyPr>
          <a:lstStyle/>
          <a:p>
            <a:pPr eaLnBrk="1" hangingPunct="1">
              <a:buFont typeface="Monotype Sorts" pitchFamily="2" charset="2"/>
              <a:buNone/>
            </a:pPr>
            <a:r>
              <a:rPr lang="en-US" sz="2400" b="1" dirty="0" smtClean="0">
                <a:latin typeface="Times New Roman" pitchFamily="18" charset="0"/>
                <a:cs typeface="Times New Roman" pitchFamily="18" charset="0"/>
              </a:rPr>
              <a:t>Appendices (Tables and Figures)</a:t>
            </a:r>
          </a:p>
          <a:p>
            <a:pPr eaLnBrk="1" hangingPunct="1">
              <a:buSzPct val="80000"/>
              <a:buFont typeface="Wingdings" pitchFamily="2" charset="2"/>
              <a:buChar char="§"/>
            </a:pPr>
            <a:r>
              <a:rPr lang="en-US" sz="2400" dirty="0" smtClean="0">
                <a:latin typeface="Times New Roman" pitchFamily="18" charset="0"/>
                <a:cs typeface="Times New Roman" pitchFamily="18" charset="0"/>
              </a:rPr>
              <a:t>Each table or figure </a:t>
            </a:r>
            <a:r>
              <a:rPr lang="en-US" sz="2400" dirty="0" smtClean="0">
                <a:solidFill>
                  <a:srgbClr val="002060"/>
                </a:solidFill>
                <a:latin typeface="Times New Roman" pitchFamily="18" charset="0"/>
                <a:cs typeface="Times New Roman" pitchFamily="18" charset="0"/>
              </a:rPr>
              <a:t>MUST be introduced </a:t>
            </a:r>
            <a:r>
              <a:rPr lang="en-US" sz="2400" dirty="0" smtClean="0">
                <a:latin typeface="Times New Roman" pitchFamily="18" charset="0"/>
                <a:cs typeface="Times New Roman" pitchFamily="18" charset="0"/>
              </a:rPr>
              <a:t>within the text, and the comment should </a:t>
            </a:r>
            <a:r>
              <a:rPr lang="en-US" sz="2400" dirty="0" smtClean="0">
                <a:solidFill>
                  <a:srgbClr val="002060"/>
                </a:solidFill>
                <a:latin typeface="Times New Roman" pitchFamily="18" charset="0"/>
                <a:cs typeface="Times New Roman" pitchFamily="18" charset="0"/>
              </a:rPr>
              <a:t>point out </a:t>
            </a:r>
            <a:r>
              <a:rPr lang="en-US" sz="2400" dirty="0" smtClean="0">
                <a:latin typeface="Times New Roman" pitchFamily="18" charset="0"/>
                <a:cs typeface="Times New Roman" pitchFamily="18" charset="0"/>
              </a:rPr>
              <a:t>the</a:t>
            </a:r>
            <a:r>
              <a:rPr lang="en-US" sz="2400" dirty="0" smtClean="0">
                <a:solidFill>
                  <a:srgbClr val="FFFF00"/>
                </a:solidFill>
                <a:latin typeface="Times New Roman" pitchFamily="18" charset="0"/>
                <a:cs typeface="Times New Roman" pitchFamily="18" charset="0"/>
              </a:rPr>
              <a:t> </a:t>
            </a:r>
            <a:r>
              <a:rPr lang="en-US" sz="2400" dirty="0" smtClean="0">
                <a:solidFill>
                  <a:srgbClr val="002060"/>
                </a:solidFill>
                <a:latin typeface="Times New Roman" pitchFamily="18" charset="0"/>
                <a:cs typeface="Times New Roman" pitchFamily="18" charset="0"/>
              </a:rPr>
              <a:t>highlights:</a:t>
            </a:r>
          </a:p>
          <a:p>
            <a:pPr lvl="1" eaLnBrk="1" hangingPunct="1"/>
            <a:r>
              <a:rPr lang="en-US" sz="2400" dirty="0" smtClean="0">
                <a:latin typeface="Times New Roman" pitchFamily="18" charset="0"/>
                <a:cs typeface="Times New Roman" pitchFamily="18" charset="0"/>
              </a:rPr>
              <a:t>e.g., “The temperature increased on the third day (Figure 1)”. </a:t>
            </a:r>
          </a:p>
          <a:p>
            <a:pPr eaLnBrk="1" hangingPunct="1">
              <a:buSzPct val="80000"/>
              <a:buFont typeface="Wingdings" pitchFamily="2" charset="2"/>
              <a:buChar char="§"/>
            </a:pPr>
            <a:r>
              <a:rPr lang="en-US" sz="2400" dirty="0" smtClean="0">
                <a:latin typeface="Times New Roman" pitchFamily="18" charset="0"/>
                <a:cs typeface="Times New Roman" pitchFamily="18" charset="0"/>
              </a:rPr>
              <a:t>All tables and figures </a:t>
            </a:r>
            <a:r>
              <a:rPr lang="en-US" sz="2400" dirty="0" smtClean="0">
                <a:solidFill>
                  <a:srgbClr val="002060"/>
                </a:solidFill>
                <a:latin typeface="Times New Roman" pitchFamily="18" charset="0"/>
                <a:cs typeface="Times New Roman" pitchFamily="18" charset="0"/>
              </a:rPr>
              <a:t>MUST be numbered </a:t>
            </a:r>
            <a:r>
              <a:rPr lang="en-US" sz="2400" dirty="0" smtClean="0">
                <a:latin typeface="Times New Roman" pitchFamily="18" charset="0"/>
                <a:cs typeface="Times New Roman" pitchFamily="18" charset="0"/>
              </a:rPr>
              <a:t>and </a:t>
            </a:r>
            <a:r>
              <a:rPr lang="en-US" sz="2400" dirty="0" smtClean="0">
                <a:solidFill>
                  <a:srgbClr val="002060"/>
                </a:solidFill>
                <a:latin typeface="Times New Roman" pitchFamily="18" charset="0"/>
                <a:cs typeface="Times New Roman" pitchFamily="18" charset="0"/>
              </a:rPr>
              <a:t>have self-explanatory titles </a:t>
            </a:r>
            <a:r>
              <a:rPr lang="en-US" sz="2400" dirty="0" smtClean="0">
                <a:latin typeface="Times New Roman" pitchFamily="18" charset="0"/>
                <a:cs typeface="Times New Roman" pitchFamily="18" charset="0"/>
              </a:rPr>
              <a:t>so that the reader can understand their content without the text:   </a:t>
            </a:r>
          </a:p>
          <a:p>
            <a:pPr lvl="1" eaLnBrk="1" hangingPunct="1"/>
            <a:r>
              <a:rPr lang="en-US" sz="2400" dirty="0" smtClean="0">
                <a:latin typeface="Times New Roman" pitchFamily="18" charset="0"/>
                <a:cs typeface="Times New Roman" pitchFamily="18" charset="0"/>
              </a:rPr>
              <a:t>e.g., “Table 1. Percent of soybean plants exhibiting visible injury after exposure to acid precipitation”. </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450" name="Rectangle 2"/>
          <p:cNvSpPr>
            <a:spLocks noGrp="1" noChangeArrowheads="1"/>
          </p:cNvSpPr>
          <p:nvPr>
            <p:ph type="title"/>
          </p:nvPr>
        </p:nvSpPr>
        <p:spPr>
          <a:xfrm>
            <a:off x="533400" y="609600"/>
            <a:ext cx="8229600" cy="533400"/>
          </a:xfrm>
        </p:spPr>
        <p:txBody>
          <a:bodyPr>
            <a:noAutofit/>
          </a:bodyPr>
          <a:lstStyle/>
          <a:p>
            <a:pPr eaLnBrk="1" hangingPunct="1">
              <a:defRPr/>
            </a:pPr>
            <a:r>
              <a:rPr lang="en-US" sz="3200" b="1" dirty="0" smtClean="0">
                <a:latin typeface="Times New Roman" pitchFamily="18" charset="0"/>
                <a:cs typeface="Times New Roman" pitchFamily="18" charset="0"/>
              </a:rPr>
              <a:t>Systematic Approach to Writing</a:t>
            </a:r>
          </a:p>
        </p:txBody>
      </p:sp>
      <p:sp>
        <p:nvSpPr>
          <p:cNvPr id="45059" name="Rectangle 3"/>
          <p:cNvSpPr>
            <a:spLocks noGrp="1" noChangeArrowheads="1"/>
          </p:cNvSpPr>
          <p:nvPr>
            <p:ph type="body" idx="1"/>
          </p:nvPr>
        </p:nvSpPr>
        <p:spPr>
          <a:xfrm>
            <a:off x="990600" y="1524000"/>
            <a:ext cx="7086600" cy="2819400"/>
          </a:xfrm>
          <a:noFill/>
        </p:spPr>
        <p:txBody>
          <a:bodyPr>
            <a:normAutofit/>
          </a:bodyPr>
          <a:lstStyle/>
          <a:p>
            <a:pPr eaLnBrk="1" hangingPunct="1">
              <a:buSzPct val="80000"/>
              <a:buFont typeface="Wingdings" pitchFamily="2" charset="2"/>
              <a:buChar char="§"/>
            </a:pPr>
            <a:r>
              <a:rPr lang="en-US" sz="2400" dirty="0" smtClean="0">
                <a:latin typeface="Times New Roman" pitchFamily="18" charset="0"/>
                <a:cs typeface="Times New Roman" pitchFamily="18" charset="0"/>
              </a:rPr>
              <a:t>Aim</a:t>
            </a:r>
          </a:p>
          <a:p>
            <a:pPr eaLnBrk="1" hangingPunct="1">
              <a:buSzPct val="80000"/>
              <a:buFont typeface="Wingdings" pitchFamily="2" charset="2"/>
              <a:buChar char="§"/>
            </a:pPr>
            <a:r>
              <a:rPr lang="en-US" sz="2400" dirty="0" smtClean="0">
                <a:latin typeface="Times New Roman" pitchFamily="18" charset="0"/>
                <a:cs typeface="Times New Roman" pitchFamily="18" charset="0"/>
              </a:rPr>
              <a:t>Audience</a:t>
            </a:r>
          </a:p>
          <a:p>
            <a:pPr eaLnBrk="1" hangingPunct="1">
              <a:buSzPct val="80000"/>
              <a:buFont typeface="Wingdings" pitchFamily="2" charset="2"/>
              <a:buChar char="§"/>
            </a:pPr>
            <a:r>
              <a:rPr lang="en-US" sz="2400" dirty="0" smtClean="0">
                <a:latin typeface="Times New Roman" pitchFamily="18" charset="0"/>
                <a:cs typeface="Times New Roman" pitchFamily="18" charset="0"/>
              </a:rPr>
              <a:t>Clarity of Writing</a:t>
            </a:r>
          </a:p>
          <a:p>
            <a:pPr eaLnBrk="1" hangingPunct="1">
              <a:buSzPct val="80000"/>
              <a:buFont typeface="Wingdings" pitchFamily="2" charset="2"/>
              <a:buChar char="§"/>
            </a:pPr>
            <a:r>
              <a:rPr lang="en-US" sz="2400" dirty="0" smtClean="0">
                <a:latin typeface="Times New Roman" pitchFamily="18" charset="0"/>
                <a:cs typeface="Times New Roman" pitchFamily="18" charset="0"/>
              </a:rPr>
              <a:t>Supporting Material</a:t>
            </a:r>
          </a:p>
          <a:p>
            <a:pPr eaLnBrk="1" hangingPunct="1">
              <a:buSzPct val="80000"/>
              <a:buFont typeface="Wingdings" pitchFamily="2" charset="2"/>
              <a:buChar char="§"/>
            </a:pPr>
            <a:r>
              <a:rPr lang="en-US" sz="2400" dirty="0" smtClean="0">
                <a:latin typeface="Times New Roman" pitchFamily="18" charset="0"/>
                <a:cs typeface="Times New Roman" pitchFamily="18" charset="0"/>
              </a:rPr>
              <a:t>Language and Style</a:t>
            </a:r>
          </a:p>
          <a:p>
            <a:pPr eaLnBrk="1" hangingPunct="1">
              <a:buSzPct val="80000"/>
              <a:buFont typeface="Wingdings" pitchFamily="2" charset="2"/>
              <a:buChar char="§"/>
            </a:pPr>
            <a:r>
              <a:rPr lang="en-US" sz="2400" dirty="0" smtClean="0">
                <a:latin typeface="Times New Roman" pitchFamily="18" charset="0"/>
                <a:cs typeface="Times New Roman" pitchFamily="18" charset="0"/>
              </a:rPr>
              <a:t>Consistency of Format</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9154" name="Rectangle 2"/>
          <p:cNvSpPr>
            <a:spLocks noGrp="1" noChangeArrowheads="1"/>
          </p:cNvSpPr>
          <p:nvPr>
            <p:ph type="title"/>
          </p:nvPr>
        </p:nvSpPr>
        <p:spPr>
          <a:xfrm>
            <a:off x="685800" y="1143000"/>
            <a:ext cx="8001000" cy="457200"/>
          </a:xfrm>
        </p:spPr>
        <p:txBody>
          <a:bodyPr>
            <a:normAutofit fontScale="90000"/>
          </a:bodyPr>
          <a:lstStyle/>
          <a:p>
            <a:pPr eaLnBrk="1" hangingPunct="1">
              <a:defRPr/>
            </a:pPr>
            <a:r>
              <a:rPr lang="en-US" sz="3200" b="1" dirty="0" smtClean="0">
                <a:latin typeface="Times New Roman" pitchFamily="18" charset="0"/>
                <a:cs typeface="Times New Roman" pitchFamily="18" charset="0"/>
              </a:rPr>
              <a:t>Scientific Report Writing Overview</a:t>
            </a:r>
          </a:p>
        </p:txBody>
      </p:sp>
      <p:sp>
        <p:nvSpPr>
          <p:cNvPr id="30723" name="Rectangle 3"/>
          <p:cNvSpPr>
            <a:spLocks noGrp="1" noChangeArrowheads="1"/>
          </p:cNvSpPr>
          <p:nvPr>
            <p:ph type="body" idx="1"/>
          </p:nvPr>
        </p:nvSpPr>
        <p:spPr>
          <a:xfrm>
            <a:off x="762000" y="1981200"/>
            <a:ext cx="8077200" cy="2667000"/>
          </a:xfrm>
          <a:noFill/>
        </p:spPr>
        <p:txBody>
          <a:bodyPr>
            <a:normAutofit/>
          </a:bodyPr>
          <a:lstStyle/>
          <a:p>
            <a:pPr eaLnBrk="1" hangingPunct="1">
              <a:buFont typeface="Monotype Sorts" pitchFamily="2" charset="2"/>
              <a:buNone/>
            </a:pPr>
            <a:r>
              <a:rPr lang="en-US" sz="2400" b="1" dirty="0" smtClean="0">
                <a:latin typeface="Times New Roman" pitchFamily="18" charset="0"/>
                <a:cs typeface="Times New Roman" pitchFamily="18" charset="0"/>
              </a:rPr>
              <a:t>Aim</a:t>
            </a:r>
          </a:p>
          <a:p>
            <a:pPr eaLnBrk="1" hangingPunct="1">
              <a:buSzPct val="80000"/>
              <a:buFont typeface="Wingdings" pitchFamily="2" charset="2"/>
              <a:buChar char="§"/>
            </a:pPr>
            <a:r>
              <a:rPr lang="en-US" sz="2400" dirty="0" smtClean="0">
                <a:latin typeface="Times New Roman" pitchFamily="18" charset="0"/>
                <a:cs typeface="Times New Roman" pitchFamily="18" charset="0"/>
              </a:rPr>
              <a:t>The </a:t>
            </a:r>
            <a:r>
              <a:rPr lang="en-US" sz="2400" dirty="0" smtClean="0">
                <a:solidFill>
                  <a:schemeClr val="tx2"/>
                </a:solidFill>
                <a:latin typeface="Times New Roman" pitchFamily="18" charset="0"/>
                <a:cs typeface="Times New Roman" pitchFamily="18" charset="0"/>
              </a:rPr>
              <a:t>main </a:t>
            </a:r>
            <a:r>
              <a:rPr lang="en-US" sz="2400" dirty="0" smtClean="0">
                <a:latin typeface="Times New Roman" pitchFamily="18" charset="0"/>
                <a:cs typeface="Times New Roman" pitchFamily="18" charset="0"/>
              </a:rPr>
              <a:t>purpose of a scientific report is to </a:t>
            </a:r>
            <a:r>
              <a:rPr lang="en-US" sz="2400" dirty="0" smtClean="0">
                <a:solidFill>
                  <a:schemeClr val="tx2"/>
                </a:solidFill>
                <a:latin typeface="Times New Roman" pitchFamily="18" charset="0"/>
                <a:cs typeface="Times New Roman" pitchFamily="18" charset="0"/>
              </a:rPr>
              <a:t>communicate</a:t>
            </a:r>
          </a:p>
          <a:p>
            <a:pPr eaLnBrk="1" hangingPunct="1">
              <a:buSzPct val="80000"/>
              <a:buFont typeface="Wingdings" pitchFamily="2" charset="2"/>
              <a:buChar char="§"/>
            </a:pPr>
            <a:r>
              <a:rPr lang="en-US" sz="2400" dirty="0" smtClean="0">
                <a:latin typeface="Times New Roman" pitchFamily="18" charset="0"/>
                <a:cs typeface="Times New Roman" pitchFamily="18" charset="0"/>
              </a:rPr>
              <a:t>A report should convey </a:t>
            </a:r>
            <a:r>
              <a:rPr lang="en-US" sz="2400" dirty="0" smtClean="0">
                <a:solidFill>
                  <a:schemeClr val="tx2"/>
                </a:solidFill>
                <a:latin typeface="Times New Roman" pitchFamily="18" charset="0"/>
                <a:cs typeface="Times New Roman" pitchFamily="18" charset="0"/>
              </a:rPr>
              <a:t>essential</a:t>
            </a:r>
            <a:r>
              <a:rPr lang="en-US" sz="2400" dirty="0" smtClean="0">
                <a:latin typeface="Times New Roman" pitchFamily="18" charset="0"/>
                <a:cs typeface="Times New Roman" pitchFamily="18" charset="0"/>
              </a:rPr>
              <a:t> information and ideas as </a:t>
            </a:r>
            <a:r>
              <a:rPr lang="en-US" sz="2400" dirty="0" smtClean="0">
                <a:solidFill>
                  <a:schemeClr val="tx2"/>
                </a:solidFill>
                <a:latin typeface="Times New Roman" pitchFamily="18" charset="0"/>
                <a:cs typeface="Times New Roman" pitchFamily="18" charset="0"/>
              </a:rPr>
              <a:t>concisely</a:t>
            </a:r>
            <a:r>
              <a:rPr lang="en-US" sz="2400" dirty="0" smtClean="0">
                <a:latin typeface="Times New Roman" pitchFamily="18" charset="0"/>
                <a:cs typeface="Times New Roman" pitchFamily="18" charset="0"/>
              </a:rPr>
              <a:t> and </a:t>
            </a:r>
            <a:r>
              <a:rPr lang="en-US" sz="2400" dirty="0" smtClean="0">
                <a:solidFill>
                  <a:schemeClr val="tx2"/>
                </a:solidFill>
                <a:latin typeface="Times New Roman" pitchFamily="18" charset="0"/>
                <a:cs typeface="Times New Roman" pitchFamily="18" charset="0"/>
              </a:rPr>
              <a:t>effectively</a:t>
            </a:r>
            <a:r>
              <a:rPr lang="en-US" sz="2400" dirty="0" smtClean="0">
                <a:latin typeface="Times New Roman" pitchFamily="18" charset="0"/>
                <a:cs typeface="Times New Roman" pitchFamily="18" charset="0"/>
              </a:rPr>
              <a:t> as possible</a:t>
            </a:r>
          </a:p>
          <a:p>
            <a:pPr eaLnBrk="1" hangingPunct="1">
              <a:buSzPct val="80000"/>
              <a:buFont typeface="Wingdings" pitchFamily="2" charset="2"/>
              <a:buChar char="§"/>
            </a:pPr>
            <a:r>
              <a:rPr lang="en-US" sz="2400" dirty="0" smtClean="0">
                <a:solidFill>
                  <a:schemeClr val="tx2"/>
                </a:solidFill>
                <a:latin typeface="Times New Roman" pitchFamily="18" charset="0"/>
                <a:cs typeface="Times New Roman" pitchFamily="18" charset="0"/>
              </a:rPr>
              <a:t>Precise formats vary </a:t>
            </a:r>
            <a:r>
              <a:rPr lang="en-US" sz="2400" dirty="0" smtClean="0">
                <a:latin typeface="Times New Roman" pitchFamily="18" charset="0"/>
                <a:cs typeface="Times New Roman" pitchFamily="18" charset="0"/>
              </a:rPr>
              <a:t>by discipline and scientific journal; treat them as </a:t>
            </a:r>
            <a:r>
              <a:rPr lang="en-US" sz="2400" dirty="0" smtClean="0">
                <a:solidFill>
                  <a:schemeClr val="tx2"/>
                </a:solidFill>
                <a:latin typeface="Times New Roman" pitchFamily="18" charset="0"/>
                <a:cs typeface="Times New Roman" pitchFamily="18" charset="0"/>
              </a:rPr>
              <a:t>flexible guidelines </a:t>
            </a:r>
            <a:r>
              <a:rPr lang="en-US" sz="2400" dirty="0" smtClean="0">
                <a:latin typeface="Times New Roman" pitchFamily="18" charset="0"/>
                <a:cs typeface="Times New Roman" pitchFamily="18" charset="0"/>
              </a:rPr>
              <a:t>that enable </a:t>
            </a:r>
            <a:r>
              <a:rPr lang="en-US" sz="2400" dirty="0" smtClean="0">
                <a:solidFill>
                  <a:schemeClr val="tx2"/>
                </a:solidFill>
                <a:latin typeface="Times New Roman" pitchFamily="18" charset="0"/>
                <a:cs typeface="Times New Roman" pitchFamily="18" charset="0"/>
              </a:rPr>
              <a:t>clear </a:t>
            </a:r>
            <a:r>
              <a:rPr lang="en-US" sz="2400" dirty="0" smtClean="0">
                <a:latin typeface="Times New Roman" pitchFamily="18" charset="0"/>
                <a:cs typeface="Times New Roman" pitchFamily="18" charset="0"/>
              </a:rPr>
              <a:t>communication</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1874" name="Rectangle 2"/>
          <p:cNvSpPr>
            <a:spLocks noGrp="1" noChangeArrowheads="1"/>
          </p:cNvSpPr>
          <p:nvPr>
            <p:ph type="title"/>
          </p:nvPr>
        </p:nvSpPr>
        <p:spPr>
          <a:xfrm>
            <a:off x="838200" y="914400"/>
            <a:ext cx="7696200" cy="609600"/>
          </a:xfrm>
        </p:spPr>
        <p:txBody>
          <a:bodyPr>
            <a:normAutofit/>
          </a:bodyPr>
          <a:lstStyle/>
          <a:p>
            <a:pPr eaLnBrk="1" hangingPunct="1">
              <a:defRPr/>
            </a:pPr>
            <a:r>
              <a:rPr lang="en-US" sz="3200" b="1" dirty="0" smtClean="0">
                <a:latin typeface="Times New Roman" pitchFamily="18" charset="0"/>
                <a:cs typeface="Times New Roman" pitchFamily="18" charset="0"/>
              </a:rPr>
              <a:t>Scientific Report Writing</a:t>
            </a:r>
          </a:p>
        </p:txBody>
      </p:sp>
      <p:sp>
        <p:nvSpPr>
          <p:cNvPr id="46083" name="Rectangle 3"/>
          <p:cNvSpPr>
            <a:spLocks noGrp="1" noChangeArrowheads="1"/>
          </p:cNvSpPr>
          <p:nvPr>
            <p:ph type="body" idx="1"/>
          </p:nvPr>
        </p:nvSpPr>
        <p:spPr>
          <a:xfrm>
            <a:off x="457200" y="1752600"/>
            <a:ext cx="8491538" cy="2667000"/>
          </a:xfrm>
          <a:noFill/>
        </p:spPr>
        <p:txBody>
          <a:bodyPr>
            <a:normAutofit/>
          </a:bodyPr>
          <a:lstStyle/>
          <a:p>
            <a:pPr eaLnBrk="1" hangingPunct="1">
              <a:lnSpc>
                <a:spcPct val="90000"/>
              </a:lnSpc>
              <a:buFont typeface="Monotype Sorts" pitchFamily="2" charset="2"/>
              <a:buNone/>
            </a:pPr>
            <a:r>
              <a:rPr lang="en-US" sz="2400" b="1" dirty="0" smtClean="0">
                <a:latin typeface="Times New Roman" pitchFamily="18" charset="0"/>
                <a:cs typeface="Times New Roman" pitchFamily="18" charset="0"/>
              </a:rPr>
              <a:t>Aim</a:t>
            </a:r>
          </a:p>
          <a:p>
            <a:pPr eaLnBrk="1" hangingPunct="1">
              <a:lnSpc>
                <a:spcPct val="90000"/>
              </a:lnSpc>
              <a:buSzPct val="80000"/>
              <a:buFont typeface="Wingdings" pitchFamily="2" charset="2"/>
              <a:buChar char="§"/>
            </a:pPr>
            <a:r>
              <a:rPr lang="en-US" sz="2400" dirty="0" smtClean="0">
                <a:latin typeface="Times New Roman" pitchFamily="18" charset="0"/>
                <a:cs typeface="Times New Roman" pitchFamily="18" charset="0"/>
              </a:rPr>
              <a:t>The </a:t>
            </a:r>
            <a:r>
              <a:rPr lang="en-US" sz="2400" dirty="0" smtClean="0">
                <a:solidFill>
                  <a:srgbClr val="002060"/>
                </a:solidFill>
                <a:latin typeface="Times New Roman" pitchFamily="18" charset="0"/>
                <a:cs typeface="Times New Roman" pitchFamily="18" charset="0"/>
              </a:rPr>
              <a:t>main</a:t>
            </a:r>
            <a:r>
              <a:rPr lang="en-US" sz="2400" dirty="0" smtClean="0">
                <a:latin typeface="Times New Roman" pitchFamily="18" charset="0"/>
                <a:cs typeface="Times New Roman" pitchFamily="18" charset="0"/>
              </a:rPr>
              <a:t> purpose of a scientific report is to </a:t>
            </a:r>
            <a:r>
              <a:rPr lang="en-US" sz="2400" dirty="0" smtClean="0">
                <a:solidFill>
                  <a:srgbClr val="002060"/>
                </a:solidFill>
                <a:latin typeface="Times New Roman" pitchFamily="18" charset="0"/>
                <a:cs typeface="Times New Roman" pitchFamily="18" charset="0"/>
              </a:rPr>
              <a:t>communicate</a:t>
            </a:r>
          </a:p>
          <a:p>
            <a:pPr eaLnBrk="1" hangingPunct="1">
              <a:lnSpc>
                <a:spcPct val="90000"/>
              </a:lnSpc>
              <a:buSzPct val="80000"/>
              <a:buFont typeface="Wingdings" pitchFamily="2" charset="2"/>
              <a:buChar char="§"/>
            </a:pPr>
            <a:r>
              <a:rPr lang="en-US" sz="2400" dirty="0" smtClean="0">
                <a:latin typeface="Times New Roman" pitchFamily="18" charset="0"/>
                <a:cs typeface="Times New Roman" pitchFamily="18" charset="0"/>
              </a:rPr>
              <a:t>A typical structure and style have evolved to convey </a:t>
            </a:r>
            <a:r>
              <a:rPr lang="en-US" sz="2400" dirty="0" smtClean="0">
                <a:solidFill>
                  <a:srgbClr val="002060"/>
                </a:solidFill>
                <a:latin typeface="Times New Roman" pitchFamily="18" charset="0"/>
                <a:cs typeface="Times New Roman" pitchFamily="18" charset="0"/>
              </a:rPr>
              <a:t>essential</a:t>
            </a:r>
            <a:r>
              <a:rPr lang="en-US" sz="2400" dirty="0" smtClean="0">
                <a:latin typeface="Times New Roman" pitchFamily="18" charset="0"/>
                <a:cs typeface="Times New Roman" pitchFamily="18" charset="0"/>
              </a:rPr>
              <a:t> information and ideas as </a:t>
            </a:r>
            <a:r>
              <a:rPr lang="en-US" sz="2400" dirty="0" smtClean="0">
                <a:solidFill>
                  <a:srgbClr val="002060"/>
                </a:solidFill>
                <a:latin typeface="Times New Roman" pitchFamily="18" charset="0"/>
                <a:cs typeface="Times New Roman" pitchFamily="18" charset="0"/>
              </a:rPr>
              <a:t>concisely</a:t>
            </a:r>
            <a:r>
              <a:rPr lang="en-US" sz="2400" dirty="0" smtClean="0">
                <a:latin typeface="Times New Roman" pitchFamily="18" charset="0"/>
                <a:cs typeface="Times New Roman" pitchFamily="18" charset="0"/>
              </a:rPr>
              <a:t> and </a:t>
            </a:r>
            <a:r>
              <a:rPr lang="en-US" sz="2400" dirty="0" smtClean="0">
                <a:solidFill>
                  <a:srgbClr val="002060"/>
                </a:solidFill>
                <a:latin typeface="Times New Roman" pitchFamily="18" charset="0"/>
                <a:cs typeface="Times New Roman" pitchFamily="18" charset="0"/>
              </a:rPr>
              <a:t>effectively</a:t>
            </a:r>
            <a:r>
              <a:rPr lang="en-US" sz="2400" dirty="0" smtClean="0">
                <a:latin typeface="Times New Roman" pitchFamily="18" charset="0"/>
                <a:cs typeface="Times New Roman" pitchFamily="18" charset="0"/>
              </a:rPr>
              <a:t> as possible</a:t>
            </a:r>
          </a:p>
          <a:p>
            <a:pPr eaLnBrk="1" hangingPunct="1">
              <a:lnSpc>
                <a:spcPct val="90000"/>
              </a:lnSpc>
              <a:buSzPct val="80000"/>
              <a:buFont typeface="Wingdings" pitchFamily="2" charset="2"/>
              <a:buChar char="§"/>
            </a:pPr>
            <a:r>
              <a:rPr lang="en-US" sz="2400" dirty="0" smtClean="0">
                <a:solidFill>
                  <a:srgbClr val="002060"/>
                </a:solidFill>
                <a:latin typeface="Times New Roman" pitchFamily="18" charset="0"/>
                <a:cs typeface="Times New Roman" pitchFamily="18" charset="0"/>
              </a:rPr>
              <a:t>Precise formats vary </a:t>
            </a:r>
            <a:r>
              <a:rPr lang="en-US" sz="2400" dirty="0" smtClean="0">
                <a:latin typeface="Times New Roman" pitchFamily="18" charset="0"/>
                <a:cs typeface="Times New Roman" pitchFamily="18" charset="0"/>
              </a:rPr>
              <a:t>by discipline and scientific journal, but always treat them as </a:t>
            </a:r>
            <a:r>
              <a:rPr lang="en-US" sz="2400" dirty="0" smtClean="0">
                <a:solidFill>
                  <a:srgbClr val="002060"/>
                </a:solidFill>
                <a:latin typeface="Times New Roman" pitchFamily="18" charset="0"/>
                <a:cs typeface="Times New Roman" pitchFamily="18" charset="0"/>
              </a:rPr>
              <a:t>flexible guidelines </a:t>
            </a:r>
            <a:r>
              <a:rPr lang="en-US" sz="2400" dirty="0" smtClean="0">
                <a:latin typeface="Times New Roman" pitchFamily="18" charset="0"/>
                <a:cs typeface="Times New Roman" pitchFamily="18" charset="0"/>
              </a:rPr>
              <a:t>that enable </a:t>
            </a:r>
            <a:r>
              <a:rPr lang="en-US" sz="2400" dirty="0" smtClean="0">
                <a:solidFill>
                  <a:srgbClr val="002060"/>
                </a:solidFill>
                <a:latin typeface="Times New Roman" pitchFamily="18" charset="0"/>
                <a:cs typeface="Times New Roman" pitchFamily="18" charset="0"/>
              </a:rPr>
              <a:t>clear</a:t>
            </a:r>
            <a:r>
              <a:rPr lang="en-US" sz="2400" dirty="0" smtClean="0">
                <a:latin typeface="Times New Roman" pitchFamily="18" charset="0"/>
                <a:cs typeface="Times New Roman" pitchFamily="18" charset="0"/>
              </a:rPr>
              <a:t> communication</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1202" name="Rectangle 2"/>
          <p:cNvSpPr>
            <a:spLocks noGrp="1" noChangeArrowheads="1"/>
          </p:cNvSpPr>
          <p:nvPr>
            <p:ph type="title"/>
          </p:nvPr>
        </p:nvSpPr>
        <p:spPr>
          <a:xfrm>
            <a:off x="838200" y="762000"/>
            <a:ext cx="7696200" cy="533400"/>
          </a:xfrm>
        </p:spPr>
        <p:txBody>
          <a:bodyPr>
            <a:normAutofit fontScale="90000"/>
          </a:bodyPr>
          <a:lstStyle/>
          <a:p>
            <a:pPr eaLnBrk="1" hangingPunct="1">
              <a:defRPr/>
            </a:pPr>
            <a:r>
              <a:rPr lang="en-US" sz="3200" b="1" dirty="0" smtClean="0">
                <a:latin typeface="Times New Roman" pitchFamily="18" charset="0"/>
                <a:cs typeface="Times New Roman" pitchFamily="18" charset="0"/>
              </a:rPr>
              <a:t>Scientific Report Writing Overview</a:t>
            </a:r>
          </a:p>
        </p:txBody>
      </p:sp>
      <p:sp>
        <p:nvSpPr>
          <p:cNvPr id="31747" name="Rectangle 3"/>
          <p:cNvSpPr>
            <a:spLocks noGrp="1" noChangeArrowheads="1"/>
          </p:cNvSpPr>
          <p:nvPr>
            <p:ph type="body" idx="1"/>
          </p:nvPr>
        </p:nvSpPr>
        <p:spPr>
          <a:xfrm>
            <a:off x="533400" y="1600200"/>
            <a:ext cx="8229600" cy="3429000"/>
          </a:xfrm>
          <a:noFill/>
        </p:spPr>
        <p:txBody>
          <a:bodyPr>
            <a:normAutofit/>
          </a:bodyPr>
          <a:lstStyle/>
          <a:p>
            <a:pPr eaLnBrk="1" hangingPunct="1">
              <a:buFont typeface="Monotype Sorts" pitchFamily="2" charset="2"/>
              <a:buNone/>
            </a:pPr>
            <a:r>
              <a:rPr lang="en-US" sz="2400" b="1" dirty="0" smtClean="0">
                <a:latin typeface="Times New Roman" pitchFamily="18" charset="0"/>
                <a:cs typeface="Times New Roman" pitchFamily="18" charset="0"/>
              </a:rPr>
              <a:t>Audience</a:t>
            </a:r>
          </a:p>
          <a:p>
            <a:pPr eaLnBrk="1" hangingPunct="1">
              <a:buSzPct val="80000"/>
              <a:buFont typeface="Wingdings" pitchFamily="2" charset="2"/>
              <a:buChar char="§"/>
            </a:pPr>
            <a:r>
              <a:rPr lang="en-US" sz="2400" dirty="0" smtClean="0">
                <a:latin typeface="Times New Roman" pitchFamily="18" charset="0"/>
                <a:cs typeface="Times New Roman" pitchFamily="18" charset="0"/>
              </a:rPr>
              <a:t>Assume that your intended reader has a background </a:t>
            </a:r>
            <a:r>
              <a:rPr lang="en-US" sz="2400" dirty="0" smtClean="0">
                <a:solidFill>
                  <a:schemeClr val="tx2"/>
                </a:solidFill>
                <a:latin typeface="Times New Roman" pitchFamily="18" charset="0"/>
                <a:cs typeface="Times New Roman" pitchFamily="18" charset="0"/>
              </a:rPr>
              <a:t>similar</a:t>
            </a:r>
            <a:r>
              <a:rPr lang="en-US" sz="2400" dirty="0" smtClean="0">
                <a:latin typeface="Times New Roman" pitchFamily="18" charset="0"/>
                <a:cs typeface="Times New Roman" pitchFamily="18" charset="0"/>
              </a:rPr>
              <a:t> to yours </a:t>
            </a:r>
            <a:r>
              <a:rPr lang="en-US" sz="2400" i="1" dirty="0" smtClean="0">
                <a:solidFill>
                  <a:schemeClr val="tx2"/>
                </a:solidFill>
                <a:latin typeface="Times New Roman" pitchFamily="18" charset="0"/>
                <a:cs typeface="Times New Roman" pitchFamily="18" charset="0"/>
              </a:rPr>
              <a:t>before</a:t>
            </a:r>
            <a:r>
              <a:rPr lang="en-US" sz="2400" dirty="0" smtClean="0">
                <a:latin typeface="Times New Roman" pitchFamily="18" charset="0"/>
                <a:cs typeface="Times New Roman" pitchFamily="18" charset="0"/>
              </a:rPr>
              <a:t> you started the project</a:t>
            </a:r>
          </a:p>
          <a:p>
            <a:pPr eaLnBrk="1" hangingPunct="1">
              <a:buSzPct val="80000"/>
              <a:buFont typeface="Wingdings" pitchFamily="2" charset="2"/>
              <a:buChar char="§"/>
            </a:pPr>
            <a:r>
              <a:rPr lang="en-US" sz="2400" dirty="0" smtClean="0">
                <a:latin typeface="Times New Roman" pitchFamily="18" charset="0"/>
                <a:cs typeface="Times New Roman" pitchFamily="18" charset="0"/>
              </a:rPr>
              <a:t>The reader has </a:t>
            </a:r>
            <a:r>
              <a:rPr lang="en-US" sz="2400" dirty="0" smtClean="0">
                <a:solidFill>
                  <a:schemeClr val="tx2"/>
                </a:solidFill>
                <a:latin typeface="Times New Roman" pitchFamily="18" charset="0"/>
                <a:cs typeface="Times New Roman" pitchFamily="18" charset="0"/>
              </a:rPr>
              <a:t>general understanding </a:t>
            </a:r>
            <a:r>
              <a:rPr lang="en-US" sz="2400" dirty="0" smtClean="0">
                <a:latin typeface="Times New Roman" pitchFamily="18" charset="0"/>
                <a:cs typeface="Times New Roman" pitchFamily="18" charset="0"/>
              </a:rPr>
              <a:t>of the topic but </a:t>
            </a:r>
            <a:r>
              <a:rPr lang="en-US" sz="2400" dirty="0" smtClean="0">
                <a:solidFill>
                  <a:schemeClr val="tx2"/>
                </a:solidFill>
                <a:latin typeface="Times New Roman" pitchFamily="18" charset="0"/>
                <a:cs typeface="Times New Roman" pitchFamily="18" charset="0"/>
              </a:rPr>
              <a:t>no specific knowledge </a:t>
            </a:r>
            <a:r>
              <a:rPr lang="en-US" sz="2400" dirty="0" smtClean="0">
                <a:latin typeface="Times New Roman" pitchFamily="18" charset="0"/>
                <a:cs typeface="Times New Roman" pitchFamily="18" charset="0"/>
              </a:rPr>
              <a:t>of the details</a:t>
            </a:r>
          </a:p>
          <a:p>
            <a:pPr eaLnBrk="1" hangingPunct="1">
              <a:buSzPct val="80000"/>
              <a:buFont typeface="Wingdings" pitchFamily="2" charset="2"/>
              <a:buChar char="§"/>
            </a:pPr>
            <a:r>
              <a:rPr lang="en-US" sz="2400" dirty="0" smtClean="0">
                <a:latin typeface="Times New Roman" pitchFamily="18" charset="0"/>
                <a:cs typeface="Times New Roman" pitchFamily="18" charset="0"/>
              </a:rPr>
              <a:t>The reader should be able to </a:t>
            </a:r>
            <a:r>
              <a:rPr lang="en-US" sz="2400" dirty="0" smtClean="0">
                <a:solidFill>
                  <a:schemeClr val="tx2"/>
                </a:solidFill>
                <a:latin typeface="Times New Roman" pitchFamily="18" charset="0"/>
                <a:cs typeface="Times New Roman" pitchFamily="18" charset="0"/>
              </a:rPr>
              <a:t>reproduce </a:t>
            </a:r>
            <a:r>
              <a:rPr lang="en-US" sz="2400" dirty="0" smtClean="0">
                <a:latin typeface="Times New Roman" pitchFamily="18" charset="0"/>
                <a:cs typeface="Times New Roman" pitchFamily="18" charset="0"/>
              </a:rPr>
              <a:t>whatever you did by </a:t>
            </a:r>
            <a:r>
              <a:rPr lang="en-US" sz="2400" dirty="0" smtClean="0">
                <a:solidFill>
                  <a:schemeClr val="tx2"/>
                </a:solidFill>
                <a:latin typeface="Times New Roman" pitchFamily="18" charset="0"/>
                <a:cs typeface="Times New Roman" pitchFamily="18" charset="0"/>
              </a:rPr>
              <a:t>following </a:t>
            </a:r>
            <a:r>
              <a:rPr lang="en-US" sz="2400" dirty="0" smtClean="0">
                <a:latin typeface="Times New Roman" pitchFamily="18" charset="0"/>
                <a:cs typeface="Times New Roman" pitchFamily="18" charset="0"/>
              </a:rPr>
              <a:t>your report</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0306" name="Rectangle 2"/>
          <p:cNvSpPr>
            <a:spLocks noGrp="1" noChangeArrowheads="1"/>
          </p:cNvSpPr>
          <p:nvPr>
            <p:ph type="title"/>
          </p:nvPr>
        </p:nvSpPr>
        <p:spPr>
          <a:xfrm>
            <a:off x="990600" y="838200"/>
            <a:ext cx="7010400" cy="457200"/>
          </a:xfrm>
        </p:spPr>
        <p:txBody>
          <a:bodyPr>
            <a:normAutofit fontScale="90000"/>
          </a:bodyPr>
          <a:lstStyle/>
          <a:p>
            <a:pPr eaLnBrk="1" hangingPunct="1">
              <a:defRPr/>
            </a:pPr>
            <a:r>
              <a:rPr lang="en-US" sz="3200" b="1" dirty="0" smtClean="0">
                <a:latin typeface="Times New Roman" pitchFamily="18" charset="0"/>
                <a:cs typeface="Times New Roman" pitchFamily="18" charset="0"/>
              </a:rPr>
              <a:t>Scientific Report Writing</a:t>
            </a:r>
          </a:p>
        </p:txBody>
      </p:sp>
      <p:sp>
        <p:nvSpPr>
          <p:cNvPr id="47107" name="Rectangle 3"/>
          <p:cNvSpPr>
            <a:spLocks noGrp="1" noChangeArrowheads="1"/>
          </p:cNvSpPr>
          <p:nvPr>
            <p:ph type="body" idx="1"/>
          </p:nvPr>
        </p:nvSpPr>
        <p:spPr>
          <a:xfrm>
            <a:off x="457200" y="1981200"/>
            <a:ext cx="8382000" cy="3352800"/>
          </a:xfrm>
          <a:noFill/>
        </p:spPr>
        <p:txBody>
          <a:bodyPr>
            <a:noAutofit/>
          </a:bodyPr>
          <a:lstStyle/>
          <a:p>
            <a:pPr eaLnBrk="1" hangingPunct="1">
              <a:buFont typeface="Monotype Sorts" pitchFamily="2" charset="2"/>
              <a:buNone/>
            </a:pPr>
            <a:r>
              <a:rPr lang="en-US" sz="2400" b="1" dirty="0" smtClean="0">
                <a:latin typeface="Times New Roman" pitchFamily="18" charset="0"/>
                <a:cs typeface="Times New Roman" pitchFamily="18" charset="0"/>
              </a:rPr>
              <a:t>Audience</a:t>
            </a:r>
          </a:p>
          <a:p>
            <a:pPr eaLnBrk="1" hangingPunct="1">
              <a:buSzPct val="80000"/>
              <a:buFont typeface="Wingdings" pitchFamily="2" charset="2"/>
              <a:buChar char="§"/>
            </a:pPr>
            <a:r>
              <a:rPr lang="en-US" sz="2400" dirty="0" smtClean="0">
                <a:latin typeface="Times New Roman" pitchFamily="18" charset="0"/>
                <a:cs typeface="Times New Roman" pitchFamily="18" charset="0"/>
              </a:rPr>
              <a:t>Assume that your intended reader has a background </a:t>
            </a:r>
            <a:r>
              <a:rPr lang="en-US" sz="2400" dirty="0" smtClean="0">
                <a:solidFill>
                  <a:srgbClr val="002060"/>
                </a:solidFill>
                <a:latin typeface="Times New Roman" pitchFamily="18" charset="0"/>
                <a:cs typeface="Times New Roman" pitchFamily="18" charset="0"/>
              </a:rPr>
              <a:t>similar</a:t>
            </a:r>
            <a:r>
              <a:rPr lang="en-US" sz="2400" dirty="0" smtClean="0">
                <a:latin typeface="Times New Roman" pitchFamily="18" charset="0"/>
                <a:cs typeface="Times New Roman" pitchFamily="18" charset="0"/>
              </a:rPr>
              <a:t> to yours </a:t>
            </a:r>
            <a:r>
              <a:rPr lang="en-US" sz="2400" i="1" dirty="0" smtClean="0">
                <a:solidFill>
                  <a:srgbClr val="002060"/>
                </a:solidFill>
                <a:latin typeface="Times New Roman" pitchFamily="18" charset="0"/>
                <a:cs typeface="Times New Roman" pitchFamily="18" charset="0"/>
              </a:rPr>
              <a:t>before</a:t>
            </a:r>
            <a:r>
              <a:rPr lang="en-US" sz="2400" dirty="0" smtClean="0">
                <a:latin typeface="Times New Roman" pitchFamily="18" charset="0"/>
                <a:cs typeface="Times New Roman" pitchFamily="18" charset="0"/>
              </a:rPr>
              <a:t> you started the project</a:t>
            </a:r>
          </a:p>
          <a:p>
            <a:pPr eaLnBrk="1" hangingPunct="1">
              <a:buSzPct val="80000"/>
              <a:buFont typeface="Wingdings" pitchFamily="2" charset="2"/>
              <a:buChar char="§"/>
            </a:pPr>
            <a:r>
              <a:rPr lang="en-US" sz="2400" dirty="0" smtClean="0">
                <a:latin typeface="Times New Roman" pitchFamily="18" charset="0"/>
                <a:cs typeface="Times New Roman" pitchFamily="18" charset="0"/>
              </a:rPr>
              <a:t>The reader has </a:t>
            </a:r>
            <a:r>
              <a:rPr lang="en-US" sz="2400" dirty="0" smtClean="0">
                <a:solidFill>
                  <a:srgbClr val="002060"/>
                </a:solidFill>
                <a:latin typeface="Times New Roman" pitchFamily="18" charset="0"/>
                <a:cs typeface="Times New Roman" pitchFamily="18" charset="0"/>
              </a:rPr>
              <a:t>general understanding </a:t>
            </a:r>
            <a:r>
              <a:rPr lang="en-US" sz="2400" dirty="0" smtClean="0">
                <a:latin typeface="Times New Roman" pitchFamily="18" charset="0"/>
                <a:cs typeface="Times New Roman" pitchFamily="18" charset="0"/>
              </a:rPr>
              <a:t>of the topic but </a:t>
            </a:r>
            <a:r>
              <a:rPr lang="en-US" sz="2400" dirty="0" smtClean="0">
                <a:solidFill>
                  <a:srgbClr val="002060"/>
                </a:solidFill>
                <a:latin typeface="Times New Roman" pitchFamily="18" charset="0"/>
                <a:cs typeface="Times New Roman" pitchFamily="18" charset="0"/>
              </a:rPr>
              <a:t>no specific knowledge </a:t>
            </a:r>
            <a:r>
              <a:rPr lang="en-US" sz="2400" dirty="0" smtClean="0">
                <a:latin typeface="Times New Roman" pitchFamily="18" charset="0"/>
                <a:cs typeface="Times New Roman" pitchFamily="18" charset="0"/>
              </a:rPr>
              <a:t>of the details</a:t>
            </a:r>
          </a:p>
          <a:p>
            <a:pPr eaLnBrk="1" hangingPunct="1">
              <a:buSzPct val="80000"/>
              <a:buFont typeface="Wingdings" pitchFamily="2" charset="2"/>
              <a:buChar char="§"/>
            </a:pPr>
            <a:r>
              <a:rPr lang="en-US" sz="2400" dirty="0" smtClean="0">
                <a:latin typeface="Times New Roman" pitchFamily="18" charset="0"/>
                <a:cs typeface="Times New Roman" pitchFamily="18" charset="0"/>
              </a:rPr>
              <a:t>The reader should be able to </a:t>
            </a:r>
            <a:r>
              <a:rPr lang="en-US" sz="2400" dirty="0" smtClean="0">
                <a:solidFill>
                  <a:srgbClr val="002060"/>
                </a:solidFill>
                <a:latin typeface="Times New Roman" pitchFamily="18" charset="0"/>
                <a:cs typeface="Times New Roman" pitchFamily="18" charset="0"/>
              </a:rPr>
              <a:t>reproduce</a:t>
            </a:r>
            <a:r>
              <a:rPr lang="en-US" sz="2400" dirty="0" smtClean="0">
                <a:latin typeface="Times New Roman" pitchFamily="18" charset="0"/>
                <a:cs typeface="Times New Roman" pitchFamily="18" charset="0"/>
              </a:rPr>
              <a:t> whatever you did by </a:t>
            </a:r>
            <a:r>
              <a:rPr lang="en-US" sz="2400" dirty="0" smtClean="0">
                <a:solidFill>
                  <a:srgbClr val="002060"/>
                </a:solidFill>
                <a:latin typeface="Times New Roman" pitchFamily="18" charset="0"/>
                <a:cs typeface="Times New Roman" pitchFamily="18" charset="0"/>
              </a:rPr>
              <a:t>following </a:t>
            </a:r>
            <a:r>
              <a:rPr lang="en-US" sz="2400" dirty="0" smtClean="0">
                <a:latin typeface="Times New Roman" pitchFamily="18" charset="0"/>
                <a:cs typeface="Times New Roman" pitchFamily="18" charset="0"/>
              </a:rPr>
              <a:t>your report</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2354" name="Rectangle 2"/>
          <p:cNvSpPr>
            <a:spLocks noGrp="1" noChangeArrowheads="1"/>
          </p:cNvSpPr>
          <p:nvPr>
            <p:ph type="title"/>
          </p:nvPr>
        </p:nvSpPr>
        <p:spPr>
          <a:xfrm>
            <a:off x="914400" y="533400"/>
            <a:ext cx="7848600" cy="533400"/>
          </a:xfrm>
        </p:spPr>
        <p:txBody>
          <a:bodyPr>
            <a:normAutofit fontScale="90000"/>
          </a:bodyPr>
          <a:lstStyle/>
          <a:p>
            <a:pPr eaLnBrk="1" hangingPunct="1">
              <a:defRPr/>
            </a:pPr>
            <a:r>
              <a:rPr lang="en-US" sz="3200" b="1" dirty="0" smtClean="0">
                <a:latin typeface="Times New Roman" pitchFamily="18" charset="0"/>
                <a:cs typeface="Times New Roman" pitchFamily="18" charset="0"/>
              </a:rPr>
              <a:t>Scientific Report Writing</a:t>
            </a:r>
          </a:p>
        </p:txBody>
      </p:sp>
      <p:sp>
        <p:nvSpPr>
          <p:cNvPr id="48131" name="Rectangle 3"/>
          <p:cNvSpPr>
            <a:spLocks noGrp="1" noChangeArrowheads="1"/>
          </p:cNvSpPr>
          <p:nvPr>
            <p:ph type="body" idx="1"/>
          </p:nvPr>
        </p:nvSpPr>
        <p:spPr>
          <a:xfrm>
            <a:off x="304800" y="1524000"/>
            <a:ext cx="8643938" cy="4267200"/>
          </a:xfrm>
          <a:noFill/>
        </p:spPr>
        <p:txBody>
          <a:bodyPr>
            <a:noAutofit/>
          </a:bodyPr>
          <a:lstStyle/>
          <a:p>
            <a:pPr eaLnBrk="1" hangingPunct="1">
              <a:buFont typeface="Monotype Sorts" pitchFamily="2" charset="2"/>
              <a:buNone/>
            </a:pPr>
            <a:r>
              <a:rPr lang="en-US" sz="2400" b="1" dirty="0" smtClean="0">
                <a:latin typeface="Times New Roman" pitchFamily="18" charset="0"/>
                <a:cs typeface="Times New Roman" pitchFamily="18" charset="0"/>
              </a:rPr>
              <a:t>Clarity of Writing</a:t>
            </a:r>
          </a:p>
          <a:p>
            <a:pPr eaLnBrk="1" hangingPunct="1">
              <a:buSzPct val="80000"/>
              <a:buFont typeface="Wingdings" pitchFamily="2" charset="2"/>
              <a:buChar char="§"/>
            </a:pPr>
            <a:r>
              <a:rPr lang="en-US" sz="2400" dirty="0" smtClean="0">
                <a:latin typeface="Times New Roman" pitchFamily="18" charset="0"/>
                <a:cs typeface="Times New Roman" pitchFamily="18" charset="0"/>
              </a:rPr>
              <a:t>Good scientific reports </a:t>
            </a:r>
            <a:r>
              <a:rPr lang="en-US" sz="2400" dirty="0" smtClean="0">
                <a:solidFill>
                  <a:srgbClr val="002060"/>
                </a:solidFill>
                <a:latin typeface="Times New Roman" pitchFamily="18" charset="0"/>
                <a:cs typeface="Times New Roman" pitchFamily="18" charset="0"/>
              </a:rPr>
              <a:t>share</a:t>
            </a:r>
            <a:r>
              <a:rPr lang="en-US" sz="2400" dirty="0" smtClean="0">
                <a:latin typeface="Times New Roman" pitchFamily="18" charset="0"/>
                <a:cs typeface="Times New Roman" pitchFamily="18" charset="0"/>
              </a:rPr>
              <a:t> many of the qualities found in </a:t>
            </a:r>
            <a:r>
              <a:rPr lang="en-US" sz="2400" dirty="0" smtClean="0">
                <a:solidFill>
                  <a:srgbClr val="002060"/>
                </a:solidFill>
                <a:latin typeface="Times New Roman" pitchFamily="18" charset="0"/>
                <a:cs typeface="Times New Roman" pitchFamily="18" charset="0"/>
              </a:rPr>
              <a:t>other </a:t>
            </a:r>
            <a:r>
              <a:rPr lang="en-US" sz="2400" dirty="0" smtClean="0">
                <a:latin typeface="Times New Roman" pitchFamily="18" charset="0"/>
                <a:cs typeface="Times New Roman" pitchFamily="18" charset="0"/>
              </a:rPr>
              <a:t>kinds of writing</a:t>
            </a:r>
          </a:p>
          <a:p>
            <a:pPr eaLnBrk="1" hangingPunct="1">
              <a:buSzPct val="80000"/>
              <a:buFont typeface="Wingdings" pitchFamily="2" charset="2"/>
              <a:buChar char="§"/>
            </a:pPr>
            <a:r>
              <a:rPr lang="en-US" sz="2400" dirty="0" smtClean="0">
                <a:latin typeface="Times New Roman" pitchFamily="18" charset="0"/>
                <a:cs typeface="Times New Roman" pitchFamily="18" charset="0"/>
              </a:rPr>
              <a:t>To write is to think; a paper that lays out ideas in a </a:t>
            </a:r>
            <a:r>
              <a:rPr lang="en-US" sz="2400" dirty="0" smtClean="0">
                <a:solidFill>
                  <a:srgbClr val="002060"/>
                </a:solidFill>
                <a:latin typeface="Times New Roman" pitchFamily="18" charset="0"/>
                <a:cs typeface="Times New Roman" pitchFamily="18" charset="0"/>
              </a:rPr>
              <a:t>logical </a:t>
            </a:r>
            <a:r>
              <a:rPr lang="en-US" sz="2400" dirty="0" smtClean="0">
                <a:latin typeface="Times New Roman" pitchFamily="18" charset="0"/>
                <a:cs typeface="Times New Roman" pitchFamily="18" charset="0"/>
              </a:rPr>
              <a:t>order will </a:t>
            </a:r>
            <a:r>
              <a:rPr lang="en-US" sz="2400" dirty="0" smtClean="0">
                <a:solidFill>
                  <a:srgbClr val="002060"/>
                </a:solidFill>
                <a:latin typeface="Times New Roman" pitchFamily="18" charset="0"/>
                <a:cs typeface="Times New Roman" pitchFamily="18" charset="0"/>
              </a:rPr>
              <a:t>facilitate</a:t>
            </a:r>
            <a:r>
              <a:rPr lang="en-US" sz="2400" dirty="0" smtClean="0">
                <a:latin typeface="Times New Roman" pitchFamily="18" charset="0"/>
                <a:cs typeface="Times New Roman" pitchFamily="18" charset="0"/>
              </a:rPr>
              <a:t> same kind of thinking</a:t>
            </a:r>
          </a:p>
          <a:p>
            <a:pPr eaLnBrk="1" hangingPunct="1">
              <a:buSzPct val="80000"/>
              <a:buFont typeface="Wingdings" pitchFamily="2" charset="2"/>
              <a:buChar char="§"/>
            </a:pPr>
            <a:r>
              <a:rPr lang="en-US" sz="2400" dirty="0" smtClean="0">
                <a:latin typeface="Times New Roman" pitchFamily="18" charset="0"/>
                <a:cs typeface="Times New Roman" pitchFamily="18" charset="0"/>
              </a:rPr>
              <a:t>Make each sentence </a:t>
            </a:r>
            <a:r>
              <a:rPr lang="en-US" sz="2400" dirty="0" smtClean="0">
                <a:solidFill>
                  <a:srgbClr val="002060"/>
                </a:solidFill>
                <a:latin typeface="Times New Roman" pitchFamily="18" charset="0"/>
                <a:cs typeface="Times New Roman" pitchFamily="18" charset="0"/>
              </a:rPr>
              <a:t>follow</a:t>
            </a:r>
            <a:r>
              <a:rPr lang="en-US" sz="2400" dirty="0" smtClean="0">
                <a:latin typeface="Times New Roman" pitchFamily="18" charset="0"/>
                <a:cs typeface="Times New Roman" pitchFamily="18" charset="0"/>
              </a:rPr>
              <a:t> from the previous one, </a:t>
            </a:r>
            <a:r>
              <a:rPr lang="en-US" sz="2400" dirty="0" smtClean="0">
                <a:solidFill>
                  <a:srgbClr val="002060"/>
                </a:solidFill>
                <a:latin typeface="Times New Roman" pitchFamily="18" charset="0"/>
                <a:cs typeface="Times New Roman" pitchFamily="18" charset="0"/>
              </a:rPr>
              <a:t>building </a:t>
            </a:r>
            <a:r>
              <a:rPr lang="en-US" sz="2400" dirty="0" smtClean="0">
                <a:latin typeface="Times New Roman" pitchFamily="18" charset="0"/>
                <a:cs typeface="Times New Roman" pitchFamily="18" charset="0"/>
              </a:rPr>
              <a:t>an argument piece by piece </a:t>
            </a:r>
          </a:p>
          <a:p>
            <a:pPr eaLnBrk="1" hangingPunct="1">
              <a:buSzPct val="80000"/>
              <a:buFont typeface="Wingdings" pitchFamily="2" charset="2"/>
              <a:buChar char="§"/>
            </a:pPr>
            <a:r>
              <a:rPr lang="en-US" sz="2400" dirty="0" smtClean="0">
                <a:latin typeface="Times New Roman" pitchFamily="18" charset="0"/>
                <a:cs typeface="Times New Roman" pitchFamily="18" charset="0"/>
              </a:rPr>
              <a:t>Group </a:t>
            </a:r>
            <a:r>
              <a:rPr lang="en-US" sz="2400" dirty="0" smtClean="0">
                <a:solidFill>
                  <a:srgbClr val="002060"/>
                </a:solidFill>
                <a:latin typeface="Times New Roman" pitchFamily="18" charset="0"/>
                <a:cs typeface="Times New Roman" pitchFamily="18" charset="0"/>
              </a:rPr>
              <a:t>related</a:t>
            </a:r>
            <a:r>
              <a:rPr lang="en-US" sz="2400" dirty="0" smtClean="0">
                <a:latin typeface="Times New Roman" pitchFamily="18" charset="0"/>
                <a:cs typeface="Times New Roman" pitchFamily="18" charset="0"/>
              </a:rPr>
              <a:t> sentences into </a:t>
            </a:r>
            <a:r>
              <a:rPr lang="en-US" sz="2400" dirty="0" smtClean="0">
                <a:solidFill>
                  <a:srgbClr val="002060"/>
                </a:solidFill>
                <a:latin typeface="Times New Roman" pitchFamily="18" charset="0"/>
                <a:cs typeface="Times New Roman" pitchFamily="18" charset="0"/>
              </a:rPr>
              <a:t>paragraphs</a:t>
            </a:r>
            <a:r>
              <a:rPr lang="en-US" sz="2400" dirty="0" smtClean="0">
                <a:latin typeface="Times New Roman" pitchFamily="18" charset="0"/>
                <a:cs typeface="Times New Roman" pitchFamily="18" charset="0"/>
              </a:rPr>
              <a:t>, and group </a:t>
            </a:r>
            <a:r>
              <a:rPr lang="en-US" sz="2400" dirty="0" smtClean="0">
                <a:solidFill>
                  <a:srgbClr val="002060"/>
                </a:solidFill>
                <a:latin typeface="Times New Roman" pitchFamily="18" charset="0"/>
                <a:cs typeface="Times New Roman" pitchFamily="18" charset="0"/>
              </a:rPr>
              <a:t>paragraphs</a:t>
            </a:r>
            <a:r>
              <a:rPr lang="en-US" sz="2400" dirty="0" smtClean="0">
                <a:latin typeface="Times New Roman" pitchFamily="18" charset="0"/>
                <a:cs typeface="Times New Roman" pitchFamily="18" charset="0"/>
              </a:rPr>
              <a:t> into </a:t>
            </a:r>
            <a:r>
              <a:rPr lang="en-US" sz="2400" dirty="0" smtClean="0">
                <a:solidFill>
                  <a:srgbClr val="002060"/>
                </a:solidFill>
                <a:latin typeface="Times New Roman" pitchFamily="18" charset="0"/>
                <a:cs typeface="Times New Roman" pitchFamily="18" charset="0"/>
              </a:rPr>
              <a:t>sections </a:t>
            </a:r>
          </a:p>
          <a:p>
            <a:pPr eaLnBrk="1" hangingPunct="1">
              <a:buSzPct val="80000"/>
              <a:buFont typeface="Wingdings" pitchFamily="2" charset="2"/>
              <a:buChar char="§"/>
            </a:pPr>
            <a:r>
              <a:rPr lang="en-US" sz="2400" dirty="0" smtClean="0">
                <a:latin typeface="Times New Roman" pitchFamily="18" charset="0"/>
                <a:cs typeface="Times New Roman" pitchFamily="18" charset="0"/>
              </a:rPr>
              <a:t>Create a </a:t>
            </a:r>
            <a:r>
              <a:rPr lang="en-US" sz="2400" dirty="0" smtClean="0">
                <a:solidFill>
                  <a:srgbClr val="002060"/>
                </a:solidFill>
                <a:latin typeface="Times New Roman" pitchFamily="18" charset="0"/>
                <a:cs typeface="Times New Roman" pitchFamily="18" charset="0"/>
              </a:rPr>
              <a:t>flow</a:t>
            </a:r>
            <a:r>
              <a:rPr lang="en-US" sz="2400" dirty="0" smtClean="0">
                <a:latin typeface="Times New Roman" pitchFamily="18" charset="0"/>
                <a:cs typeface="Times New Roman" pitchFamily="18" charset="0"/>
              </a:rPr>
              <a:t> from beginning to end</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8200"/>
            <a:ext cx="8229600" cy="609600"/>
          </a:xfrm>
        </p:spPr>
        <p:txBody>
          <a:bodyPr>
            <a:normAutofit/>
          </a:bodyPr>
          <a:lstStyle/>
          <a:p>
            <a:pPr eaLnBrk="1" fontAlgn="auto" hangingPunct="1">
              <a:spcAft>
                <a:spcPts val="0"/>
              </a:spcAft>
              <a:defRPr/>
            </a:pPr>
            <a:r>
              <a:rPr lang="en-US" sz="3200" b="1" dirty="0" smtClean="0">
                <a:latin typeface="Times New Roman" pitchFamily="18" charset="0"/>
                <a:cs typeface="Times New Roman" pitchFamily="18" charset="0"/>
              </a:rPr>
              <a:t>Meaning of Research Report:</a:t>
            </a:r>
            <a:endParaRPr lang="en-US" sz="3200" b="1" dirty="0">
              <a:latin typeface="Times New Roman" pitchFamily="18" charset="0"/>
              <a:cs typeface="Times New Roman" pitchFamily="18" charset="0"/>
            </a:endParaRPr>
          </a:p>
        </p:txBody>
      </p:sp>
      <p:sp>
        <p:nvSpPr>
          <p:cNvPr id="5123" name="Content Placeholder 3"/>
          <p:cNvSpPr>
            <a:spLocks noGrp="1"/>
          </p:cNvSpPr>
          <p:nvPr>
            <p:ph idx="1"/>
          </p:nvPr>
        </p:nvSpPr>
        <p:spPr>
          <a:xfrm>
            <a:off x="457200" y="1828800"/>
            <a:ext cx="8305800" cy="1676400"/>
          </a:xfrm>
        </p:spPr>
        <p:txBody>
          <a:bodyPr>
            <a:noAutofit/>
          </a:bodyPr>
          <a:lstStyle/>
          <a:p>
            <a:pPr eaLnBrk="1" hangingPunct="1">
              <a:buFont typeface="Wingdings" pitchFamily="2" charset="2"/>
              <a:buChar char="§"/>
            </a:pPr>
            <a:r>
              <a:rPr lang="en-US" sz="2400" dirty="0" smtClean="0">
                <a:latin typeface="Times New Roman" pitchFamily="18" charset="0"/>
                <a:cs typeface="Times New Roman" pitchFamily="18" charset="0"/>
              </a:rPr>
              <a:t>Research report writing is the written presentation of the evidence and the findings in such detail and form as to be readily understood and accessed by the reader and as to enable him to verify the validity of the conclusions..</a:t>
            </a:r>
          </a:p>
          <a:p>
            <a:pPr eaLnBrk="1" hangingPunct="1"/>
            <a:endParaRPr lang="en-US" sz="2400" u="sng"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1026"/>
          <p:cNvSpPr>
            <a:spLocks noGrp="1" noChangeArrowheads="1"/>
          </p:cNvSpPr>
          <p:nvPr>
            <p:ph type="title"/>
          </p:nvPr>
        </p:nvSpPr>
        <p:spPr>
          <a:xfrm>
            <a:off x="990600" y="609600"/>
            <a:ext cx="7391400" cy="457200"/>
          </a:xfrm>
        </p:spPr>
        <p:txBody>
          <a:bodyPr>
            <a:normAutofit fontScale="90000"/>
          </a:bodyPr>
          <a:lstStyle/>
          <a:p>
            <a:pPr eaLnBrk="1" hangingPunct="1">
              <a:defRPr/>
            </a:pPr>
            <a:r>
              <a:rPr lang="en-US" sz="3200" b="1" dirty="0" smtClean="0">
                <a:latin typeface="Times New Roman" pitchFamily="18" charset="0"/>
                <a:cs typeface="Times New Roman" pitchFamily="18" charset="0"/>
              </a:rPr>
              <a:t>Scientific Report Writing</a:t>
            </a:r>
          </a:p>
        </p:txBody>
      </p:sp>
      <p:sp>
        <p:nvSpPr>
          <p:cNvPr id="49155" name="Rectangle 1027"/>
          <p:cNvSpPr>
            <a:spLocks noGrp="1" noChangeArrowheads="1"/>
          </p:cNvSpPr>
          <p:nvPr>
            <p:ph type="body" idx="1"/>
          </p:nvPr>
        </p:nvSpPr>
        <p:spPr>
          <a:xfrm>
            <a:off x="381000" y="1447800"/>
            <a:ext cx="8567738" cy="4343400"/>
          </a:xfrm>
          <a:noFill/>
        </p:spPr>
        <p:txBody>
          <a:bodyPr>
            <a:normAutofit/>
          </a:bodyPr>
          <a:lstStyle/>
          <a:p>
            <a:pPr eaLnBrk="1" hangingPunct="1">
              <a:buFont typeface="Monotype Sorts" pitchFamily="2" charset="2"/>
              <a:buNone/>
            </a:pPr>
            <a:r>
              <a:rPr lang="en-US" sz="2400" b="1" dirty="0" smtClean="0">
                <a:latin typeface="Times New Roman" pitchFamily="18" charset="0"/>
                <a:cs typeface="Times New Roman" pitchFamily="18" charset="0"/>
              </a:rPr>
              <a:t>Supporting Materials</a:t>
            </a:r>
          </a:p>
          <a:p>
            <a:pPr eaLnBrk="1" hangingPunct="1">
              <a:buSzPct val="80000"/>
              <a:buFont typeface="Wingdings" pitchFamily="2" charset="2"/>
              <a:buChar char="§"/>
            </a:pPr>
            <a:r>
              <a:rPr lang="en-US" sz="2400" dirty="0" smtClean="0">
                <a:latin typeface="Times New Roman" pitchFamily="18" charset="0"/>
                <a:cs typeface="Times New Roman" pitchFamily="18" charset="0"/>
              </a:rPr>
              <a:t>Use figures, tables, data, equations, etc. to </a:t>
            </a:r>
            <a:r>
              <a:rPr lang="en-US" sz="2400" dirty="0" smtClean="0">
                <a:solidFill>
                  <a:srgbClr val="002060"/>
                </a:solidFill>
                <a:latin typeface="Times New Roman" pitchFamily="18" charset="0"/>
                <a:cs typeface="Times New Roman" pitchFamily="18" charset="0"/>
              </a:rPr>
              <a:t>help tell </a:t>
            </a:r>
            <a:r>
              <a:rPr lang="en-US" sz="2400" dirty="0" smtClean="0">
                <a:latin typeface="Times New Roman" pitchFamily="18" charset="0"/>
                <a:cs typeface="Times New Roman" pitchFamily="18" charset="0"/>
              </a:rPr>
              <a:t>the story as it unfolds</a:t>
            </a:r>
          </a:p>
          <a:p>
            <a:pPr eaLnBrk="1" hangingPunct="1">
              <a:buSzPct val="80000"/>
              <a:buFont typeface="Wingdings" pitchFamily="2" charset="2"/>
              <a:buChar char="§"/>
            </a:pPr>
            <a:r>
              <a:rPr lang="en-US" sz="2400" dirty="0" smtClean="0">
                <a:latin typeface="Times New Roman" pitchFamily="18" charset="0"/>
                <a:cs typeface="Times New Roman" pitchFamily="18" charset="0"/>
              </a:rPr>
              <a:t>Refer to them </a:t>
            </a:r>
            <a:r>
              <a:rPr lang="en-US" sz="2400" dirty="0" smtClean="0">
                <a:solidFill>
                  <a:srgbClr val="002060"/>
                </a:solidFill>
                <a:latin typeface="Times New Roman" pitchFamily="18" charset="0"/>
                <a:cs typeface="Times New Roman" pitchFamily="18" charset="0"/>
              </a:rPr>
              <a:t>directly</a:t>
            </a:r>
            <a:r>
              <a:rPr lang="en-US" sz="2400" dirty="0" smtClean="0">
                <a:latin typeface="Times New Roman" pitchFamily="18" charset="0"/>
                <a:cs typeface="Times New Roman" pitchFamily="18" charset="0"/>
              </a:rPr>
              <a:t> in the text, and </a:t>
            </a:r>
            <a:r>
              <a:rPr lang="en-US" sz="2400" dirty="0" smtClean="0">
                <a:solidFill>
                  <a:srgbClr val="002060"/>
                </a:solidFill>
                <a:latin typeface="Times New Roman" pitchFamily="18" charset="0"/>
                <a:cs typeface="Times New Roman" pitchFamily="18" charset="0"/>
              </a:rPr>
              <a:t>integrate</a:t>
            </a:r>
            <a:r>
              <a:rPr lang="en-US" sz="2400" dirty="0" smtClean="0">
                <a:latin typeface="Times New Roman" pitchFamily="18" charset="0"/>
                <a:cs typeface="Times New Roman" pitchFamily="18" charset="0"/>
              </a:rPr>
              <a:t> the points they make into your writing</a:t>
            </a:r>
          </a:p>
          <a:p>
            <a:pPr eaLnBrk="1" hangingPunct="1">
              <a:buSzPct val="80000"/>
              <a:buFont typeface="Wingdings" pitchFamily="2" charset="2"/>
              <a:buChar char="§"/>
            </a:pPr>
            <a:r>
              <a:rPr lang="en-US" sz="2400" dirty="0" smtClean="0">
                <a:latin typeface="Times New Roman" pitchFamily="18" charset="0"/>
                <a:cs typeface="Times New Roman" pitchFamily="18" charset="0"/>
              </a:rPr>
              <a:t>Number figures and tables </a:t>
            </a:r>
            <a:r>
              <a:rPr lang="en-US" sz="2400" dirty="0" smtClean="0">
                <a:solidFill>
                  <a:srgbClr val="002060"/>
                </a:solidFill>
                <a:latin typeface="Times New Roman" pitchFamily="18" charset="0"/>
                <a:cs typeface="Times New Roman" pitchFamily="18" charset="0"/>
              </a:rPr>
              <a:t>sequentially</a:t>
            </a:r>
            <a:r>
              <a:rPr lang="en-US" sz="2400" dirty="0" smtClean="0">
                <a:latin typeface="Times New Roman" pitchFamily="18" charset="0"/>
                <a:cs typeface="Times New Roman" pitchFamily="18" charset="0"/>
              </a:rPr>
              <a:t> as they are introduced </a:t>
            </a:r>
          </a:p>
          <a:p>
            <a:pPr lvl="1" eaLnBrk="1" hangingPunct="1"/>
            <a:r>
              <a:rPr lang="en-US" sz="2400" dirty="0" smtClean="0">
                <a:latin typeface="Times New Roman" pitchFamily="18" charset="0"/>
                <a:cs typeface="Times New Roman" pitchFamily="18" charset="0"/>
              </a:rPr>
              <a:t>(e.g., “Figure 1, Figure 2, etc., with another sequence for Table 1, Table 2, etc.”)</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0546" name="Rectangle 2"/>
          <p:cNvSpPr>
            <a:spLocks noGrp="1" noChangeArrowheads="1"/>
          </p:cNvSpPr>
          <p:nvPr>
            <p:ph type="title"/>
          </p:nvPr>
        </p:nvSpPr>
        <p:spPr>
          <a:xfrm>
            <a:off x="762000" y="990600"/>
            <a:ext cx="7924800" cy="533400"/>
          </a:xfrm>
        </p:spPr>
        <p:txBody>
          <a:bodyPr>
            <a:normAutofit fontScale="90000"/>
          </a:bodyPr>
          <a:lstStyle/>
          <a:p>
            <a:pPr eaLnBrk="1" hangingPunct="1">
              <a:defRPr/>
            </a:pPr>
            <a:r>
              <a:rPr lang="en-US" sz="3200" b="1" dirty="0" smtClean="0">
                <a:latin typeface="Times New Roman" pitchFamily="18" charset="0"/>
                <a:cs typeface="Times New Roman" pitchFamily="18" charset="0"/>
              </a:rPr>
              <a:t>Scientific Report Writing</a:t>
            </a:r>
          </a:p>
        </p:txBody>
      </p:sp>
      <p:sp>
        <p:nvSpPr>
          <p:cNvPr id="50179" name="Rectangle 3"/>
          <p:cNvSpPr>
            <a:spLocks noGrp="1" noChangeArrowheads="1"/>
          </p:cNvSpPr>
          <p:nvPr>
            <p:ph type="body" idx="1"/>
          </p:nvPr>
        </p:nvSpPr>
        <p:spPr>
          <a:xfrm>
            <a:off x="457200" y="1981200"/>
            <a:ext cx="8339138" cy="3886200"/>
          </a:xfrm>
          <a:noFill/>
        </p:spPr>
        <p:txBody>
          <a:bodyPr>
            <a:normAutofit/>
          </a:bodyPr>
          <a:lstStyle/>
          <a:p>
            <a:pPr eaLnBrk="1" hangingPunct="1">
              <a:buFont typeface="Monotype Sorts" pitchFamily="2" charset="2"/>
              <a:buNone/>
            </a:pPr>
            <a:r>
              <a:rPr lang="en-US" sz="2400" b="1" dirty="0" smtClean="0">
                <a:latin typeface="Times New Roman" pitchFamily="18" charset="0"/>
                <a:cs typeface="Times New Roman" pitchFamily="18" charset="0"/>
              </a:rPr>
              <a:t>Supporting Materials (continued)</a:t>
            </a:r>
          </a:p>
          <a:p>
            <a:pPr eaLnBrk="1" hangingPunct="1">
              <a:buSzPct val="80000"/>
              <a:buFont typeface="Wingdings" pitchFamily="2" charset="2"/>
              <a:buChar char="§"/>
            </a:pPr>
            <a:r>
              <a:rPr lang="en-US" sz="2400" dirty="0" smtClean="0">
                <a:latin typeface="Times New Roman" pitchFamily="18" charset="0"/>
                <a:cs typeface="Times New Roman" pitchFamily="18" charset="0"/>
              </a:rPr>
              <a:t>Provide captions with </a:t>
            </a:r>
            <a:r>
              <a:rPr lang="en-US" sz="2400" dirty="0" smtClean="0">
                <a:solidFill>
                  <a:srgbClr val="002060"/>
                </a:solidFill>
                <a:latin typeface="Times New Roman" pitchFamily="18" charset="0"/>
                <a:cs typeface="Times New Roman" pitchFamily="18" charset="0"/>
              </a:rPr>
              <a:t>complete</a:t>
            </a:r>
            <a:r>
              <a:rPr lang="en-US" sz="2400" dirty="0" smtClean="0">
                <a:latin typeface="Times New Roman" pitchFamily="18" charset="0"/>
                <a:cs typeface="Times New Roman" pitchFamily="18" charset="0"/>
              </a:rPr>
              <a:t> information and not just a simple title</a:t>
            </a:r>
          </a:p>
          <a:p>
            <a:pPr eaLnBrk="1" hangingPunct="1">
              <a:buSzPct val="80000"/>
              <a:buFont typeface="Wingdings" pitchFamily="2" charset="2"/>
              <a:buChar char="§"/>
            </a:pPr>
            <a:r>
              <a:rPr lang="en-US" sz="2400" dirty="0" smtClean="0">
                <a:latin typeface="Times New Roman" pitchFamily="18" charset="0"/>
                <a:cs typeface="Times New Roman" pitchFamily="18" charset="0"/>
              </a:rPr>
              <a:t>Label </a:t>
            </a:r>
            <a:r>
              <a:rPr lang="en-US" sz="2400" dirty="0" smtClean="0">
                <a:solidFill>
                  <a:srgbClr val="002060"/>
                </a:solidFill>
                <a:latin typeface="Times New Roman" pitchFamily="18" charset="0"/>
                <a:cs typeface="Times New Roman" pitchFamily="18" charset="0"/>
              </a:rPr>
              <a:t>all</a:t>
            </a:r>
            <a:r>
              <a:rPr lang="en-US" sz="2400" dirty="0" smtClean="0">
                <a:latin typeface="Times New Roman" pitchFamily="18" charset="0"/>
                <a:cs typeface="Times New Roman" pitchFamily="18" charset="0"/>
              </a:rPr>
              <a:t> axes and </a:t>
            </a:r>
            <a:r>
              <a:rPr lang="en-US" sz="2400" dirty="0" smtClean="0">
                <a:solidFill>
                  <a:srgbClr val="002060"/>
                </a:solidFill>
                <a:latin typeface="Times New Roman" pitchFamily="18" charset="0"/>
                <a:cs typeface="Times New Roman" pitchFamily="18" charset="0"/>
              </a:rPr>
              <a:t>include</a:t>
            </a:r>
            <a:r>
              <a:rPr lang="en-US" sz="2400" dirty="0" smtClean="0">
                <a:latin typeface="Times New Roman" pitchFamily="18" charset="0"/>
                <a:cs typeface="Times New Roman" pitchFamily="18" charset="0"/>
              </a:rPr>
              <a:t> units</a:t>
            </a:r>
          </a:p>
          <a:p>
            <a:pPr eaLnBrk="1" hangingPunct="1">
              <a:buSzPct val="80000"/>
              <a:buFont typeface="Wingdings" pitchFamily="2" charset="2"/>
              <a:buChar char="§"/>
            </a:pPr>
            <a:r>
              <a:rPr lang="en-US" sz="2400" dirty="0" smtClean="0">
                <a:latin typeface="Times New Roman" pitchFamily="18" charset="0"/>
                <a:cs typeface="Times New Roman" pitchFamily="18" charset="0"/>
              </a:rPr>
              <a:t>Insert a figure or table </a:t>
            </a:r>
            <a:r>
              <a:rPr lang="en-US" sz="2400" dirty="0" smtClean="0">
                <a:solidFill>
                  <a:srgbClr val="002060"/>
                </a:solidFill>
                <a:latin typeface="Times New Roman" pitchFamily="18" charset="0"/>
                <a:cs typeface="Times New Roman" pitchFamily="18" charset="0"/>
              </a:rPr>
              <a:t>after</a:t>
            </a:r>
            <a:r>
              <a:rPr lang="en-US" sz="2400" dirty="0" smtClean="0">
                <a:latin typeface="Times New Roman" pitchFamily="18" charset="0"/>
                <a:cs typeface="Times New Roman" pitchFamily="18" charset="0"/>
              </a:rPr>
              <a:t> the paragraph in which it is </a:t>
            </a:r>
            <a:r>
              <a:rPr lang="en-US" sz="2400" dirty="0" smtClean="0">
                <a:solidFill>
                  <a:srgbClr val="002060"/>
                </a:solidFill>
                <a:latin typeface="Times New Roman" pitchFamily="18" charset="0"/>
                <a:cs typeface="Times New Roman" pitchFamily="18" charset="0"/>
              </a:rPr>
              <a:t>first</a:t>
            </a:r>
            <a:r>
              <a:rPr lang="en-US" sz="2400" dirty="0" smtClean="0">
                <a:latin typeface="Times New Roman" pitchFamily="18" charset="0"/>
                <a:cs typeface="Times New Roman" pitchFamily="18" charset="0"/>
              </a:rPr>
              <a:t> mentioned, or, gather </a:t>
            </a:r>
            <a:r>
              <a:rPr lang="en-US" sz="2400" dirty="0" smtClean="0">
                <a:solidFill>
                  <a:srgbClr val="002060"/>
                </a:solidFill>
                <a:latin typeface="Times New Roman" pitchFamily="18" charset="0"/>
                <a:cs typeface="Times New Roman" pitchFamily="18" charset="0"/>
              </a:rPr>
              <a:t>all</a:t>
            </a:r>
            <a:r>
              <a:rPr lang="en-US" sz="2400" dirty="0" smtClean="0">
                <a:latin typeface="Times New Roman" pitchFamily="18" charset="0"/>
                <a:cs typeface="Times New Roman" pitchFamily="18" charset="0"/>
              </a:rPr>
              <a:t> supporting material together </a:t>
            </a:r>
            <a:r>
              <a:rPr lang="en-US" sz="2400" dirty="0" smtClean="0">
                <a:solidFill>
                  <a:srgbClr val="002060"/>
                </a:solidFill>
                <a:latin typeface="Times New Roman" pitchFamily="18" charset="0"/>
                <a:cs typeface="Times New Roman" pitchFamily="18" charset="0"/>
              </a:rPr>
              <a:t>after</a:t>
            </a:r>
            <a:r>
              <a:rPr lang="en-US" sz="2400" dirty="0" smtClean="0">
                <a:latin typeface="Times New Roman" pitchFamily="18" charset="0"/>
                <a:cs typeface="Times New Roman" pitchFamily="18" charset="0"/>
              </a:rPr>
              <a:t> the reference section (before any appendices)</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5970" name="Rectangle 2"/>
          <p:cNvSpPr>
            <a:spLocks noGrp="1" noChangeArrowheads="1"/>
          </p:cNvSpPr>
          <p:nvPr>
            <p:ph type="title"/>
          </p:nvPr>
        </p:nvSpPr>
        <p:spPr>
          <a:xfrm>
            <a:off x="990600" y="457200"/>
            <a:ext cx="7467600" cy="533400"/>
          </a:xfrm>
        </p:spPr>
        <p:txBody>
          <a:bodyPr>
            <a:normAutofit fontScale="90000"/>
          </a:bodyPr>
          <a:lstStyle/>
          <a:p>
            <a:pPr eaLnBrk="1" hangingPunct="1">
              <a:defRPr/>
            </a:pPr>
            <a:r>
              <a:rPr lang="en-US" sz="3200" b="1" dirty="0" smtClean="0">
                <a:latin typeface="Times New Roman" pitchFamily="18" charset="0"/>
                <a:cs typeface="Times New Roman" pitchFamily="18" charset="0"/>
              </a:rPr>
              <a:t>Scientific Report Writing</a:t>
            </a:r>
          </a:p>
        </p:txBody>
      </p:sp>
      <p:sp>
        <p:nvSpPr>
          <p:cNvPr id="51203" name="Rectangle 3"/>
          <p:cNvSpPr>
            <a:spLocks noGrp="1" noChangeArrowheads="1"/>
          </p:cNvSpPr>
          <p:nvPr>
            <p:ph type="body" idx="1"/>
          </p:nvPr>
        </p:nvSpPr>
        <p:spPr>
          <a:xfrm>
            <a:off x="304800" y="1447800"/>
            <a:ext cx="8643938" cy="4495800"/>
          </a:xfrm>
          <a:noFill/>
        </p:spPr>
        <p:txBody>
          <a:bodyPr>
            <a:normAutofit/>
          </a:bodyPr>
          <a:lstStyle/>
          <a:p>
            <a:pPr eaLnBrk="1" hangingPunct="1">
              <a:buFont typeface="Monotype Sorts" pitchFamily="2" charset="2"/>
              <a:buNone/>
            </a:pPr>
            <a:r>
              <a:rPr lang="en-US" sz="2400" b="1" dirty="0" smtClean="0">
                <a:latin typeface="Times New Roman" pitchFamily="18" charset="0"/>
                <a:cs typeface="Times New Roman" pitchFamily="18" charset="0"/>
              </a:rPr>
              <a:t>Language and Style</a:t>
            </a:r>
          </a:p>
          <a:p>
            <a:pPr eaLnBrk="1" hangingPunct="1">
              <a:buSzPct val="80000"/>
              <a:buFont typeface="Wingdings" pitchFamily="2" charset="2"/>
              <a:buChar char="§"/>
            </a:pPr>
            <a:r>
              <a:rPr lang="en-US" sz="2400" dirty="0" smtClean="0">
                <a:latin typeface="Times New Roman" pitchFamily="18" charset="0"/>
                <a:cs typeface="Times New Roman" pitchFamily="18" charset="0"/>
              </a:rPr>
              <a:t>The report should be </a:t>
            </a:r>
            <a:r>
              <a:rPr lang="en-US" sz="2400" dirty="0" smtClean="0">
                <a:solidFill>
                  <a:srgbClr val="002060"/>
                </a:solidFill>
                <a:latin typeface="Times New Roman" pitchFamily="18" charset="0"/>
                <a:cs typeface="Times New Roman" pitchFamily="18" charset="0"/>
              </a:rPr>
              <a:t>grammatically</a:t>
            </a:r>
            <a:r>
              <a:rPr lang="en-US" sz="2400" dirty="0" smtClean="0">
                <a:latin typeface="Times New Roman" pitchFamily="18" charset="0"/>
                <a:cs typeface="Times New Roman" pitchFamily="18" charset="0"/>
              </a:rPr>
              <a:t> sound, with </a:t>
            </a:r>
            <a:r>
              <a:rPr lang="en-US" sz="2400" dirty="0" smtClean="0">
                <a:solidFill>
                  <a:srgbClr val="002060"/>
                </a:solidFill>
                <a:latin typeface="Times New Roman" pitchFamily="18" charset="0"/>
                <a:cs typeface="Times New Roman" pitchFamily="18" charset="0"/>
              </a:rPr>
              <a:t>correct </a:t>
            </a:r>
            <a:r>
              <a:rPr lang="en-US" sz="2400" dirty="0" smtClean="0">
                <a:latin typeface="Times New Roman" pitchFamily="18" charset="0"/>
                <a:cs typeface="Times New Roman" pitchFamily="18" charset="0"/>
              </a:rPr>
              <a:t>spelling, and </a:t>
            </a:r>
            <a:r>
              <a:rPr lang="en-US" sz="2400" dirty="0" smtClean="0">
                <a:solidFill>
                  <a:srgbClr val="002060"/>
                </a:solidFill>
                <a:latin typeface="Times New Roman" pitchFamily="18" charset="0"/>
                <a:cs typeface="Times New Roman" pitchFamily="18" charset="0"/>
              </a:rPr>
              <a:t>generally free </a:t>
            </a:r>
            <a:r>
              <a:rPr lang="en-US" sz="2400" dirty="0" smtClean="0">
                <a:latin typeface="Times New Roman" pitchFamily="18" charset="0"/>
                <a:cs typeface="Times New Roman" pitchFamily="18" charset="0"/>
              </a:rPr>
              <a:t>of errors</a:t>
            </a:r>
          </a:p>
          <a:p>
            <a:pPr eaLnBrk="1" hangingPunct="1">
              <a:buSzPct val="80000"/>
              <a:buFont typeface="Wingdings" pitchFamily="2" charset="2"/>
              <a:buChar char="§"/>
            </a:pPr>
            <a:r>
              <a:rPr lang="en-US" sz="2400" dirty="0" smtClean="0">
                <a:latin typeface="Times New Roman" pitchFamily="18" charset="0"/>
                <a:cs typeface="Times New Roman" pitchFamily="18" charset="0"/>
              </a:rPr>
              <a:t>Avoid </a:t>
            </a:r>
            <a:r>
              <a:rPr lang="en-US" sz="2400" dirty="0" smtClean="0">
                <a:solidFill>
                  <a:srgbClr val="002060"/>
                </a:solidFill>
                <a:latin typeface="Times New Roman" pitchFamily="18" charset="0"/>
                <a:cs typeface="Times New Roman" pitchFamily="18" charset="0"/>
              </a:rPr>
              <a:t>jargon, slang</a:t>
            </a:r>
            <a:r>
              <a:rPr lang="en-US" sz="2400" dirty="0" smtClean="0">
                <a:latin typeface="Times New Roman" pitchFamily="18" charset="0"/>
                <a:cs typeface="Times New Roman" pitchFamily="18" charset="0"/>
              </a:rPr>
              <a:t>, or </a:t>
            </a:r>
            <a:r>
              <a:rPr lang="en-US" sz="2400" dirty="0" smtClean="0">
                <a:solidFill>
                  <a:srgbClr val="002060"/>
                </a:solidFill>
                <a:latin typeface="Times New Roman" pitchFamily="18" charset="0"/>
                <a:cs typeface="Times New Roman" pitchFamily="18" charset="0"/>
              </a:rPr>
              <a:t>colloquial</a:t>
            </a:r>
            <a:r>
              <a:rPr lang="en-US" sz="2400" dirty="0" smtClean="0">
                <a:latin typeface="Times New Roman" pitchFamily="18" charset="0"/>
                <a:cs typeface="Times New Roman" pitchFamily="18" charset="0"/>
              </a:rPr>
              <a:t> terms</a:t>
            </a:r>
          </a:p>
          <a:p>
            <a:pPr eaLnBrk="1" hangingPunct="1">
              <a:buSzPct val="80000"/>
              <a:buFont typeface="Wingdings" pitchFamily="2" charset="2"/>
              <a:buChar char="§"/>
            </a:pPr>
            <a:r>
              <a:rPr lang="en-US" sz="2400" dirty="0" smtClean="0">
                <a:latin typeface="Times New Roman" pitchFamily="18" charset="0"/>
                <a:cs typeface="Times New Roman" pitchFamily="18" charset="0"/>
              </a:rPr>
              <a:t>Define </a:t>
            </a:r>
            <a:r>
              <a:rPr lang="en-US" sz="2400" dirty="0" smtClean="0">
                <a:solidFill>
                  <a:srgbClr val="002060"/>
                </a:solidFill>
                <a:latin typeface="Times New Roman" pitchFamily="18" charset="0"/>
                <a:cs typeface="Times New Roman" pitchFamily="18" charset="0"/>
              </a:rPr>
              <a:t>acronyms</a:t>
            </a:r>
            <a:r>
              <a:rPr lang="en-US" sz="2400" dirty="0" smtClean="0">
                <a:latin typeface="Times New Roman" pitchFamily="18" charset="0"/>
                <a:cs typeface="Times New Roman" pitchFamily="18" charset="0"/>
              </a:rPr>
              <a:t> and </a:t>
            </a:r>
            <a:r>
              <a:rPr lang="en-US" sz="2400" dirty="0" smtClean="0">
                <a:solidFill>
                  <a:srgbClr val="002060"/>
                </a:solidFill>
                <a:latin typeface="Times New Roman" pitchFamily="18" charset="0"/>
                <a:cs typeface="Times New Roman" pitchFamily="18" charset="0"/>
              </a:rPr>
              <a:t>any abbreviations </a:t>
            </a:r>
            <a:r>
              <a:rPr lang="en-US" sz="2400" dirty="0" smtClean="0">
                <a:latin typeface="Times New Roman" pitchFamily="18" charset="0"/>
                <a:cs typeface="Times New Roman" pitchFamily="18" charset="0"/>
              </a:rPr>
              <a:t>not used as standard measurement units</a:t>
            </a:r>
          </a:p>
          <a:p>
            <a:pPr eaLnBrk="1" hangingPunct="1">
              <a:buSzPct val="80000"/>
              <a:buFont typeface="Wingdings" pitchFamily="2" charset="2"/>
              <a:buChar char="§"/>
            </a:pPr>
            <a:r>
              <a:rPr lang="en-US" sz="2400" dirty="0" smtClean="0">
                <a:latin typeface="Times New Roman" pitchFamily="18" charset="0"/>
                <a:cs typeface="Times New Roman" pitchFamily="18" charset="0"/>
              </a:rPr>
              <a:t>Most of the report describes what you did, and thus it should be in the </a:t>
            </a:r>
            <a:r>
              <a:rPr lang="en-US" sz="2400" dirty="0" smtClean="0">
                <a:solidFill>
                  <a:srgbClr val="002060"/>
                </a:solidFill>
                <a:latin typeface="Times New Roman" pitchFamily="18" charset="0"/>
                <a:cs typeface="Times New Roman" pitchFamily="18" charset="0"/>
              </a:rPr>
              <a:t>past</a:t>
            </a:r>
            <a:r>
              <a:rPr lang="en-US" sz="2400" dirty="0" smtClean="0">
                <a:latin typeface="Times New Roman" pitchFamily="18" charset="0"/>
                <a:cs typeface="Times New Roman" pitchFamily="18" charset="0"/>
              </a:rPr>
              <a:t> tense, but use </a:t>
            </a:r>
            <a:r>
              <a:rPr lang="en-US" sz="2400" dirty="0" smtClean="0">
                <a:solidFill>
                  <a:srgbClr val="002060"/>
                </a:solidFill>
                <a:latin typeface="Times New Roman" pitchFamily="18" charset="0"/>
                <a:cs typeface="Times New Roman" pitchFamily="18" charset="0"/>
              </a:rPr>
              <a:t>present</a:t>
            </a:r>
            <a:r>
              <a:rPr lang="en-US" sz="2400" dirty="0" smtClean="0">
                <a:latin typeface="Times New Roman" pitchFamily="18" charset="0"/>
                <a:cs typeface="Times New Roman" pitchFamily="18" charset="0"/>
              </a:rPr>
              <a:t> or </a:t>
            </a:r>
            <a:r>
              <a:rPr lang="en-US" sz="2400" dirty="0" smtClean="0">
                <a:solidFill>
                  <a:srgbClr val="002060"/>
                </a:solidFill>
                <a:latin typeface="Times New Roman" pitchFamily="18" charset="0"/>
                <a:cs typeface="Times New Roman" pitchFamily="18" charset="0"/>
              </a:rPr>
              <a:t>future</a:t>
            </a:r>
            <a:r>
              <a:rPr lang="en-US" sz="2400" dirty="0" smtClean="0">
                <a:latin typeface="Times New Roman" pitchFamily="18" charset="0"/>
                <a:cs typeface="Times New Roman" pitchFamily="18" charset="0"/>
              </a:rPr>
              <a:t> </a:t>
            </a:r>
            <a:r>
              <a:rPr lang="en-US" sz="2400" dirty="0" smtClean="0">
                <a:solidFill>
                  <a:srgbClr val="002060"/>
                </a:solidFill>
                <a:latin typeface="Times New Roman" pitchFamily="18" charset="0"/>
                <a:cs typeface="Times New Roman" pitchFamily="18" charset="0"/>
              </a:rPr>
              <a:t>tense as appropriate. </a:t>
            </a:r>
          </a:p>
          <a:p>
            <a:pPr eaLnBrk="1" hangingPunct="1">
              <a:buSzPct val="80000"/>
              <a:buFont typeface="Wingdings" pitchFamily="2" charset="2"/>
              <a:buChar char="§"/>
            </a:pPr>
            <a:r>
              <a:rPr lang="en-US" sz="2400" dirty="0" smtClean="0">
                <a:latin typeface="Times New Roman" pitchFamily="18" charset="0"/>
                <a:cs typeface="Times New Roman" pitchFamily="18" charset="0"/>
              </a:rPr>
              <a:t>Employ the </a:t>
            </a:r>
            <a:r>
              <a:rPr lang="en-US" sz="2400" dirty="0" smtClean="0">
                <a:solidFill>
                  <a:srgbClr val="002060"/>
                </a:solidFill>
                <a:latin typeface="Times New Roman" pitchFamily="18" charset="0"/>
                <a:cs typeface="Times New Roman" pitchFamily="18" charset="0"/>
              </a:rPr>
              <a:t>active </a:t>
            </a:r>
            <a:r>
              <a:rPr lang="en-US" sz="2400" dirty="0" smtClean="0">
                <a:latin typeface="Times New Roman" pitchFamily="18" charset="0"/>
                <a:cs typeface="Times New Roman" pitchFamily="18" charset="0"/>
              </a:rPr>
              <a:t>rather than passive voice to avoid </a:t>
            </a:r>
            <a:r>
              <a:rPr lang="en-US" sz="2400" dirty="0" smtClean="0">
                <a:solidFill>
                  <a:srgbClr val="002060"/>
                </a:solidFill>
                <a:latin typeface="Times New Roman" pitchFamily="18" charset="0"/>
                <a:cs typeface="Times New Roman" pitchFamily="18" charset="0"/>
              </a:rPr>
              <a:t>boring </a:t>
            </a:r>
            <a:r>
              <a:rPr lang="en-US" sz="2400" dirty="0" smtClean="0">
                <a:latin typeface="Times New Roman" pitchFamily="18" charset="0"/>
                <a:cs typeface="Times New Roman" pitchFamily="18" charset="0"/>
              </a:rPr>
              <a:t>writing and </a:t>
            </a:r>
            <a:r>
              <a:rPr lang="en-US" sz="2400" dirty="0" smtClean="0">
                <a:solidFill>
                  <a:srgbClr val="002060"/>
                </a:solidFill>
                <a:latin typeface="Times New Roman" pitchFamily="18" charset="0"/>
                <a:cs typeface="Times New Roman" pitchFamily="18" charset="0"/>
              </a:rPr>
              <a:t>contorted</a:t>
            </a:r>
            <a:r>
              <a:rPr lang="en-US" sz="2400" dirty="0" smtClean="0">
                <a:latin typeface="Times New Roman" pitchFamily="18" charset="0"/>
                <a:cs typeface="Times New Roman" pitchFamily="18" charset="0"/>
              </a:rPr>
              <a:t> phrases</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6930" name="Rectangle 2"/>
          <p:cNvSpPr>
            <a:spLocks noGrp="1" noChangeArrowheads="1"/>
          </p:cNvSpPr>
          <p:nvPr>
            <p:ph type="title"/>
          </p:nvPr>
        </p:nvSpPr>
        <p:spPr>
          <a:xfrm>
            <a:off x="762000" y="685800"/>
            <a:ext cx="7620000" cy="457200"/>
          </a:xfrm>
        </p:spPr>
        <p:txBody>
          <a:bodyPr>
            <a:normAutofit fontScale="90000"/>
          </a:bodyPr>
          <a:lstStyle/>
          <a:p>
            <a:pPr eaLnBrk="1" hangingPunct="1">
              <a:defRPr/>
            </a:pPr>
            <a:r>
              <a:rPr lang="en-US" sz="3600" b="1" dirty="0" smtClean="0">
                <a:latin typeface="Times New Roman" pitchFamily="18" charset="0"/>
                <a:cs typeface="Times New Roman" pitchFamily="18" charset="0"/>
              </a:rPr>
              <a:t>Scientific Report Writing</a:t>
            </a:r>
          </a:p>
        </p:txBody>
      </p:sp>
      <p:sp>
        <p:nvSpPr>
          <p:cNvPr id="52227" name="Rectangle 3"/>
          <p:cNvSpPr>
            <a:spLocks noGrp="1" noChangeArrowheads="1"/>
          </p:cNvSpPr>
          <p:nvPr>
            <p:ph type="body" idx="1"/>
          </p:nvPr>
        </p:nvSpPr>
        <p:spPr>
          <a:xfrm>
            <a:off x="457200" y="1676400"/>
            <a:ext cx="8534400" cy="3810000"/>
          </a:xfrm>
          <a:noFill/>
        </p:spPr>
        <p:txBody>
          <a:bodyPr>
            <a:normAutofit/>
          </a:bodyPr>
          <a:lstStyle/>
          <a:p>
            <a:pPr eaLnBrk="1" hangingPunct="1">
              <a:buFont typeface="Monotype Sorts" pitchFamily="2" charset="2"/>
              <a:buNone/>
            </a:pPr>
            <a:r>
              <a:rPr lang="en-US" sz="2600" b="1" dirty="0" smtClean="0">
                <a:latin typeface="Times New Roman" pitchFamily="18" charset="0"/>
                <a:cs typeface="Times New Roman" pitchFamily="18" charset="0"/>
              </a:rPr>
              <a:t>Consistency of Terms</a:t>
            </a:r>
          </a:p>
          <a:p>
            <a:pPr eaLnBrk="1" hangingPunct="1">
              <a:buSzPct val="80000"/>
              <a:buFont typeface="Wingdings" pitchFamily="2" charset="2"/>
              <a:buChar char="§"/>
            </a:pPr>
            <a:r>
              <a:rPr lang="en-US" sz="2600" dirty="0" smtClean="0">
                <a:latin typeface="Times New Roman" pitchFamily="18" charset="0"/>
                <a:cs typeface="Times New Roman" pitchFamily="18" charset="0"/>
              </a:rPr>
              <a:t>Within the report, the </a:t>
            </a:r>
            <a:r>
              <a:rPr lang="en-US" sz="2600" dirty="0" smtClean="0">
                <a:solidFill>
                  <a:srgbClr val="002060"/>
                </a:solidFill>
                <a:latin typeface="Times New Roman" pitchFamily="18" charset="0"/>
                <a:cs typeface="Times New Roman" pitchFamily="18" charset="0"/>
              </a:rPr>
              <a:t>exact </a:t>
            </a:r>
            <a:r>
              <a:rPr lang="en-US" sz="2600" dirty="0" smtClean="0">
                <a:latin typeface="Times New Roman" pitchFamily="18" charset="0"/>
                <a:cs typeface="Times New Roman" pitchFamily="18" charset="0"/>
              </a:rPr>
              <a:t>format of particular items is </a:t>
            </a:r>
            <a:r>
              <a:rPr lang="en-US" sz="2600" dirty="0" smtClean="0">
                <a:solidFill>
                  <a:srgbClr val="002060"/>
                </a:solidFill>
                <a:latin typeface="Times New Roman" pitchFamily="18" charset="0"/>
                <a:cs typeface="Times New Roman" pitchFamily="18" charset="0"/>
              </a:rPr>
              <a:t>less important </a:t>
            </a:r>
            <a:r>
              <a:rPr lang="en-US" sz="2600" dirty="0" smtClean="0">
                <a:latin typeface="Times New Roman" pitchFamily="18" charset="0"/>
                <a:cs typeface="Times New Roman" pitchFamily="18" charset="0"/>
              </a:rPr>
              <a:t>than </a:t>
            </a:r>
            <a:r>
              <a:rPr lang="en-US" sz="2600" dirty="0" smtClean="0">
                <a:solidFill>
                  <a:srgbClr val="002060"/>
                </a:solidFill>
                <a:latin typeface="Times New Roman" pitchFamily="18" charset="0"/>
                <a:cs typeface="Times New Roman" pitchFamily="18" charset="0"/>
              </a:rPr>
              <a:t>consistency </a:t>
            </a:r>
            <a:r>
              <a:rPr lang="en-US" sz="2600" dirty="0" smtClean="0">
                <a:latin typeface="Times New Roman" pitchFamily="18" charset="0"/>
                <a:cs typeface="Times New Roman" pitchFamily="18" charset="0"/>
              </a:rPr>
              <a:t>of application. </a:t>
            </a:r>
          </a:p>
          <a:p>
            <a:pPr lvl="1" eaLnBrk="1" hangingPunct="1"/>
            <a:r>
              <a:rPr lang="en-US" sz="2600" dirty="0" smtClean="0">
                <a:latin typeface="Times New Roman" pitchFamily="18" charset="0"/>
                <a:cs typeface="Times New Roman" pitchFamily="18" charset="0"/>
              </a:rPr>
              <a:t>i.e., “if you indent paragraphs, indent them all”</a:t>
            </a:r>
          </a:p>
          <a:p>
            <a:pPr lvl="1" eaLnBrk="1" hangingPunct="1"/>
            <a:r>
              <a:rPr lang="en-US" sz="2600" dirty="0" smtClean="0">
                <a:latin typeface="Times New Roman" pitchFamily="18" charset="0"/>
                <a:cs typeface="Times New Roman" pitchFamily="18" charset="0"/>
              </a:rPr>
              <a:t>“use a consistent style of headings throughout”</a:t>
            </a:r>
          </a:p>
          <a:p>
            <a:pPr lvl="1" eaLnBrk="1" hangingPunct="1"/>
            <a:r>
              <a:rPr lang="en-US" sz="2600" dirty="0" smtClean="0">
                <a:latin typeface="Times New Roman" pitchFamily="18" charset="0"/>
                <a:cs typeface="Times New Roman" pitchFamily="18" charset="0"/>
              </a:rPr>
              <a:t>“write "%" or "percent”, do not mix them, etc.”</a:t>
            </a:r>
          </a:p>
          <a:p>
            <a:pPr eaLnBrk="1" hangingPunct="1">
              <a:buSzPct val="80000"/>
              <a:buFont typeface="Wingdings" pitchFamily="2" charset="2"/>
              <a:buChar char="§"/>
            </a:pPr>
            <a:r>
              <a:rPr lang="en-US" sz="2600" dirty="0" smtClean="0">
                <a:latin typeface="Times New Roman" pitchFamily="18" charset="0"/>
                <a:cs typeface="Times New Roman" pitchFamily="18" charset="0"/>
              </a:rPr>
              <a:t>Establish a </a:t>
            </a:r>
            <a:r>
              <a:rPr lang="en-US" sz="2600" dirty="0" smtClean="0">
                <a:solidFill>
                  <a:srgbClr val="002060"/>
                </a:solidFill>
                <a:latin typeface="Times New Roman" pitchFamily="18" charset="0"/>
                <a:cs typeface="Times New Roman" pitchFamily="18" charset="0"/>
              </a:rPr>
              <a:t>template</a:t>
            </a:r>
            <a:r>
              <a:rPr lang="en-US" sz="2600" dirty="0" smtClean="0">
                <a:latin typeface="Times New Roman" pitchFamily="18" charset="0"/>
                <a:cs typeface="Times New Roman" pitchFamily="18" charset="0"/>
              </a:rPr>
              <a:t> and stick to it. </a:t>
            </a:r>
          </a:p>
          <a:p>
            <a:pPr eaLnBrk="1" hangingPunct="1">
              <a:buSzPct val="80000"/>
              <a:buFont typeface="Wingdings" pitchFamily="2" charset="2"/>
              <a:buChar char="§"/>
            </a:pPr>
            <a:r>
              <a:rPr lang="en-US" sz="2600" dirty="0" smtClean="0">
                <a:latin typeface="Times New Roman" pitchFamily="18" charset="0"/>
                <a:cs typeface="Times New Roman" pitchFamily="18" charset="0"/>
              </a:rPr>
              <a:t>Consult </a:t>
            </a:r>
            <a:r>
              <a:rPr lang="en-US" sz="2600" dirty="0" smtClean="0">
                <a:solidFill>
                  <a:srgbClr val="002060"/>
                </a:solidFill>
                <a:latin typeface="Times New Roman" pitchFamily="18" charset="0"/>
                <a:cs typeface="Times New Roman" pitchFamily="18" charset="0"/>
              </a:rPr>
              <a:t>real</a:t>
            </a:r>
            <a:r>
              <a:rPr lang="en-US" sz="2600" dirty="0" smtClean="0">
                <a:latin typeface="Times New Roman" pitchFamily="18" charset="0"/>
                <a:cs typeface="Times New Roman" pitchFamily="18" charset="0"/>
              </a:rPr>
              <a:t> journal papers for examples.</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685800" y="533400"/>
            <a:ext cx="8001000" cy="381000"/>
          </a:xfrm>
        </p:spPr>
        <p:txBody>
          <a:bodyPr>
            <a:normAutofit fontScale="90000"/>
          </a:bodyPr>
          <a:lstStyle/>
          <a:p>
            <a:r>
              <a:rPr lang="en-GB" sz="3600" b="1" dirty="0">
                <a:latin typeface="Times New Roman" pitchFamily="18" charset="0"/>
                <a:cs typeface="Times New Roman" pitchFamily="18" charset="0"/>
              </a:rPr>
              <a:t>Author versus Reader Behaviour</a:t>
            </a:r>
          </a:p>
        </p:txBody>
      </p:sp>
      <p:sp>
        <p:nvSpPr>
          <p:cNvPr id="88067" name="Rectangle 3"/>
          <p:cNvSpPr>
            <a:spLocks noGrp="1" noChangeArrowheads="1"/>
          </p:cNvSpPr>
          <p:nvPr>
            <p:ph type="body" sz="half" idx="1"/>
          </p:nvPr>
        </p:nvSpPr>
        <p:spPr>
          <a:xfrm>
            <a:off x="228600" y="1600200"/>
            <a:ext cx="4262438" cy="4525963"/>
          </a:xfrm>
        </p:spPr>
        <p:txBody>
          <a:bodyPr>
            <a:normAutofit/>
          </a:bodyPr>
          <a:lstStyle/>
          <a:p>
            <a:pPr>
              <a:buNone/>
            </a:pPr>
            <a:r>
              <a:rPr lang="en-GB" sz="2400" b="1" dirty="0">
                <a:latin typeface="Times New Roman" pitchFamily="18" charset="0"/>
                <a:cs typeface="Times New Roman" pitchFamily="18" charset="0"/>
              </a:rPr>
              <a:t>Author behaviour</a:t>
            </a:r>
          </a:p>
          <a:p>
            <a:pPr lvl="1"/>
            <a:r>
              <a:rPr lang="en-GB" dirty="0">
                <a:latin typeface="Times New Roman" pitchFamily="18" charset="0"/>
                <a:cs typeface="Times New Roman" pitchFamily="18" charset="0"/>
              </a:rPr>
              <a:t>Want to publish more</a:t>
            </a:r>
          </a:p>
          <a:p>
            <a:pPr lvl="1"/>
            <a:r>
              <a:rPr lang="en-GB" dirty="0">
                <a:latin typeface="Times New Roman" pitchFamily="18" charset="0"/>
                <a:cs typeface="Times New Roman" pitchFamily="18" charset="0"/>
              </a:rPr>
              <a:t>Peer review essential</a:t>
            </a:r>
          </a:p>
          <a:p>
            <a:pPr lvl="1"/>
            <a:r>
              <a:rPr lang="en-GB" dirty="0">
                <a:latin typeface="Times New Roman" pitchFamily="18" charset="0"/>
                <a:cs typeface="Times New Roman" pitchFamily="18" charset="0"/>
              </a:rPr>
              <a:t>Other journal functions crucial</a:t>
            </a:r>
          </a:p>
          <a:p>
            <a:pPr lvl="1"/>
            <a:r>
              <a:rPr lang="en-GB" dirty="0">
                <a:latin typeface="Times New Roman" pitchFamily="18" charset="0"/>
                <a:cs typeface="Times New Roman" pitchFamily="18" charset="0"/>
              </a:rPr>
              <a:t>Wider dissemination</a:t>
            </a:r>
          </a:p>
          <a:p>
            <a:endParaRPr lang="en-GB" sz="2400" dirty="0">
              <a:latin typeface="Times New Roman" pitchFamily="18" charset="0"/>
              <a:cs typeface="Times New Roman" pitchFamily="18" charset="0"/>
            </a:endParaRPr>
          </a:p>
        </p:txBody>
      </p:sp>
      <p:sp>
        <p:nvSpPr>
          <p:cNvPr id="88068" name="Rectangle 4"/>
          <p:cNvSpPr>
            <a:spLocks noGrp="1" noChangeArrowheads="1"/>
          </p:cNvSpPr>
          <p:nvPr>
            <p:ph type="body" sz="half" idx="2"/>
          </p:nvPr>
        </p:nvSpPr>
        <p:spPr>
          <a:xfrm>
            <a:off x="4648200" y="1600200"/>
            <a:ext cx="4033838" cy="4525963"/>
          </a:xfrm>
        </p:spPr>
        <p:txBody>
          <a:bodyPr>
            <a:normAutofit/>
          </a:bodyPr>
          <a:lstStyle/>
          <a:p>
            <a:pPr>
              <a:buNone/>
            </a:pPr>
            <a:r>
              <a:rPr lang="en-GB" sz="2400" b="1" dirty="0">
                <a:latin typeface="Times New Roman" pitchFamily="18" charset="0"/>
                <a:cs typeface="Times New Roman" pitchFamily="18" charset="0"/>
              </a:rPr>
              <a:t>Reader behaviour</a:t>
            </a:r>
          </a:p>
          <a:p>
            <a:pPr lvl="1"/>
            <a:r>
              <a:rPr lang="en-GB" dirty="0">
                <a:latin typeface="Times New Roman" pitchFamily="18" charset="0"/>
                <a:cs typeface="Times New Roman" pitchFamily="18" charset="0"/>
              </a:rPr>
              <a:t>Want integrated system</a:t>
            </a:r>
          </a:p>
          <a:p>
            <a:pPr lvl="1"/>
            <a:r>
              <a:rPr lang="en-GB" dirty="0">
                <a:latin typeface="Times New Roman" pitchFamily="18" charset="0"/>
                <a:cs typeface="Times New Roman" pitchFamily="18" charset="0"/>
              </a:rPr>
              <a:t>Browsing is crucial</a:t>
            </a:r>
          </a:p>
          <a:p>
            <a:pPr lvl="1"/>
            <a:r>
              <a:rPr lang="en-GB" dirty="0">
                <a:latin typeface="Times New Roman" pitchFamily="18" charset="0"/>
                <a:cs typeface="Times New Roman" pitchFamily="18" charset="0"/>
              </a:rPr>
              <a:t>Quality information important</a:t>
            </a:r>
          </a:p>
          <a:p>
            <a:pPr lvl="1"/>
            <a:r>
              <a:rPr lang="en-GB" dirty="0">
                <a:latin typeface="Times New Roman" pitchFamily="18" charset="0"/>
                <a:cs typeface="Times New Roman" pitchFamily="18" charset="0"/>
              </a:rPr>
              <a:t>Want to read less</a:t>
            </a:r>
          </a:p>
        </p:txBody>
      </p:sp>
      <p:sp>
        <p:nvSpPr>
          <p:cNvPr id="88077" name="Line 13"/>
          <p:cNvSpPr>
            <a:spLocks noChangeShapeType="1"/>
          </p:cNvSpPr>
          <p:nvPr/>
        </p:nvSpPr>
        <p:spPr bwMode="auto">
          <a:xfrm>
            <a:off x="4267200" y="2590800"/>
            <a:ext cx="990600" cy="1143000"/>
          </a:xfrm>
          <a:prstGeom prst="line">
            <a:avLst/>
          </a:prstGeom>
          <a:noFill/>
          <a:ln w="9525">
            <a:solidFill>
              <a:schemeClr val="tx1"/>
            </a:solidFill>
            <a:round/>
            <a:headEnd/>
            <a:tailEnd/>
          </a:ln>
          <a:effectLst/>
        </p:spPr>
        <p:txBody>
          <a:bodyPr/>
          <a:lstStyle/>
          <a:p>
            <a:endParaRPr lang="ar-SA"/>
          </a:p>
        </p:txBody>
      </p:sp>
      <p:sp>
        <p:nvSpPr>
          <p:cNvPr id="88079" name="Rectangle 15"/>
          <p:cNvSpPr>
            <a:spLocks noChangeArrowheads="1"/>
          </p:cNvSpPr>
          <p:nvPr/>
        </p:nvSpPr>
        <p:spPr bwMode="auto">
          <a:xfrm>
            <a:off x="533400" y="2057400"/>
            <a:ext cx="3886200" cy="533400"/>
          </a:xfrm>
          <a:prstGeom prst="rect">
            <a:avLst/>
          </a:prstGeom>
          <a:noFill/>
          <a:ln w="9525">
            <a:solidFill>
              <a:schemeClr val="tx1"/>
            </a:solidFill>
            <a:miter lim="800000"/>
            <a:headEnd/>
            <a:tailEnd/>
          </a:ln>
          <a:effectLst/>
        </p:spPr>
        <p:txBody>
          <a:bodyPr wrap="none" anchor="ctr"/>
          <a:lstStyle/>
          <a:p>
            <a:endParaRPr lang="ar-SA"/>
          </a:p>
        </p:txBody>
      </p:sp>
      <p:sp>
        <p:nvSpPr>
          <p:cNvPr id="88080" name="Rectangle 16"/>
          <p:cNvSpPr>
            <a:spLocks noChangeArrowheads="1"/>
          </p:cNvSpPr>
          <p:nvPr/>
        </p:nvSpPr>
        <p:spPr bwMode="auto">
          <a:xfrm>
            <a:off x="5105400" y="3733800"/>
            <a:ext cx="3200400" cy="609600"/>
          </a:xfrm>
          <a:prstGeom prst="rect">
            <a:avLst/>
          </a:prstGeom>
          <a:noFill/>
          <a:ln w="9525">
            <a:solidFill>
              <a:schemeClr val="tx1"/>
            </a:solidFill>
            <a:miter lim="800000"/>
            <a:headEnd/>
            <a:tailEnd/>
          </a:ln>
          <a:effectLst/>
        </p:spPr>
        <p:txBody>
          <a:bodyPr wrap="none" anchor="ctr"/>
          <a:lstStyle/>
          <a:p>
            <a:endParaRPr lang="ar-SA"/>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533400"/>
          </a:xfrm>
        </p:spPr>
        <p:txBody>
          <a:bodyPr>
            <a:normAutofit fontScale="90000"/>
          </a:bodyPr>
          <a:lstStyle/>
          <a:p>
            <a:pPr>
              <a:defRPr/>
            </a:pPr>
            <a:r>
              <a:rPr lang="en-US" sz="3600" b="1" dirty="0" smtClean="0">
                <a:latin typeface="Times New Roman" pitchFamily="18" charset="0"/>
                <a:cs typeface="Times New Roman" pitchFamily="18" charset="0"/>
              </a:rPr>
              <a:t>Structure of thesis </a:t>
            </a:r>
            <a:endParaRPr lang="en-US" sz="3600" b="1" dirty="0">
              <a:latin typeface="Times New Roman" pitchFamily="18" charset="0"/>
              <a:cs typeface="Times New Roman" pitchFamily="18" charset="0"/>
            </a:endParaRPr>
          </a:p>
        </p:txBody>
      </p:sp>
      <p:sp>
        <p:nvSpPr>
          <p:cNvPr id="6147" name="Content Placeholder 2"/>
          <p:cNvSpPr>
            <a:spLocks noGrp="1"/>
          </p:cNvSpPr>
          <p:nvPr>
            <p:ph idx="1"/>
          </p:nvPr>
        </p:nvSpPr>
        <p:spPr>
          <a:xfrm>
            <a:off x="609600" y="1981200"/>
            <a:ext cx="8305800" cy="2286000"/>
          </a:xfrm>
        </p:spPr>
        <p:txBody>
          <a:bodyPr>
            <a:normAutofit/>
          </a:bodyPr>
          <a:lstStyle/>
          <a:p>
            <a:pPr marL="0" indent="0">
              <a:buNone/>
            </a:pPr>
            <a:r>
              <a:rPr lang="en-US" sz="2400" dirty="0" smtClean="0">
                <a:latin typeface="Times New Roman" pitchFamily="18" charset="0"/>
                <a:cs typeface="Times New Roman" pitchFamily="18" charset="0"/>
              </a:rPr>
              <a:t>Generally, a research report, whether it is called dissertation or thesis</a:t>
            </a:r>
          </a:p>
          <a:p>
            <a:pPr>
              <a:buNone/>
            </a:pPr>
            <a:r>
              <a:rPr lang="en-US" sz="2400" dirty="0" smtClean="0">
                <a:latin typeface="Times New Roman" pitchFamily="18" charset="0"/>
                <a:cs typeface="Times New Roman" pitchFamily="18" charset="0"/>
              </a:rPr>
              <a:t>1) The Preliminary i.e. preface pages</a:t>
            </a:r>
          </a:p>
          <a:p>
            <a:pPr>
              <a:buNone/>
            </a:pPr>
            <a:r>
              <a:rPr lang="en-US" sz="2400" dirty="0" smtClean="0">
                <a:latin typeface="Times New Roman" pitchFamily="18" charset="0"/>
                <a:cs typeface="Times New Roman" pitchFamily="18" charset="0"/>
              </a:rPr>
              <a:t>2) The text of the report / Main body of the report</a:t>
            </a:r>
          </a:p>
          <a:p>
            <a:pPr>
              <a:buNone/>
            </a:pPr>
            <a:r>
              <a:rPr lang="en-US" sz="2400" dirty="0" smtClean="0">
                <a:latin typeface="Times New Roman" pitchFamily="18" charset="0"/>
                <a:cs typeface="Times New Roman" pitchFamily="18" charset="0"/>
              </a:rPr>
              <a:t>3) The Reference material.</a:t>
            </a:r>
          </a:p>
          <a:p>
            <a:endParaRPr lang="en-US"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914400"/>
            <a:ext cx="7696200" cy="533400"/>
          </a:xfrm>
        </p:spPr>
        <p:txBody>
          <a:bodyPr>
            <a:normAutofit fontScale="90000"/>
          </a:bodyPr>
          <a:lstStyle/>
          <a:p>
            <a:pPr marL="484632" eaLnBrk="1" fontAlgn="auto" hangingPunct="1">
              <a:spcAft>
                <a:spcPts val="0"/>
              </a:spcAft>
              <a:defRPr/>
            </a:pPr>
            <a:r>
              <a:rPr lang="en-US" sz="3600" b="1" dirty="0" smtClean="0">
                <a:latin typeface="Times New Roman" pitchFamily="18" charset="0"/>
                <a:cs typeface="Times New Roman" pitchFamily="18" charset="0"/>
              </a:rPr>
              <a:t>Preliminary Section </a:t>
            </a:r>
            <a:endParaRPr lang="ms-MY" sz="3600" b="1" dirty="0" smtClean="0">
              <a:latin typeface="Times New Roman" pitchFamily="18" charset="0"/>
              <a:cs typeface="Times New Roman" pitchFamily="18" charset="0"/>
            </a:endParaRPr>
          </a:p>
        </p:txBody>
      </p:sp>
      <p:sp>
        <p:nvSpPr>
          <p:cNvPr id="6147" name="Rectangle 3"/>
          <p:cNvSpPr>
            <a:spLocks noGrp="1" noChangeArrowheads="1"/>
          </p:cNvSpPr>
          <p:nvPr>
            <p:ph idx="1"/>
          </p:nvPr>
        </p:nvSpPr>
        <p:spPr>
          <a:xfrm>
            <a:off x="1371600" y="1828801"/>
            <a:ext cx="6629400" cy="3657600"/>
          </a:xfrm>
        </p:spPr>
        <p:txBody>
          <a:bodyPr>
            <a:noAutofit/>
          </a:bodyPr>
          <a:lstStyle/>
          <a:p>
            <a:pPr marL="447675" indent="-382588" eaLnBrk="1" fontAlgn="auto" hangingPunct="1">
              <a:spcAft>
                <a:spcPts val="0"/>
              </a:spcAft>
              <a:buClr>
                <a:schemeClr val="tx1">
                  <a:shade val="95000"/>
                </a:schemeClr>
              </a:buClr>
              <a:buSzPct val="80000"/>
              <a:buFont typeface="Wingdings" pitchFamily="2" charset="2"/>
              <a:buChar char="§"/>
              <a:defRPr/>
            </a:pPr>
            <a:r>
              <a:rPr lang="en-US" sz="2400" dirty="0" smtClean="0">
                <a:latin typeface="Times New Roman" pitchFamily="18" charset="0"/>
                <a:cs typeface="Times New Roman" pitchFamily="18" charset="0"/>
              </a:rPr>
              <a:t>Title page</a:t>
            </a:r>
          </a:p>
          <a:p>
            <a:pPr marL="447675" indent="-382588" eaLnBrk="1" fontAlgn="auto" hangingPunct="1">
              <a:spcAft>
                <a:spcPts val="0"/>
              </a:spcAft>
              <a:buClr>
                <a:schemeClr val="tx1">
                  <a:shade val="95000"/>
                </a:schemeClr>
              </a:buClr>
              <a:buSzPct val="80000"/>
              <a:buFont typeface="Wingdings" pitchFamily="2" charset="2"/>
              <a:buChar char="§"/>
              <a:defRPr/>
            </a:pPr>
            <a:r>
              <a:rPr lang="en-US" sz="2400" dirty="0" smtClean="0">
                <a:latin typeface="Times New Roman" pitchFamily="18" charset="0"/>
                <a:cs typeface="Times New Roman" pitchFamily="18" charset="0"/>
              </a:rPr>
              <a:t>Certification</a:t>
            </a:r>
          </a:p>
          <a:p>
            <a:pPr marL="447675" indent="-382588" eaLnBrk="1" fontAlgn="auto" hangingPunct="1">
              <a:spcAft>
                <a:spcPts val="0"/>
              </a:spcAft>
              <a:buClr>
                <a:schemeClr val="tx1">
                  <a:shade val="95000"/>
                </a:schemeClr>
              </a:buClr>
              <a:buSzPct val="80000"/>
              <a:buFont typeface="Wingdings" pitchFamily="2" charset="2"/>
              <a:buChar char="§"/>
              <a:defRPr/>
            </a:pPr>
            <a:r>
              <a:rPr lang="en-US" sz="2400" dirty="0" smtClean="0">
                <a:latin typeface="Times New Roman" pitchFamily="18" charset="0"/>
                <a:cs typeface="Times New Roman" pitchFamily="18" charset="0"/>
              </a:rPr>
              <a:t>Candidate Declaration</a:t>
            </a:r>
          </a:p>
          <a:p>
            <a:pPr marL="447675" indent="-382588" eaLnBrk="1" fontAlgn="auto" hangingPunct="1">
              <a:spcAft>
                <a:spcPts val="0"/>
              </a:spcAft>
              <a:buClr>
                <a:schemeClr val="tx1">
                  <a:shade val="95000"/>
                </a:schemeClr>
              </a:buClr>
              <a:buSzPct val="80000"/>
              <a:buFont typeface="Wingdings" pitchFamily="2" charset="2"/>
              <a:buChar char="§"/>
              <a:defRPr/>
            </a:pPr>
            <a:r>
              <a:rPr lang="en-US" sz="2400" dirty="0" smtClean="0">
                <a:latin typeface="Times New Roman" pitchFamily="18" charset="0"/>
                <a:cs typeface="Times New Roman" pitchFamily="18" charset="0"/>
              </a:rPr>
              <a:t>Preface including Acknowledgements</a:t>
            </a:r>
          </a:p>
          <a:p>
            <a:pPr marL="447675" indent="-382588" eaLnBrk="1" fontAlgn="auto" hangingPunct="1">
              <a:spcAft>
                <a:spcPts val="0"/>
              </a:spcAft>
              <a:buClr>
                <a:schemeClr val="tx1">
                  <a:shade val="95000"/>
                </a:schemeClr>
              </a:buClr>
              <a:buSzPct val="80000"/>
              <a:buFont typeface="Wingdings" pitchFamily="2" charset="2"/>
              <a:buChar char="§"/>
              <a:defRPr/>
            </a:pPr>
            <a:r>
              <a:rPr lang="en-US" sz="2400" dirty="0" smtClean="0">
                <a:latin typeface="Times New Roman" pitchFamily="18" charset="0"/>
                <a:cs typeface="Times New Roman" pitchFamily="18" charset="0"/>
              </a:rPr>
              <a:t>Table of Content</a:t>
            </a:r>
          </a:p>
          <a:p>
            <a:pPr marL="447675" indent="-382588" eaLnBrk="1" fontAlgn="auto" hangingPunct="1">
              <a:spcAft>
                <a:spcPts val="0"/>
              </a:spcAft>
              <a:buClr>
                <a:schemeClr val="tx1">
                  <a:shade val="95000"/>
                </a:schemeClr>
              </a:buClr>
              <a:buSzPct val="80000"/>
              <a:buFont typeface="Wingdings" pitchFamily="2" charset="2"/>
              <a:buChar char="§"/>
              <a:defRPr/>
            </a:pPr>
            <a:r>
              <a:rPr lang="en-US" sz="2400" dirty="0" smtClean="0">
                <a:latin typeface="Times New Roman" pitchFamily="18" charset="0"/>
                <a:cs typeface="Times New Roman" pitchFamily="18" charset="0"/>
              </a:rPr>
              <a:t>List of Tables</a:t>
            </a:r>
          </a:p>
          <a:p>
            <a:pPr marL="447675" indent="-382588" eaLnBrk="1" fontAlgn="auto" hangingPunct="1">
              <a:spcAft>
                <a:spcPts val="0"/>
              </a:spcAft>
              <a:buClr>
                <a:schemeClr val="tx1">
                  <a:shade val="95000"/>
                </a:schemeClr>
              </a:buClr>
              <a:buSzPct val="80000"/>
              <a:buFont typeface="Wingdings" pitchFamily="2" charset="2"/>
              <a:buChar char="§"/>
              <a:defRPr/>
            </a:pPr>
            <a:r>
              <a:rPr lang="en-US" sz="2400" dirty="0" smtClean="0">
                <a:latin typeface="Times New Roman" pitchFamily="18" charset="0"/>
                <a:cs typeface="Times New Roman" pitchFamily="18" charset="0"/>
              </a:rPr>
              <a:t>List of figures</a:t>
            </a:r>
          </a:p>
          <a:p>
            <a:pPr marL="447675" indent="-382588" eaLnBrk="1" fontAlgn="auto" hangingPunct="1">
              <a:spcAft>
                <a:spcPts val="0"/>
              </a:spcAft>
              <a:buClr>
                <a:schemeClr val="tx1">
                  <a:shade val="95000"/>
                </a:schemeClr>
              </a:buClr>
              <a:buSzPct val="80000"/>
              <a:buFont typeface="Wingdings" pitchFamily="2" charset="2"/>
              <a:buChar char="§"/>
              <a:defRPr/>
            </a:pPr>
            <a:r>
              <a:rPr lang="en-US" sz="2400" dirty="0" smtClean="0">
                <a:latin typeface="Times New Roman" pitchFamily="18" charset="0"/>
                <a:cs typeface="Times New Roman" pitchFamily="18" charset="0"/>
              </a:rPr>
              <a:t>List of Abbreviation</a:t>
            </a:r>
            <a:endParaRPr lang="ms-MY"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685800"/>
            <a:ext cx="8229600" cy="609600"/>
          </a:xfrm>
        </p:spPr>
        <p:txBody>
          <a:bodyPr>
            <a:normAutofit fontScale="90000"/>
          </a:bodyPr>
          <a:lstStyle/>
          <a:p>
            <a:pPr marL="484632" eaLnBrk="1" fontAlgn="auto" hangingPunct="1">
              <a:spcAft>
                <a:spcPts val="0"/>
              </a:spcAft>
              <a:defRPr/>
            </a:pPr>
            <a:r>
              <a:rPr lang="en-US" sz="3600" b="1" dirty="0" smtClean="0">
                <a:latin typeface="Times New Roman" pitchFamily="18" charset="0"/>
                <a:cs typeface="Times New Roman" pitchFamily="18" charset="0"/>
              </a:rPr>
              <a:t>Chapter 1- Introduction </a:t>
            </a:r>
          </a:p>
        </p:txBody>
      </p:sp>
      <p:sp>
        <p:nvSpPr>
          <p:cNvPr id="8195" name="Rectangle 3"/>
          <p:cNvSpPr>
            <a:spLocks noGrp="1" noChangeArrowheads="1"/>
          </p:cNvSpPr>
          <p:nvPr>
            <p:ph idx="1"/>
          </p:nvPr>
        </p:nvSpPr>
        <p:spPr>
          <a:xfrm>
            <a:off x="838200" y="1676400"/>
            <a:ext cx="7772400" cy="3048000"/>
          </a:xfrm>
        </p:spPr>
        <p:txBody>
          <a:bodyPr>
            <a:normAutofit/>
          </a:bodyPr>
          <a:lstStyle/>
          <a:p>
            <a:pPr eaLnBrk="1" hangingPunct="1">
              <a:spcBef>
                <a:spcPts val="0"/>
              </a:spcBef>
              <a:buFont typeface="Wingdings" pitchFamily="2" charset="2"/>
              <a:buNone/>
            </a:pPr>
            <a:r>
              <a:rPr lang="en-US" sz="2400" b="1" dirty="0" smtClean="0">
                <a:latin typeface="Times New Roman" pitchFamily="18" charset="0"/>
                <a:cs typeface="Times New Roman" pitchFamily="18" charset="0"/>
              </a:rPr>
              <a:t>1.0  Introduction</a:t>
            </a:r>
          </a:p>
          <a:p>
            <a:pPr eaLnBrk="1" hangingPunct="1">
              <a:spcBef>
                <a:spcPts val="0"/>
              </a:spcBef>
              <a:buFont typeface="Wingdings" pitchFamily="2" charset="2"/>
              <a:buNone/>
            </a:pPr>
            <a:r>
              <a:rPr lang="en-US" sz="2400" dirty="0" smtClean="0">
                <a:latin typeface="Times New Roman" pitchFamily="18" charset="0"/>
                <a:cs typeface="Times New Roman" pitchFamily="18" charset="0"/>
              </a:rPr>
              <a:t>1.1	Background of the study</a:t>
            </a:r>
          </a:p>
          <a:p>
            <a:pPr eaLnBrk="1" hangingPunct="1">
              <a:spcBef>
                <a:spcPts val="0"/>
              </a:spcBef>
              <a:buFont typeface="Wingdings" pitchFamily="2" charset="2"/>
              <a:buNone/>
            </a:pPr>
            <a:r>
              <a:rPr lang="en-US" sz="2400" dirty="0" smtClean="0">
                <a:latin typeface="Times New Roman" pitchFamily="18" charset="0"/>
                <a:cs typeface="Times New Roman" pitchFamily="18" charset="0"/>
              </a:rPr>
              <a:t>1.2	Problem Statement</a:t>
            </a:r>
          </a:p>
          <a:p>
            <a:pPr eaLnBrk="1" hangingPunct="1">
              <a:spcBef>
                <a:spcPts val="0"/>
              </a:spcBef>
              <a:buFont typeface="Wingdings" pitchFamily="2" charset="2"/>
              <a:buNone/>
            </a:pPr>
            <a:r>
              <a:rPr lang="en-US" sz="2400" dirty="0" smtClean="0">
                <a:latin typeface="Times New Roman" pitchFamily="18" charset="0"/>
                <a:cs typeface="Times New Roman" pitchFamily="18" charset="0"/>
              </a:rPr>
              <a:t>1.3	Purpose and objective of the study</a:t>
            </a:r>
          </a:p>
          <a:p>
            <a:pPr eaLnBrk="1" hangingPunct="1">
              <a:spcBef>
                <a:spcPts val="0"/>
              </a:spcBef>
              <a:buFont typeface="Wingdings" pitchFamily="2" charset="2"/>
              <a:buNone/>
            </a:pPr>
            <a:r>
              <a:rPr lang="en-US" sz="2400" dirty="0" smtClean="0">
                <a:latin typeface="Times New Roman" pitchFamily="18" charset="0"/>
                <a:cs typeface="Times New Roman" pitchFamily="18" charset="0"/>
              </a:rPr>
              <a:t>1.4	Research Questions</a:t>
            </a:r>
          </a:p>
          <a:p>
            <a:pPr eaLnBrk="1" hangingPunct="1">
              <a:spcBef>
                <a:spcPts val="0"/>
              </a:spcBef>
              <a:buFont typeface="Wingdings" pitchFamily="2" charset="2"/>
              <a:buNone/>
            </a:pPr>
            <a:r>
              <a:rPr lang="en-US" sz="2400" dirty="0" smtClean="0">
                <a:latin typeface="Times New Roman" pitchFamily="18" charset="0"/>
                <a:cs typeface="Times New Roman" pitchFamily="18" charset="0"/>
              </a:rPr>
              <a:t>1.5	Significant of the study</a:t>
            </a:r>
          </a:p>
          <a:p>
            <a:pPr eaLnBrk="1" hangingPunct="1">
              <a:spcBef>
                <a:spcPts val="0"/>
              </a:spcBef>
              <a:buFont typeface="Wingdings" pitchFamily="2" charset="2"/>
              <a:buNone/>
            </a:pPr>
            <a:r>
              <a:rPr lang="en-US" sz="2400" dirty="0" smtClean="0">
                <a:latin typeface="Times New Roman" pitchFamily="18" charset="0"/>
                <a:cs typeface="Times New Roman" pitchFamily="18" charset="0"/>
              </a:rPr>
              <a:t>1.6	Conclusion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762000" y="1371600"/>
            <a:ext cx="7467600" cy="533400"/>
          </a:xfrm>
        </p:spPr>
        <p:txBody>
          <a:bodyPr>
            <a:normAutofit fontScale="90000"/>
          </a:bodyPr>
          <a:lstStyle/>
          <a:p>
            <a:pPr eaLnBrk="1" hangingPunct="1"/>
            <a:r>
              <a:rPr lang="en-US" sz="3200" b="1" dirty="0" smtClean="0">
                <a:latin typeface="Times New Roman" pitchFamily="18" charset="0"/>
                <a:cs typeface="Times New Roman" pitchFamily="18" charset="0"/>
              </a:rPr>
              <a:t>Writing prompts for the introduction</a:t>
            </a:r>
          </a:p>
        </p:txBody>
      </p:sp>
      <p:sp>
        <p:nvSpPr>
          <p:cNvPr id="11267" name="Rectangle 3"/>
          <p:cNvSpPr>
            <a:spLocks noGrp="1" noChangeArrowheads="1"/>
          </p:cNvSpPr>
          <p:nvPr>
            <p:ph type="body" idx="1"/>
          </p:nvPr>
        </p:nvSpPr>
        <p:spPr>
          <a:xfrm>
            <a:off x="457200" y="2590800"/>
            <a:ext cx="8458200" cy="2057401"/>
          </a:xfrm>
        </p:spPr>
        <p:txBody>
          <a:bodyPr>
            <a:normAutofit/>
          </a:bodyPr>
          <a:lstStyle/>
          <a:p>
            <a:pPr eaLnBrk="1" hangingPunct="1">
              <a:buSzPct val="80000"/>
              <a:buFont typeface="Wingdings" pitchFamily="2" charset="2"/>
              <a:buChar char="§"/>
            </a:pPr>
            <a:r>
              <a:rPr lang="en-US" sz="2400" dirty="0" smtClean="0">
                <a:latin typeface="Times New Roman" pitchFamily="18" charset="0"/>
                <a:cs typeface="Times New Roman" pitchFamily="18" charset="0"/>
              </a:rPr>
              <a:t>What kind of problem did you work on?</a:t>
            </a:r>
          </a:p>
          <a:p>
            <a:pPr eaLnBrk="1" hangingPunct="1">
              <a:buSzPct val="80000"/>
              <a:buFont typeface="Wingdings" pitchFamily="2" charset="2"/>
              <a:buChar char="§"/>
            </a:pPr>
            <a:r>
              <a:rPr lang="en-US" sz="2400" dirty="0" smtClean="0">
                <a:latin typeface="Times New Roman" pitchFamily="18" charset="0"/>
                <a:cs typeface="Times New Roman" pitchFamily="18" charset="0"/>
              </a:rPr>
              <a:t>Why did you work on this problem?</a:t>
            </a:r>
          </a:p>
          <a:p>
            <a:pPr eaLnBrk="1" hangingPunct="1">
              <a:buSzPct val="80000"/>
              <a:buFont typeface="Wingdings" pitchFamily="2" charset="2"/>
              <a:buChar char="§"/>
            </a:pPr>
            <a:r>
              <a:rPr lang="en-US" sz="2400" dirty="0" smtClean="0">
                <a:latin typeface="Times New Roman" pitchFamily="18" charset="0"/>
                <a:cs typeface="Times New Roman" pitchFamily="18" charset="0"/>
              </a:rPr>
              <a:t>What should the reader know or understand when he/she is finished reading the report?</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762000" y="685800"/>
            <a:ext cx="7848600" cy="457200"/>
          </a:xfrm>
        </p:spPr>
        <p:txBody>
          <a:bodyPr>
            <a:normAutofit fontScale="90000"/>
          </a:bodyPr>
          <a:lstStyle/>
          <a:p>
            <a:pPr marL="484632" eaLnBrk="1" fontAlgn="auto" hangingPunct="1">
              <a:spcAft>
                <a:spcPts val="0"/>
              </a:spcAft>
              <a:defRPr/>
            </a:pPr>
            <a:r>
              <a:rPr lang="en-US" sz="3200" b="1" dirty="0" smtClean="0">
                <a:latin typeface="Times New Roman" pitchFamily="18" charset="0"/>
                <a:cs typeface="Times New Roman" pitchFamily="18" charset="0"/>
              </a:rPr>
              <a:t>Chapter 2: Literature Review</a:t>
            </a:r>
          </a:p>
        </p:txBody>
      </p:sp>
      <p:sp>
        <p:nvSpPr>
          <p:cNvPr id="9219" name="Rectangle 3"/>
          <p:cNvSpPr>
            <a:spLocks noGrp="1" noChangeArrowheads="1"/>
          </p:cNvSpPr>
          <p:nvPr>
            <p:ph idx="1"/>
          </p:nvPr>
        </p:nvSpPr>
        <p:spPr>
          <a:xfrm>
            <a:off x="838200" y="1676400"/>
            <a:ext cx="7772400" cy="3352800"/>
          </a:xfrm>
        </p:spPr>
        <p:txBody>
          <a:bodyPr>
            <a:noAutofit/>
          </a:bodyPr>
          <a:lstStyle/>
          <a:p>
            <a:pPr eaLnBrk="1" hangingPunct="1">
              <a:lnSpc>
                <a:spcPct val="90000"/>
              </a:lnSpc>
              <a:buFont typeface="Wingdings" pitchFamily="2" charset="2"/>
              <a:buNone/>
            </a:pPr>
            <a:r>
              <a:rPr lang="en-US" sz="2400" b="1" dirty="0" smtClean="0">
                <a:latin typeface="Times New Roman" pitchFamily="18" charset="0"/>
                <a:cs typeface="Times New Roman" pitchFamily="18" charset="0"/>
              </a:rPr>
              <a:t>2.0  Introduction</a:t>
            </a:r>
          </a:p>
          <a:p>
            <a:pPr eaLnBrk="1" hangingPunct="1">
              <a:lnSpc>
                <a:spcPct val="90000"/>
              </a:lnSpc>
              <a:buFont typeface="Wingdings" pitchFamily="2" charset="2"/>
              <a:buNone/>
            </a:pPr>
            <a:r>
              <a:rPr lang="en-US" sz="2400" dirty="0" smtClean="0">
                <a:latin typeface="Times New Roman" pitchFamily="18" charset="0"/>
                <a:cs typeface="Times New Roman" pitchFamily="18" charset="0"/>
              </a:rPr>
              <a:t>2.1  Body of the literature</a:t>
            </a:r>
          </a:p>
          <a:p>
            <a:pPr lvl="1" eaLnBrk="1" hangingPunct="1">
              <a:lnSpc>
                <a:spcPct val="90000"/>
              </a:lnSpc>
              <a:buFontTx/>
              <a:buNone/>
            </a:pPr>
            <a:r>
              <a:rPr lang="en-US" sz="2400" dirty="0" smtClean="0">
                <a:latin typeface="Times New Roman" pitchFamily="18" charset="0"/>
                <a:cs typeface="Times New Roman" pitchFamily="18" charset="0"/>
              </a:rPr>
              <a:t>2.1.1  General area of research</a:t>
            </a:r>
          </a:p>
          <a:p>
            <a:pPr lvl="1" eaLnBrk="1" hangingPunct="1">
              <a:lnSpc>
                <a:spcPct val="90000"/>
              </a:lnSpc>
              <a:buFontTx/>
              <a:buNone/>
            </a:pPr>
            <a:r>
              <a:rPr lang="en-US" sz="2400" dirty="0" smtClean="0">
                <a:latin typeface="Times New Roman" pitchFamily="18" charset="0"/>
                <a:cs typeface="Times New Roman" pitchFamily="18" charset="0"/>
              </a:rPr>
              <a:t>2.1.2  Underlying theory</a:t>
            </a:r>
          </a:p>
          <a:p>
            <a:pPr lvl="1" eaLnBrk="1" hangingPunct="1">
              <a:lnSpc>
                <a:spcPct val="90000"/>
              </a:lnSpc>
              <a:buFontTx/>
              <a:buNone/>
            </a:pPr>
            <a:r>
              <a:rPr lang="en-US" sz="2400" dirty="0" smtClean="0">
                <a:latin typeface="Times New Roman" pitchFamily="18" charset="0"/>
                <a:cs typeface="Times New Roman" pitchFamily="18" charset="0"/>
              </a:rPr>
              <a:t>2.1.3  Variables used from previous literature</a:t>
            </a:r>
          </a:p>
          <a:p>
            <a:pPr eaLnBrk="1" hangingPunct="1">
              <a:lnSpc>
                <a:spcPct val="90000"/>
              </a:lnSpc>
              <a:buFont typeface="Wingdings" pitchFamily="2" charset="2"/>
              <a:buNone/>
            </a:pPr>
            <a:r>
              <a:rPr lang="en-US" sz="2400" dirty="0" smtClean="0">
                <a:latin typeface="Times New Roman" pitchFamily="18" charset="0"/>
                <a:cs typeface="Times New Roman" pitchFamily="18" charset="0"/>
              </a:rPr>
              <a:t>2.2  Theoretical Framework</a:t>
            </a:r>
          </a:p>
          <a:p>
            <a:pPr eaLnBrk="1" hangingPunct="1">
              <a:lnSpc>
                <a:spcPct val="90000"/>
              </a:lnSpc>
              <a:buFont typeface="Wingdings" pitchFamily="2" charset="2"/>
              <a:buNone/>
            </a:pPr>
            <a:r>
              <a:rPr lang="en-US" sz="2400" dirty="0" smtClean="0">
                <a:latin typeface="Times New Roman" pitchFamily="18" charset="0"/>
                <a:cs typeface="Times New Roman" pitchFamily="18" charset="0"/>
              </a:rPr>
              <a:t>2.3  Hypotheses</a:t>
            </a:r>
          </a:p>
          <a:p>
            <a:pPr eaLnBrk="1" hangingPunct="1">
              <a:lnSpc>
                <a:spcPct val="90000"/>
              </a:lnSpc>
              <a:buFont typeface="Wingdings" pitchFamily="2" charset="2"/>
              <a:buNone/>
            </a:pPr>
            <a:r>
              <a:rPr lang="en-US" sz="2400" dirty="0" smtClean="0">
                <a:latin typeface="Times New Roman" pitchFamily="18" charset="0"/>
                <a:cs typeface="Times New Roman" pitchFamily="18" charset="0"/>
              </a:rPr>
              <a:t>2.4  Conclusion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90600"/>
            <a:ext cx="8229600" cy="655638"/>
          </a:xfrm>
        </p:spPr>
        <p:txBody>
          <a:bodyPr>
            <a:normAutofit/>
          </a:bodyPr>
          <a:lstStyle/>
          <a:p>
            <a:pPr eaLnBrk="1" hangingPunct="1">
              <a:defRPr/>
            </a:pPr>
            <a:r>
              <a:rPr lang="en-US" sz="3200" b="1" dirty="0" smtClean="0">
                <a:latin typeface="Times New Roman" pitchFamily="18" charset="0"/>
                <a:cs typeface="Times New Roman" pitchFamily="18" charset="0"/>
              </a:rPr>
              <a:t>Characteristics of Good Report</a:t>
            </a:r>
            <a:endParaRPr lang="en-US" sz="3200" b="1" dirty="0">
              <a:latin typeface="Times New Roman" pitchFamily="18" charset="0"/>
              <a:cs typeface="Times New Roman" pitchFamily="18" charset="0"/>
            </a:endParaRPr>
          </a:p>
        </p:txBody>
      </p:sp>
      <p:sp>
        <p:nvSpPr>
          <p:cNvPr id="18435" name="Content Placeholder 2"/>
          <p:cNvSpPr>
            <a:spLocks noGrp="1"/>
          </p:cNvSpPr>
          <p:nvPr>
            <p:ph idx="1"/>
          </p:nvPr>
        </p:nvSpPr>
        <p:spPr>
          <a:xfrm>
            <a:off x="762000" y="1981200"/>
            <a:ext cx="7924800" cy="3124200"/>
          </a:xfrm>
        </p:spPr>
        <p:txBody>
          <a:bodyPr>
            <a:normAutofit/>
          </a:bodyPr>
          <a:lstStyle/>
          <a:p>
            <a:pPr eaLnBrk="1" hangingPunct="1">
              <a:buSzPct val="80000"/>
              <a:buFont typeface="Wingdings" pitchFamily="2" charset="2"/>
              <a:buChar char="§"/>
            </a:pPr>
            <a:r>
              <a:rPr lang="en-US" sz="2400" dirty="0" smtClean="0">
                <a:latin typeface="Times New Roman" pitchFamily="18" charset="0"/>
                <a:cs typeface="Times New Roman" pitchFamily="18" charset="0"/>
              </a:rPr>
              <a:t>Attractive</a:t>
            </a:r>
          </a:p>
          <a:p>
            <a:pPr eaLnBrk="1" hangingPunct="1">
              <a:buSzPct val="80000"/>
              <a:buFont typeface="Wingdings" pitchFamily="2" charset="2"/>
              <a:buChar char="§"/>
            </a:pPr>
            <a:r>
              <a:rPr lang="en-US" sz="2400" dirty="0" smtClean="0">
                <a:latin typeface="Times New Roman" pitchFamily="18" charset="0"/>
                <a:cs typeface="Times New Roman" pitchFamily="18" charset="0"/>
              </a:rPr>
              <a:t>Clear Topic</a:t>
            </a:r>
          </a:p>
          <a:p>
            <a:pPr eaLnBrk="1" hangingPunct="1">
              <a:buSzPct val="80000"/>
              <a:buFont typeface="Wingdings" pitchFamily="2" charset="2"/>
              <a:buChar char="§"/>
            </a:pPr>
            <a:r>
              <a:rPr lang="en-US" sz="2400" dirty="0" smtClean="0">
                <a:latin typeface="Times New Roman" pitchFamily="18" charset="0"/>
                <a:cs typeface="Times New Roman" pitchFamily="18" charset="0"/>
              </a:rPr>
              <a:t>Balanced Language</a:t>
            </a:r>
          </a:p>
          <a:p>
            <a:pPr eaLnBrk="1" hangingPunct="1">
              <a:buSzPct val="80000"/>
              <a:buFont typeface="Wingdings" pitchFamily="2" charset="2"/>
              <a:buChar char="§"/>
            </a:pPr>
            <a:r>
              <a:rPr lang="en-US" sz="2400" dirty="0" smtClean="0">
                <a:latin typeface="Times New Roman" pitchFamily="18" charset="0"/>
                <a:cs typeface="Times New Roman" pitchFamily="18" charset="0"/>
              </a:rPr>
              <a:t>No repetition of facts</a:t>
            </a:r>
          </a:p>
          <a:p>
            <a:pPr eaLnBrk="1" hangingPunct="1">
              <a:buSzPct val="80000"/>
              <a:buFont typeface="Wingdings" pitchFamily="2" charset="2"/>
              <a:buChar char="§"/>
            </a:pPr>
            <a:r>
              <a:rPr lang="en-US" sz="2400" dirty="0" smtClean="0">
                <a:latin typeface="Times New Roman" pitchFamily="18" charset="0"/>
                <a:cs typeface="Times New Roman" pitchFamily="18" charset="0"/>
              </a:rPr>
              <a:t>Statement of scientific facts</a:t>
            </a:r>
          </a:p>
          <a:p>
            <a:pPr eaLnBrk="1" hangingPunct="1">
              <a:buSzPct val="80000"/>
              <a:buFont typeface="Wingdings" pitchFamily="2" charset="2"/>
              <a:buChar char="§"/>
            </a:pPr>
            <a:r>
              <a:rPr lang="en-US" sz="2400" dirty="0" smtClean="0">
                <a:latin typeface="Times New Roman" pitchFamily="18" charset="0"/>
                <a:cs typeface="Times New Roman" pitchFamily="18" charset="0"/>
              </a:rPr>
              <a:t>Practicability</a:t>
            </a:r>
          </a:p>
          <a:p>
            <a:pPr eaLnBrk="1" hangingPunct="1">
              <a:buSzPct val="80000"/>
              <a:buFont typeface="Wingdings" pitchFamily="2" charset="2"/>
              <a:buChar char="§"/>
            </a:pPr>
            <a:r>
              <a:rPr lang="en-US" sz="2400" dirty="0" smtClean="0">
                <a:latin typeface="Times New Roman" pitchFamily="18" charset="0"/>
                <a:cs typeface="Times New Roman" pitchFamily="18" charset="0"/>
              </a:rPr>
              <a:t>Description of the difficulties and the shortcomings</a:t>
            </a:r>
          </a:p>
          <a:p>
            <a:pPr eaLnBrk="1" hangingPunct="1"/>
            <a:endParaRPr lang="en-US"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a:xfrm>
            <a:off x="457200" y="685800"/>
            <a:ext cx="8229600" cy="533400"/>
          </a:xfrm>
        </p:spPr>
        <p:txBody>
          <a:bodyPr>
            <a:normAutofit fontScale="90000"/>
          </a:bodyPr>
          <a:lstStyle/>
          <a:p>
            <a:pPr marL="484632" eaLnBrk="1" fontAlgn="auto" hangingPunct="1">
              <a:spcAft>
                <a:spcPts val="0"/>
              </a:spcAft>
              <a:defRPr/>
            </a:pPr>
            <a:r>
              <a:rPr lang="en-US" sz="3200" b="1" dirty="0" smtClean="0">
                <a:latin typeface="Times New Roman" pitchFamily="18" charset="0"/>
                <a:cs typeface="Times New Roman" pitchFamily="18" charset="0"/>
              </a:rPr>
              <a:t>Chapter 3 – Research Methodology </a:t>
            </a:r>
          </a:p>
        </p:txBody>
      </p:sp>
      <p:sp>
        <p:nvSpPr>
          <p:cNvPr id="7171" name="Rectangle 3"/>
          <p:cNvSpPr>
            <a:spLocks noGrp="1" noChangeArrowheads="1"/>
          </p:cNvSpPr>
          <p:nvPr>
            <p:ph idx="1"/>
          </p:nvPr>
        </p:nvSpPr>
        <p:spPr>
          <a:xfrm>
            <a:off x="838200" y="1524000"/>
            <a:ext cx="7772400" cy="3810000"/>
          </a:xfrm>
        </p:spPr>
        <p:txBody>
          <a:bodyPr>
            <a:noAutofit/>
          </a:bodyPr>
          <a:lstStyle/>
          <a:p>
            <a:pPr marL="448056" indent="-384048" eaLnBrk="1" fontAlgn="auto" hangingPunct="1">
              <a:spcBef>
                <a:spcPts val="0"/>
              </a:spcBef>
              <a:spcAft>
                <a:spcPts val="0"/>
              </a:spcAft>
              <a:buClr>
                <a:schemeClr val="accent3"/>
              </a:buClr>
              <a:buFont typeface="Wingdings" pitchFamily="2" charset="2"/>
              <a:buNone/>
              <a:defRPr/>
            </a:pPr>
            <a:r>
              <a:rPr lang="en-US" sz="2400" dirty="0" smtClean="0">
                <a:latin typeface="Times New Roman" pitchFamily="18" charset="0"/>
                <a:cs typeface="Times New Roman" pitchFamily="18" charset="0"/>
              </a:rPr>
              <a:t>3.0  Introduction</a:t>
            </a:r>
          </a:p>
          <a:p>
            <a:pPr marL="448056" indent="-384048" eaLnBrk="1" fontAlgn="auto" hangingPunct="1">
              <a:spcBef>
                <a:spcPts val="0"/>
              </a:spcBef>
              <a:spcAft>
                <a:spcPts val="0"/>
              </a:spcAft>
              <a:buClr>
                <a:schemeClr val="accent3"/>
              </a:buClr>
              <a:buFont typeface="Wingdings" pitchFamily="2" charset="2"/>
              <a:buNone/>
              <a:defRPr/>
            </a:pPr>
            <a:r>
              <a:rPr lang="en-US" sz="2400" dirty="0" smtClean="0">
                <a:latin typeface="Times New Roman" pitchFamily="18" charset="0"/>
                <a:cs typeface="Times New Roman" pitchFamily="18" charset="0"/>
              </a:rPr>
              <a:t>3.1  Research Design</a:t>
            </a:r>
          </a:p>
          <a:p>
            <a:pPr marL="448056" indent="-384048" eaLnBrk="1" fontAlgn="auto" hangingPunct="1">
              <a:spcBef>
                <a:spcPts val="0"/>
              </a:spcBef>
              <a:spcAft>
                <a:spcPts val="0"/>
              </a:spcAft>
              <a:buClr>
                <a:schemeClr val="accent3"/>
              </a:buClr>
              <a:buFont typeface="Wingdings" pitchFamily="2" charset="2"/>
              <a:buNone/>
              <a:defRPr/>
            </a:pPr>
            <a:r>
              <a:rPr lang="en-US" sz="2400" dirty="0" smtClean="0">
                <a:latin typeface="Times New Roman" pitchFamily="18" charset="0"/>
                <a:cs typeface="Times New Roman" pitchFamily="18" charset="0"/>
              </a:rPr>
              <a:t>3.2  Variable and Measurement</a:t>
            </a:r>
          </a:p>
          <a:p>
            <a:pPr marL="448056" indent="-384048" eaLnBrk="1" fontAlgn="auto" hangingPunct="1">
              <a:spcBef>
                <a:spcPts val="0"/>
              </a:spcBef>
              <a:spcAft>
                <a:spcPts val="0"/>
              </a:spcAft>
              <a:buClr>
                <a:schemeClr val="accent3"/>
              </a:buClr>
              <a:buFont typeface="Wingdings" pitchFamily="2" charset="2"/>
              <a:buNone/>
              <a:defRPr/>
            </a:pPr>
            <a:r>
              <a:rPr lang="en-US" sz="2400" dirty="0" smtClean="0">
                <a:latin typeface="Times New Roman" pitchFamily="18" charset="0"/>
                <a:cs typeface="Times New Roman" pitchFamily="18" charset="0"/>
              </a:rPr>
              <a:t>3.3  Questionnaire design</a:t>
            </a:r>
          </a:p>
          <a:p>
            <a:pPr marL="448056" indent="-384048" eaLnBrk="1" fontAlgn="auto" hangingPunct="1">
              <a:spcBef>
                <a:spcPts val="0"/>
              </a:spcBef>
              <a:spcAft>
                <a:spcPts val="0"/>
              </a:spcAft>
              <a:buClr>
                <a:schemeClr val="accent3"/>
              </a:buClr>
              <a:buFont typeface="Wingdings" pitchFamily="2" charset="2"/>
              <a:buNone/>
              <a:defRPr/>
            </a:pPr>
            <a:r>
              <a:rPr lang="en-US" sz="2400" dirty="0" smtClean="0">
                <a:latin typeface="Times New Roman" pitchFamily="18" charset="0"/>
                <a:cs typeface="Times New Roman" pitchFamily="18" charset="0"/>
              </a:rPr>
              <a:t>3.4  Population and Sample</a:t>
            </a:r>
          </a:p>
          <a:p>
            <a:pPr marL="448056" indent="-384048" eaLnBrk="1" fontAlgn="auto" hangingPunct="1">
              <a:spcBef>
                <a:spcPts val="0"/>
              </a:spcBef>
              <a:spcAft>
                <a:spcPts val="0"/>
              </a:spcAft>
              <a:buClr>
                <a:schemeClr val="accent3"/>
              </a:buClr>
              <a:buFont typeface="Wingdings" pitchFamily="2" charset="2"/>
              <a:buNone/>
              <a:defRPr/>
            </a:pPr>
            <a:r>
              <a:rPr lang="en-US" sz="2400" dirty="0" smtClean="0">
                <a:latin typeface="Times New Roman" pitchFamily="18" charset="0"/>
                <a:cs typeface="Times New Roman" pitchFamily="18" charset="0"/>
              </a:rPr>
              <a:t>3.5  Scope of the study</a:t>
            </a:r>
          </a:p>
          <a:p>
            <a:pPr marL="448056" indent="-384048" eaLnBrk="1" fontAlgn="auto" hangingPunct="1">
              <a:spcBef>
                <a:spcPts val="0"/>
              </a:spcBef>
              <a:spcAft>
                <a:spcPts val="0"/>
              </a:spcAft>
              <a:buClr>
                <a:schemeClr val="accent3"/>
              </a:buClr>
              <a:buFont typeface="Wingdings" pitchFamily="2" charset="2"/>
              <a:buNone/>
              <a:defRPr/>
            </a:pPr>
            <a:r>
              <a:rPr lang="en-US" sz="2400" dirty="0" smtClean="0">
                <a:latin typeface="Times New Roman" pitchFamily="18" charset="0"/>
                <a:cs typeface="Times New Roman" pitchFamily="18" charset="0"/>
              </a:rPr>
              <a:t>3.6  Data analysis method</a:t>
            </a:r>
          </a:p>
          <a:p>
            <a:pPr marL="822960" lvl="1" indent="-246888" eaLnBrk="1" fontAlgn="auto" hangingPunct="1">
              <a:spcBef>
                <a:spcPts val="0"/>
              </a:spcBef>
              <a:spcAft>
                <a:spcPts val="0"/>
              </a:spcAft>
              <a:buFontTx/>
              <a:buNone/>
              <a:defRPr/>
            </a:pPr>
            <a:r>
              <a:rPr lang="en-US" sz="2400" dirty="0" smtClean="0">
                <a:latin typeface="Times New Roman" pitchFamily="18" charset="0"/>
                <a:cs typeface="Times New Roman" pitchFamily="18" charset="0"/>
              </a:rPr>
              <a:t>3.6.1  Goodness of data</a:t>
            </a:r>
          </a:p>
          <a:p>
            <a:pPr marL="822960" lvl="1" indent="-246888" eaLnBrk="1" fontAlgn="auto" hangingPunct="1">
              <a:spcBef>
                <a:spcPts val="0"/>
              </a:spcBef>
              <a:spcAft>
                <a:spcPts val="0"/>
              </a:spcAft>
              <a:buFontTx/>
              <a:buNone/>
              <a:defRPr/>
            </a:pPr>
            <a:r>
              <a:rPr lang="en-US" sz="2400" dirty="0" smtClean="0">
                <a:latin typeface="Times New Roman" pitchFamily="18" charset="0"/>
                <a:cs typeface="Times New Roman" pitchFamily="18" charset="0"/>
              </a:rPr>
              <a:t>3.6.2  Inferential analysis</a:t>
            </a:r>
          </a:p>
          <a:p>
            <a:pPr marL="448056" indent="-384048" eaLnBrk="1" fontAlgn="auto" hangingPunct="1">
              <a:spcBef>
                <a:spcPts val="0"/>
              </a:spcBef>
              <a:spcAft>
                <a:spcPts val="0"/>
              </a:spcAft>
              <a:buClr>
                <a:schemeClr val="accent3"/>
              </a:buClr>
              <a:buFont typeface="Wingdings" pitchFamily="2" charset="2"/>
              <a:buNone/>
              <a:defRPr/>
            </a:pPr>
            <a:r>
              <a:rPr lang="en-US" sz="2400" dirty="0" smtClean="0">
                <a:latin typeface="Times New Roman" pitchFamily="18" charset="0"/>
                <a:cs typeface="Times New Roman" pitchFamily="18" charset="0"/>
              </a:rPr>
              <a:t>3.7  Conclusion</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609600"/>
            <a:ext cx="8001000" cy="609600"/>
          </a:xfrm>
        </p:spPr>
        <p:txBody>
          <a:bodyPr>
            <a:normAutofit/>
          </a:bodyPr>
          <a:lstStyle/>
          <a:p>
            <a:pPr eaLnBrk="1" hangingPunct="1"/>
            <a:r>
              <a:rPr lang="en-US" sz="3200" b="1" dirty="0" smtClean="0">
                <a:latin typeface="Times New Roman" pitchFamily="18" charset="0"/>
                <a:cs typeface="Times New Roman" pitchFamily="18" charset="0"/>
              </a:rPr>
              <a:t>Writing prompts for methods</a:t>
            </a:r>
          </a:p>
        </p:txBody>
      </p:sp>
      <p:sp>
        <p:nvSpPr>
          <p:cNvPr id="20483" name="Rectangle 3"/>
          <p:cNvSpPr>
            <a:spLocks noGrp="1" noChangeArrowheads="1"/>
          </p:cNvSpPr>
          <p:nvPr>
            <p:ph type="body" idx="1"/>
          </p:nvPr>
        </p:nvSpPr>
        <p:spPr>
          <a:xfrm>
            <a:off x="457200" y="1905001"/>
            <a:ext cx="8229600" cy="2743199"/>
          </a:xfrm>
        </p:spPr>
        <p:txBody>
          <a:bodyPr>
            <a:normAutofit/>
          </a:bodyPr>
          <a:lstStyle/>
          <a:p>
            <a:pPr eaLnBrk="1" hangingPunct="1">
              <a:buSzPct val="80000"/>
              <a:buFont typeface="Wingdings" pitchFamily="2" charset="2"/>
              <a:buChar char="§"/>
            </a:pPr>
            <a:r>
              <a:rPr lang="en-US" sz="2400" dirty="0" smtClean="0">
                <a:latin typeface="Times New Roman" pitchFamily="18" charset="0"/>
                <a:cs typeface="Times New Roman" pitchFamily="18" charset="0"/>
              </a:rPr>
              <a:t>How was the experiment designed?</a:t>
            </a:r>
          </a:p>
          <a:p>
            <a:pPr eaLnBrk="1" hangingPunct="1">
              <a:buSzPct val="80000"/>
              <a:buFont typeface="Wingdings" pitchFamily="2" charset="2"/>
              <a:buChar char="§"/>
            </a:pPr>
            <a:r>
              <a:rPr lang="en-US" sz="2400" dirty="0" smtClean="0">
                <a:latin typeface="Times New Roman" pitchFamily="18" charset="0"/>
                <a:cs typeface="Times New Roman" pitchFamily="18" charset="0"/>
              </a:rPr>
              <a:t>On what subjects or materials was the experiment performed?</a:t>
            </a:r>
          </a:p>
          <a:p>
            <a:pPr eaLnBrk="1" hangingPunct="1">
              <a:buSzPct val="80000"/>
              <a:buFont typeface="Wingdings" pitchFamily="2" charset="2"/>
              <a:buChar char="§"/>
            </a:pPr>
            <a:r>
              <a:rPr lang="en-US" sz="2400" dirty="0" smtClean="0">
                <a:latin typeface="Times New Roman" pitchFamily="18" charset="0"/>
                <a:cs typeface="Times New Roman" pitchFamily="18" charset="0"/>
              </a:rPr>
              <a:t>How were the subjects/materials prepared?</a:t>
            </a:r>
          </a:p>
          <a:p>
            <a:pPr eaLnBrk="1" hangingPunct="1">
              <a:buSzPct val="80000"/>
              <a:buFont typeface="Wingdings" pitchFamily="2" charset="2"/>
              <a:buChar char="§"/>
            </a:pPr>
            <a:r>
              <a:rPr lang="en-US" sz="2400" dirty="0" smtClean="0">
                <a:latin typeface="Times New Roman" pitchFamily="18" charset="0"/>
                <a:cs typeface="Times New Roman" pitchFamily="18" charset="0"/>
              </a:rPr>
              <a:t>What machinery/equipment was used?</a:t>
            </a:r>
          </a:p>
          <a:p>
            <a:pPr eaLnBrk="1" hangingPunct="1">
              <a:buSzPct val="80000"/>
              <a:buFont typeface="Wingdings" pitchFamily="2" charset="2"/>
              <a:buChar char="§"/>
            </a:pPr>
            <a:r>
              <a:rPr lang="en-US" sz="2400" dirty="0" smtClean="0">
                <a:latin typeface="Times New Roman" pitchFamily="18" charset="0"/>
                <a:cs typeface="Times New Roman" pitchFamily="18" charset="0"/>
              </a:rPr>
              <a:t>What sequence of events did you follow as you handled the subjects/materials or as you recorded the data?</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838200" y="533400"/>
            <a:ext cx="7772400" cy="457200"/>
          </a:xfrm>
        </p:spPr>
        <p:txBody>
          <a:bodyPr>
            <a:normAutofit fontScale="90000"/>
          </a:bodyPr>
          <a:lstStyle/>
          <a:p>
            <a:pPr marL="484632" eaLnBrk="1" fontAlgn="auto" hangingPunct="1">
              <a:spcAft>
                <a:spcPts val="0"/>
              </a:spcAft>
              <a:defRPr/>
            </a:pPr>
            <a:r>
              <a:rPr lang="en-US" sz="3200" b="1" dirty="0" smtClean="0">
                <a:latin typeface="Times New Roman" pitchFamily="18" charset="0"/>
                <a:cs typeface="Times New Roman" pitchFamily="18" charset="0"/>
              </a:rPr>
              <a:t>Chapter 4- Data Collection, Data Analysis </a:t>
            </a:r>
          </a:p>
        </p:txBody>
      </p:sp>
      <p:sp>
        <p:nvSpPr>
          <p:cNvPr id="8195" name="Rectangle 3"/>
          <p:cNvSpPr>
            <a:spLocks noGrp="1" noChangeArrowheads="1"/>
          </p:cNvSpPr>
          <p:nvPr>
            <p:ph idx="1"/>
          </p:nvPr>
        </p:nvSpPr>
        <p:spPr>
          <a:xfrm>
            <a:off x="381000" y="1447800"/>
            <a:ext cx="8405812" cy="4800600"/>
          </a:xfrm>
        </p:spPr>
        <p:txBody>
          <a:bodyPr>
            <a:noAutofit/>
          </a:bodyPr>
          <a:lstStyle/>
          <a:p>
            <a:pPr marL="448056" indent="-384048" eaLnBrk="1" fontAlgn="auto" hangingPunct="1">
              <a:lnSpc>
                <a:spcPct val="90000"/>
              </a:lnSpc>
              <a:spcAft>
                <a:spcPts val="0"/>
              </a:spcAft>
              <a:buClr>
                <a:schemeClr val="accent3"/>
              </a:buClr>
              <a:buFont typeface="Wingdings" pitchFamily="2" charset="2"/>
              <a:buNone/>
              <a:defRPr/>
            </a:pPr>
            <a:r>
              <a:rPr lang="en-US" sz="2400" dirty="0" smtClean="0">
                <a:latin typeface="Times New Roman" pitchFamily="18" charset="0"/>
                <a:cs typeface="Times New Roman" pitchFamily="18" charset="0"/>
              </a:rPr>
              <a:t>4.1  Introduction</a:t>
            </a:r>
          </a:p>
          <a:p>
            <a:pPr marL="448056" indent="-384048" eaLnBrk="1" fontAlgn="auto" hangingPunct="1">
              <a:lnSpc>
                <a:spcPct val="90000"/>
              </a:lnSpc>
              <a:spcAft>
                <a:spcPts val="0"/>
              </a:spcAft>
              <a:buClr>
                <a:schemeClr val="accent3"/>
              </a:buClr>
              <a:buFont typeface="Wingdings" pitchFamily="2" charset="2"/>
              <a:buNone/>
              <a:defRPr/>
            </a:pPr>
            <a:r>
              <a:rPr lang="en-US" sz="2400" dirty="0" smtClean="0">
                <a:latin typeface="Times New Roman" pitchFamily="18" charset="0"/>
                <a:cs typeface="Times New Roman" pitchFamily="18" charset="0"/>
              </a:rPr>
              <a:t>4.2  Goodness of Measure</a:t>
            </a:r>
          </a:p>
          <a:p>
            <a:pPr marL="822960" lvl="1" indent="-246888" eaLnBrk="1" fontAlgn="auto" hangingPunct="1">
              <a:lnSpc>
                <a:spcPct val="90000"/>
              </a:lnSpc>
              <a:spcBef>
                <a:spcPts val="324"/>
              </a:spcBef>
              <a:spcAft>
                <a:spcPts val="0"/>
              </a:spcAft>
              <a:buFontTx/>
              <a:buNone/>
              <a:defRPr/>
            </a:pPr>
            <a:r>
              <a:rPr lang="en-US" sz="2400" dirty="0" smtClean="0">
                <a:latin typeface="Times New Roman" pitchFamily="18" charset="0"/>
                <a:cs typeface="Times New Roman" pitchFamily="18" charset="0"/>
              </a:rPr>
              <a:t>4.2.1  Representativeness of data</a:t>
            </a:r>
          </a:p>
          <a:p>
            <a:pPr marL="822960" lvl="1" indent="-246888" eaLnBrk="1" fontAlgn="auto" hangingPunct="1">
              <a:lnSpc>
                <a:spcPct val="90000"/>
              </a:lnSpc>
              <a:spcBef>
                <a:spcPts val="324"/>
              </a:spcBef>
              <a:spcAft>
                <a:spcPts val="0"/>
              </a:spcAft>
              <a:buFontTx/>
              <a:buNone/>
              <a:defRPr/>
            </a:pPr>
            <a:r>
              <a:rPr lang="en-US" sz="2400" dirty="0" smtClean="0">
                <a:latin typeface="Times New Roman" pitchFamily="18" charset="0"/>
                <a:cs typeface="Times New Roman" pitchFamily="18" charset="0"/>
              </a:rPr>
              <a:t>4.2.2  Validity test</a:t>
            </a:r>
          </a:p>
          <a:p>
            <a:pPr marL="822960" lvl="1" indent="-246888" eaLnBrk="1" fontAlgn="auto" hangingPunct="1">
              <a:lnSpc>
                <a:spcPct val="90000"/>
              </a:lnSpc>
              <a:spcBef>
                <a:spcPts val="324"/>
              </a:spcBef>
              <a:spcAft>
                <a:spcPts val="0"/>
              </a:spcAft>
              <a:buFontTx/>
              <a:buNone/>
              <a:defRPr/>
            </a:pPr>
            <a:r>
              <a:rPr lang="en-US" sz="2400" dirty="0" smtClean="0">
                <a:latin typeface="Times New Roman" pitchFamily="18" charset="0"/>
                <a:cs typeface="Times New Roman" pitchFamily="18" charset="0"/>
              </a:rPr>
              <a:t>4.2.3  Reliability test</a:t>
            </a:r>
          </a:p>
          <a:p>
            <a:pPr marL="448056" indent="-384048" eaLnBrk="1" fontAlgn="auto" hangingPunct="1">
              <a:lnSpc>
                <a:spcPct val="90000"/>
              </a:lnSpc>
              <a:spcAft>
                <a:spcPts val="0"/>
              </a:spcAft>
              <a:buClr>
                <a:schemeClr val="accent3"/>
              </a:buClr>
              <a:buFont typeface="Wingdings" pitchFamily="2" charset="2"/>
              <a:buNone/>
              <a:defRPr/>
            </a:pPr>
            <a:r>
              <a:rPr lang="en-US" sz="2400" dirty="0" smtClean="0">
                <a:latin typeface="Times New Roman" pitchFamily="18" charset="0"/>
                <a:cs typeface="Times New Roman" pitchFamily="18" charset="0"/>
              </a:rPr>
              <a:t>4.3  Inferential analysis</a:t>
            </a:r>
          </a:p>
          <a:p>
            <a:pPr marL="822960" lvl="1" indent="-246888" eaLnBrk="1" fontAlgn="auto" hangingPunct="1">
              <a:lnSpc>
                <a:spcPct val="90000"/>
              </a:lnSpc>
              <a:spcBef>
                <a:spcPts val="324"/>
              </a:spcBef>
              <a:spcAft>
                <a:spcPts val="0"/>
              </a:spcAft>
              <a:buFontTx/>
              <a:buNone/>
              <a:defRPr/>
            </a:pPr>
            <a:r>
              <a:rPr lang="en-US" sz="2400" dirty="0" smtClean="0">
                <a:latin typeface="Times New Roman" pitchFamily="18" charset="0"/>
                <a:cs typeface="Times New Roman" pitchFamily="18" charset="0"/>
              </a:rPr>
              <a:t>4.3.1  Descriptive analysis</a:t>
            </a:r>
          </a:p>
          <a:p>
            <a:pPr marL="822960" lvl="1" indent="-246888" eaLnBrk="1" fontAlgn="auto" hangingPunct="1">
              <a:lnSpc>
                <a:spcPct val="90000"/>
              </a:lnSpc>
              <a:spcBef>
                <a:spcPts val="324"/>
              </a:spcBef>
              <a:spcAft>
                <a:spcPts val="0"/>
              </a:spcAft>
              <a:buFontTx/>
              <a:buNone/>
              <a:defRPr/>
            </a:pPr>
            <a:r>
              <a:rPr lang="en-US" sz="2400" dirty="0" smtClean="0">
                <a:latin typeface="Times New Roman" pitchFamily="18" charset="0"/>
                <a:cs typeface="Times New Roman" pitchFamily="18" charset="0"/>
              </a:rPr>
              <a:t>4.3.2  Test of difference</a:t>
            </a:r>
          </a:p>
          <a:p>
            <a:pPr marL="822960" lvl="1" indent="-246888" eaLnBrk="1" fontAlgn="auto" hangingPunct="1">
              <a:lnSpc>
                <a:spcPct val="90000"/>
              </a:lnSpc>
              <a:spcBef>
                <a:spcPts val="324"/>
              </a:spcBef>
              <a:spcAft>
                <a:spcPts val="0"/>
              </a:spcAft>
              <a:buFontTx/>
              <a:buNone/>
              <a:defRPr/>
            </a:pPr>
            <a:r>
              <a:rPr lang="en-US" sz="2400" dirty="0" smtClean="0">
                <a:latin typeface="Times New Roman" pitchFamily="18" charset="0"/>
                <a:cs typeface="Times New Roman" pitchFamily="18" charset="0"/>
              </a:rPr>
              <a:t>4.3.3  Test of relationship</a:t>
            </a:r>
          </a:p>
          <a:p>
            <a:pPr marL="1106424" lvl="2" indent="-246888" eaLnBrk="1" fontAlgn="auto" hangingPunct="1">
              <a:lnSpc>
                <a:spcPct val="90000"/>
              </a:lnSpc>
              <a:spcAft>
                <a:spcPts val="0"/>
              </a:spcAft>
              <a:buFont typeface="Wingdings 2"/>
              <a:buChar char=""/>
              <a:defRPr/>
            </a:pPr>
            <a:r>
              <a:rPr lang="en-US" dirty="0" smtClean="0">
                <a:latin typeface="Times New Roman" pitchFamily="18" charset="0"/>
                <a:cs typeface="Times New Roman" pitchFamily="18" charset="0"/>
              </a:rPr>
              <a:t>Correlation analysis</a:t>
            </a:r>
          </a:p>
          <a:p>
            <a:pPr marL="1106424" lvl="2" indent="-246888" eaLnBrk="1" fontAlgn="auto" hangingPunct="1">
              <a:lnSpc>
                <a:spcPct val="90000"/>
              </a:lnSpc>
              <a:spcAft>
                <a:spcPts val="0"/>
              </a:spcAft>
              <a:buFont typeface="Wingdings 2"/>
              <a:buChar char=""/>
              <a:defRPr/>
            </a:pPr>
            <a:r>
              <a:rPr lang="en-US" dirty="0" smtClean="0">
                <a:latin typeface="Times New Roman" pitchFamily="18" charset="0"/>
                <a:cs typeface="Times New Roman" pitchFamily="18" charset="0"/>
              </a:rPr>
              <a:t>Hypothesis testing</a:t>
            </a:r>
          </a:p>
          <a:p>
            <a:pPr marL="448056" indent="-384048" eaLnBrk="1" fontAlgn="auto" hangingPunct="1">
              <a:lnSpc>
                <a:spcPct val="90000"/>
              </a:lnSpc>
              <a:spcAft>
                <a:spcPts val="0"/>
              </a:spcAft>
              <a:buClr>
                <a:schemeClr val="accent3"/>
              </a:buClr>
              <a:buFont typeface="Wingdings" pitchFamily="2" charset="2"/>
              <a:buNone/>
              <a:defRPr/>
            </a:pPr>
            <a:r>
              <a:rPr lang="en-US" sz="2400" dirty="0" smtClean="0">
                <a:latin typeface="Times New Roman" pitchFamily="18" charset="0"/>
                <a:cs typeface="Times New Roman" pitchFamily="18" charset="0"/>
              </a:rPr>
              <a:t>4.4  Conclusion</a:t>
            </a:r>
          </a:p>
          <a:p>
            <a:pPr marL="1106424" lvl="2" indent="-246888" eaLnBrk="1" fontAlgn="auto" hangingPunct="1">
              <a:lnSpc>
                <a:spcPct val="90000"/>
              </a:lnSpc>
              <a:spcAft>
                <a:spcPts val="0"/>
              </a:spcAft>
              <a:buFont typeface="Wingdings 2"/>
              <a:buChar char=""/>
              <a:defRPr/>
            </a:pPr>
            <a:endParaRPr lang="en-US" dirty="0" smtClean="0">
              <a:latin typeface="Times New Roman" pitchFamily="18" charset="0"/>
              <a:cs typeface="Times New Roman" pitchFamily="18" charset="0"/>
            </a:endParaRPr>
          </a:p>
          <a:p>
            <a:pPr marL="822960" lvl="1" indent="-246888" eaLnBrk="1" fontAlgn="auto" hangingPunct="1">
              <a:lnSpc>
                <a:spcPct val="90000"/>
              </a:lnSpc>
              <a:spcBef>
                <a:spcPts val="324"/>
              </a:spcBef>
              <a:spcAft>
                <a:spcPts val="0"/>
              </a:spcAft>
              <a:buFont typeface="Verdana"/>
              <a:buChar char="›"/>
              <a:defRPr/>
            </a:pPr>
            <a:endParaRPr lang="en-US" sz="2400" dirty="0" smtClean="0">
              <a:latin typeface="Times New Roman" pitchFamily="18" charset="0"/>
              <a:cs typeface="Times New Roman" pitchFamily="18" charset="0"/>
            </a:endParaRPr>
          </a:p>
        </p:txBody>
      </p:sp>
    </p:spTree>
  </p:cSld>
  <p:clrMapOvr>
    <a:masterClrMapping/>
  </p:clrMapOvr>
  <p:transition spd="med"/>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1143000"/>
            <a:ext cx="8001000" cy="609600"/>
          </a:xfrm>
        </p:spPr>
        <p:txBody>
          <a:bodyPr>
            <a:normAutofit/>
          </a:bodyPr>
          <a:lstStyle/>
          <a:p>
            <a:pPr eaLnBrk="1" hangingPunct="1"/>
            <a:r>
              <a:rPr lang="en-US" sz="3200" b="1" dirty="0" smtClean="0">
                <a:latin typeface="Times New Roman" pitchFamily="18" charset="0"/>
                <a:cs typeface="Times New Roman" pitchFamily="18" charset="0"/>
              </a:rPr>
              <a:t>Writing prompts for Results</a:t>
            </a:r>
          </a:p>
        </p:txBody>
      </p:sp>
      <p:sp>
        <p:nvSpPr>
          <p:cNvPr id="22531" name="Rectangle 3"/>
          <p:cNvSpPr>
            <a:spLocks noGrp="1" noChangeArrowheads="1"/>
          </p:cNvSpPr>
          <p:nvPr>
            <p:ph type="body" idx="1"/>
          </p:nvPr>
        </p:nvSpPr>
        <p:spPr>
          <a:xfrm>
            <a:off x="457200" y="2286001"/>
            <a:ext cx="8229600" cy="1828800"/>
          </a:xfrm>
        </p:spPr>
        <p:txBody>
          <a:bodyPr>
            <a:normAutofit/>
          </a:bodyPr>
          <a:lstStyle/>
          <a:p>
            <a:pPr eaLnBrk="1" hangingPunct="1">
              <a:buSzPct val="80000"/>
              <a:buFont typeface="Wingdings" pitchFamily="2" charset="2"/>
              <a:buChar char="§"/>
            </a:pPr>
            <a:r>
              <a:rPr lang="en-US" sz="2400" dirty="0" smtClean="0">
                <a:latin typeface="Times New Roman" pitchFamily="18" charset="0"/>
                <a:cs typeface="Times New Roman" pitchFamily="18" charset="0"/>
              </a:rPr>
              <a:t>What are your results?</a:t>
            </a:r>
          </a:p>
          <a:p>
            <a:pPr eaLnBrk="1" hangingPunct="1">
              <a:buSzPct val="80000"/>
              <a:buFont typeface="Wingdings" pitchFamily="2" charset="2"/>
              <a:buChar char="§"/>
            </a:pPr>
            <a:r>
              <a:rPr lang="en-US" sz="2400" dirty="0" smtClean="0">
                <a:latin typeface="Times New Roman" pitchFamily="18" charset="0"/>
                <a:cs typeface="Times New Roman" pitchFamily="18" charset="0"/>
              </a:rPr>
              <a:t>Is the data presented so results are clear, logical and self-explanatory?</a:t>
            </a:r>
          </a:p>
          <a:p>
            <a:pPr eaLnBrk="1" hangingPunct="1">
              <a:buSzPct val="80000"/>
              <a:buFont typeface="Wingdings" pitchFamily="2" charset="2"/>
              <a:buChar char="§"/>
            </a:pPr>
            <a:r>
              <a:rPr lang="en-IE" sz="2400" dirty="0" smtClean="0">
                <a:latin typeface="Times New Roman" pitchFamily="18" charset="0"/>
                <a:cs typeface="Times New Roman" pitchFamily="18" charset="0"/>
              </a:rPr>
              <a:t>What is the main point – what ties results together?</a:t>
            </a:r>
            <a:endParaRPr lang="en-US"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762000"/>
            <a:ext cx="7620000" cy="304800"/>
          </a:xfrm>
        </p:spPr>
        <p:txBody>
          <a:bodyPr>
            <a:noAutofit/>
          </a:bodyPr>
          <a:lstStyle/>
          <a:p>
            <a:pPr marL="484632" eaLnBrk="1" fontAlgn="auto" hangingPunct="1">
              <a:spcAft>
                <a:spcPts val="0"/>
              </a:spcAft>
              <a:defRPr/>
            </a:pPr>
            <a:r>
              <a:rPr lang="en-US" sz="3200" b="1" dirty="0" smtClean="0">
                <a:latin typeface="Times New Roman" pitchFamily="18" charset="0"/>
                <a:cs typeface="Times New Roman" pitchFamily="18" charset="0"/>
              </a:rPr>
              <a:t>Chapter 5-Discussion &amp; Conclusion </a:t>
            </a:r>
          </a:p>
        </p:txBody>
      </p:sp>
      <p:sp>
        <p:nvSpPr>
          <p:cNvPr id="15363" name="Rectangle 3"/>
          <p:cNvSpPr>
            <a:spLocks noGrp="1" noChangeArrowheads="1"/>
          </p:cNvSpPr>
          <p:nvPr>
            <p:ph idx="1"/>
          </p:nvPr>
        </p:nvSpPr>
        <p:spPr>
          <a:xfrm>
            <a:off x="762000" y="1676400"/>
            <a:ext cx="8077200" cy="3810000"/>
          </a:xfrm>
        </p:spPr>
        <p:txBody>
          <a:bodyPr>
            <a:noAutofit/>
          </a:bodyPr>
          <a:lstStyle/>
          <a:p>
            <a:pPr marL="274320" indent="-274320" eaLnBrk="1" fontAlgn="auto" hangingPunct="1">
              <a:spcAft>
                <a:spcPts val="0"/>
              </a:spcAft>
              <a:buClr>
                <a:schemeClr val="accent3"/>
              </a:buClr>
              <a:buFont typeface="Wingdings" pitchFamily="2" charset="2"/>
              <a:buNone/>
              <a:defRPr/>
            </a:pPr>
            <a:r>
              <a:rPr lang="en-US" sz="2400" dirty="0" smtClean="0">
                <a:latin typeface="Times New Roman" pitchFamily="18" charset="0"/>
                <a:cs typeface="Times New Roman" pitchFamily="18" charset="0"/>
              </a:rPr>
              <a:t>5.1 Recapitulation of major findings</a:t>
            </a:r>
          </a:p>
          <a:p>
            <a:pPr marL="274320" indent="-274320" eaLnBrk="1" fontAlgn="auto" hangingPunct="1">
              <a:spcAft>
                <a:spcPts val="0"/>
              </a:spcAft>
              <a:buClr>
                <a:schemeClr val="accent3"/>
              </a:buClr>
              <a:buFont typeface="Wingdings" pitchFamily="2" charset="2"/>
              <a:buNone/>
              <a:defRPr/>
            </a:pPr>
            <a:r>
              <a:rPr lang="en-US" sz="2400" dirty="0" smtClean="0">
                <a:latin typeface="Times New Roman" pitchFamily="18" charset="0"/>
                <a:cs typeface="Times New Roman" pitchFamily="18" charset="0"/>
              </a:rPr>
              <a:t>5.2 Discussion</a:t>
            </a:r>
          </a:p>
          <a:p>
            <a:pPr marL="274320" indent="-274320" eaLnBrk="1" fontAlgn="auto" hangingPunct="1">
              <a:spcAft>
                <a:spcPts val="0"/>
              </a:spcAft>
              <a:buClr>
                <a:schemeClr val="accent3"/>
              </a:buClr>
              <a:buFont typeface="Wingdings" pitchFamily="2" charset="2"/>
              <a:buNone/>
              <a:defRPr/>
            </a:pPr>
            <a:r>
              <a:rPr lang="en-US" sz="2400" dirty="0" smtClean="0">
                <a:latin typeface="Times New Roman" pitchFamily="18" charset="0"/>
                <a:cs typeface="Times New Roman" pitchFamily="18" charset="0"/>
              </a:rPr>
              <a:t>5.3 Implication</a:t>
            </a:r>
          </a:p>
          <a:p>
            <a:pPr marL="640080" lvl="1" indent="-246888" eaLnBrk="1" fontAlgn="auto" hangingPunct="1">
              <a:spcBef>
                <a:spcPts val="324"/>
              </a:spcBef>
              <a:spcAft>
                <a:spcPts val="0"/>
              </a:spcAft>
              <a:buFontTx/>
              <a:buNone/>
              <a:defRPr/>
            </a:pPr>
            <a:r>
              <a:rPr lang="en-US" sz="2400" dirty="0" smtClean="0">
                <a:latin typeface="Times New Roman" pitchFamily="18" charset="0"/>
                <a:cs typeface="Times New Roman" pitchFamily="18" charset="0"/>
              </a:rPr>
              <a:t>5.3.1 Theoretical Implication</a:t>
            </a:r>
          </a:p>
          <a:p>
            <a:pPr marL="640080" lvl="1" indent="-246888" eaLnBrk="1" fontAlgn="auto" hangingPunct="1">
              <a:spcBef>
                <a:spcPts val="324"/>
              </a:spcBef>
              <a:spcAft>
                <a:spcPts val="0"/>
              </a:spcAft>
              <a:buFontTx/>
              <a:buNone/>
              <a:defRPr/>
            </a:pPr>
            <a:r>
              <a:rPr lang="en-US" sz="2400" dirty="0" smtClean="0">
                <a:latin typeface="Times New Roman" pitchFamily="18" charset="0"/>
                <a:cs typeface="Times New Roman" pitchFamily="18" charset="0"/>
              </a:rPr>
              <a:t>5.3.2  Practical Implication</a:t>
            </a:r>
          </a:p>
          <a:p>
            <a:pPr marL="274320" indent="-274320" eaLnBrk="1" fontAlgn="auto" hangingPunct="1">
              <a:spcAft>
                <a:spcPts val="0"/>
              </a:spcAft>
              <a:buClr>
                <a:schemeClr val="accent3"/>
              </a:buClr>
              <a:buFont typeface="Wingdings" pitchFamily="2" charset="2"/>
              <a:buNone/>
              <a:defRPr/>
            </a:pPr>
            <a:r>
              <a:rPr lang="en-US" sz="2400" dirty="0" smtClean="0">
                <a:latin typeface="Times New Roman" pitchFamily="18" charset="0"/>
                <a:cs typeface="Times New Roman" pitchFamily="18" charset="0"/>
              </a:rPr>
              <a:t>5.4  Limitation</a:t>
            </a:r>
          </a:p>
          <a:p>
            <a:pPr marL="274320" indent="-274320" eaLnBrk="1" fontAlgn="auto" hangingPunct="1">
              <a:spcAft>
                <a:spcPts val="0"/>
              </a:spcAft>
              <a:buClr>
                <a:schemeClr val="accent3"/>
              </a:buClr>
              <a:buFont typeface="Wingdings" pitchFamily="2" charset="2"/>
              <a:buNone/>
              <a:defRPr/>
            </a:pPr>
            <a:r>
              <a:rPr lang="en-US" sz="2400" dirty="0" smtClean="0">
                <a:latin typeface="Times New Roman" pitchFamily="18" charset="0"/>
                <a:cs typeface="Times New Roman" pitchFamily="18" charset="0"/>
              </a:rPr>
              <a:t>5.5  Recommendation for future research</a:t>
            </a:r>
          </a:p>
          <a:p>
            <a:pPr marL="274320" indent="-274320" eaLnBrk="1" fontAlgn="auto" hangingPunct="1">
              <a:spcAft>
                <a:spcPts val="0"/>
              </a:spcAft>
              <a:buClr>
                <a:schemeClr val="accent3"/>
              </a:buClr>
              <a:buFont typeface="Wingdings" pitchFamily="2" charset="2"/>
              <a:buNone/>
              <a:defRPr/>
            </a:pPr>
            <a:r>
              <a:rPr lang="en-US" sz="2400" dirty="0" smtClean="0">
                <a:latin typeface="Times New Roman" pitchFamily="18" charset="0"/>
                <a:cs typeface="Times New Roman" pitchFamily="18" charset="0"/>
              </a:rPr>
              <a:t>5.6  Conclusion</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838200" y="762000"/>
            <a:ext cx="7772400" cy="533400"/>
          </a:xfrm>
        </p:spPr>
        <p:txBody>
          <a:bodyPr>
            <a:normAutofit fontScale="90000"/>
          </a:bodyPr>
          <a:lstStyle/>
          <a:p>
            <a:pPr eaLnBrk="1" hangingPunct="1"/>
            <a:r>
              <a:rPr lang="en-US" sz="3200" b="1" dirty="0" smtClean="0">
                <a:latin typeface="Times New Roman" pitchFamily="18" charset="0"/>
                <a:cs typeface="Times New Roman" pitchFamily="18" charset="0"/>
              </a:rPr>
              <a:t>Writing prompts for discussion section</a:t>
            </a:r>
          </a:p>
        </p:txBody>
      </p:sp>
      <p:sp>
        <p:nvSpPr>
          <p:cNvPr id="16387" name="Rectangle 3"/>
          <p:cNvSpPr>
            <a:spLocks noGrp="1" noChangeArrowheads="1"/>
          </p:cNvSpPr>
          <p:nvPr>
            <p:ph type="body" idx="1"/>
          </p:nvPr>
        </p:nvSpPr>
        <p:spPr>
          <a:xfrm>
            <a:off x="457200" y="1600200"/>
            <a:ext cx="8458200" cy="3657600"/>
          </a:xfrm>
        </p:spPr>
        <p:txBody>
          <a:bodyPr>
            <a:normAutofit/>
          </a:bodyPr>
          <a:lstStyle/>
          <a:p>
            <a:pPr eaLnBrk="1" hangingPunct="1">
              <a:buFont typeface="Wingdings" pitchFamily="2" charset="2"/>
              <a:buChar char="§"/>
            </a:pPr>
            <a:r>
              <a:rPr lang="en-US" sz="2400" dirty="0" smtClean="0">
                <a:latin typeface="Times New Roman" pitchFamily="18" charset="0"/>
                <a:cs typeface="Times New Roman" pitchFamily="18" charset="0"/>
              </a:rPr>
              <a:t>Analysis</a:t>
            </a:r>
          </a:p>
          <a:p>
            <a:pPr lvl="1" eaLnBrk="1" hangingPunct="1"/>
            <a:r>
              <a:rPr lang="en-US" sz="2400" dirty="0" smtClean="0">
                <a:latin typeface="Times New Roman" pitchFamily="18" charset="0"/>
                <a:cs typeface="Times New Roman" pitchFamily="18" charset="0"/>
              </a:rPr>
              <a:t>What do the results indicate clearly?</a:t>
            </a:r>
          </a:p>
          <a:p>
            <a:pPr lvl="1" eaLnBrk="1" hangingPunct="1"/>
            <a:r>
              <a:rPr lang="en-US" sz="2400" dirty="0" smtClean="0">
                <a:latin typeface="Times New Roman" pitchFamily="18" charset="0"/>
                <a:cs typeface="Times New Roman" pitchFamily="18" charset="0"/>
              </a:rPr>
              <a:t>What are the sources of error?</a:t>
            </a:r>
          </a:p>
          <a:p>
            <a:pPr lvl="1" eaLnBrk="1" hangingPunct="1"/>
            <a:r>
              <a:rPr lang="en-US" sz="2400" dirty="0" smtClean="0">
                <a:latin typeface="Times New Roman" pitchFamily="18" charset="0"/>
                <a:cs typeface="Times New Roman" pitchFamily="18" charset="0"/>
              </a:rPr>
              <a:t>How do the results compare to the theory/hypothesis?</a:t>
            </a:r>
          </a:p>
          <a:p>
            <a:pPr eaLnBrk="1" hangingPunct="1">
              <a:buFont typeface="Wingdings" pitchFamily="2" charset="2"/>
              <a:buChar char="§"/>
            </a:pPr>
            <a:r>
              <a:rPr lang="en-US" sz="2400" dirty="0" smtClean="0">
                <a:latin typeface="Times New Roman" pitchFamily="18" charset="0"/>
                <a:cs typeface="Times New Roman" pitchFamily="18" charset="0"/>
              </a:rPr>
              <a:t>Interpretation</a:t>
            </a:r>
          </a:p>
          <a:p>
            <a:pPr lvl="1" eaLnBrk="1" hangingPunct="1"/>
            <a:r>
              <a:rPr lang="en-US" sz="2400" dirty="0" smtClean="0">
                <a:latin typeface="Times New Roman" pitchFamily="18" charset="0"/>
                <a:cs typeface="Times New Roman" pitchFamily="18" charset="0"/>
              </a:rPr>
              <a:t>What is the significance of the results?</a:t>
            </a:r>
          </a:p>
          <a:p>
            <a:pPr lvl="1" eaLnBrk="1" hangingPunct="1"/>
            <a:r>
              <a:rPr lang="en-US" sz="2400" dirty="0" smtClean="0">
                <a:latin typeface="Times New Roman" pitchFamily="18" charset="0"/>
                <a:cs typeface="Times New Roman" pitchFamily="18" charset="0"/>
              </a:rPr>
              <a:t>How do you justify that interpretation?</a:t>
            </a:r>
          </a:p>
          <a:p>
            <a:pPr lvl="1" eaLnBrk="1" hangingPunct="1"/>
            <a:r>
              <a:rPr lang="en-US" sz="2400" dirty="0" smtClean="0">
                <a:latin typeface="Times New Roman" pitchFamily="18" charset="0"/>
                <a:cs typeface="Times New Roman" pitchFamily="18" charset="0"/>
              </a:rPr>
              <a:t>Suggested improvements for future research?</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277813"/>
            <a:ext cx="8229600" cy="774700"/>
          </a:xfrm>
        </p:spPr>
        <p:txBody>
          <a:bodyPr>
            <a:normAutofit/>
          </a:bodyPr>
          <a:lstStyle/>
          <a:p>
            <a:pPr eaLnBrk="1" hangingPunct="1"/>
            <a:r>
              <a:rPr lang="en-IE" sz="3200" b="1" dirty="0" smtClean="0">
                <a:latin typeface="Times New Roman" pitchFamily="18" charset="0"/>
                <a:cs typeface="Times New Roman" pitchFamily="18" charset="0"/>
              </a:rPr>
              <a:t>Typical Report Structure</a:t>
            </a:r>
            <a:endParaRPr lang="en-US" sz="3200" b="1" dirty="0" smtClean="0">
              <a:latin typeface="Times New Roman" pitchFamily="18" charset="0"/>
              <a:cs typeface="Times New Roman" pitchFamily="18" charset="0"/>
            </a:endParaRPr>
          </a:p>
        </p:txBody>
      </p:sp>
      <p:sp>
        <p:nvSpPr>
          <p:cNvPr id="8195" name="Rectangle 3"/>
          <p:cNvSpPr>
            <a:spLocks noGrp="1" noChangeArrowheads="1"/>
          </p:cNvSpPr>
          <p:nvPr>
            <p:ph type="body" idx="1"/>
          </p:nvPr>
        </p:nvSpPr>
        <p:spPr>
          <a:xfrm>
            <a:off x="762000" y="1295401"/>
            <a:ext cx="7924800" cy="5105399"/>
          </a:xfrm>
        </p:spPr>
        <p:txBody>
          <a:bodyPr>
            <a:normAutofit/>
          </a:bodyPr>
          <a:lstStyle/>
          <a:p>
            <a:pPr>
              <a:buSzPct val="80000"/>
              <a:buFont typeface="Wingdings" pitchFamily="2" charset="2"/>
              <a:buChar char="§"/>
            </a:pPr>
            <a:r>
              <a:rPr lang="en-US" sz="2400" dirty="0" smtClean="0">
                <a:latin typeface="Times New Roman" pitchFamily="18" charset="0"/>
                <a:cs typeface="Times New Roman" pitchFamily="18" charset="0"/>
              </a:rPr>
              <a:t>Executive Summary – “</a:t>
            </a:r>
            <a:r>
              <a:rPr lang="en-US" sz="2400" dirty="0" smtClean="0">
                <a:solidFill>
                  <a:schemeClr val="tx2"/>
                </a:solidFill>
                <a:latin typeface="Times New Roman" pitchFamily="18" charset="0"/>
                <a:cs typeface="Times New Roman" pitchFamily="18" charset="0"/>
              </a:rPr>
              <a:t>Aim</a:t>
            </a:r>
            <a:r>
              <a:rPr lang="en-US" sz="2400" dirty="0" smtClean="0">
                <a:latin typeface="Times New Roman" pitchFamily="18" charset="0"/>
                <a:cs typeface="Times New Roman" pitchFamily="18" charset="0"/>
              </a:rPr>
              <a:t>” &amp; “</a:t>
            </a:r>
            <a:r>
              <a:rPr lang="en-US" sz="2400" dirty="0" smtClean="0">
                <a:solidFill>
                  <a:schemeClr val="tx2"/>
                </a:solidFill>
                <a:latin typeface="Times New Roman" pitchFamily="18" charset="0"/>
                <a:cs typeface="Times New Roman" pitchFamily="18" charset="0"/>
              </a:rPr>
              <a:t>Audience</a:t>
            </a:r>
            <a:r>
              <a:rPr lang="en-US" sz="2400" dirty="0" smtClean="0">
                <a:latin typeface="Times New Roman" pitchFamily="18" charset="0"/>
                <a:cs typeface="Times New Roman" pitchFamily="18" charset="0"/>
              </a:rPr>
              <a:t>”</a:t>
            </a:r>
          </a:p>
          <a:p>
            <a:pPr eaLnBrk="1" hangingPunct="1">
              <a:buSzPct val="80000"/>
              <a:buFont typeface="Wingdings" pitchFamily="2" charset="2"/>
              <a:buChar char="§"/>
            </a:pPr>
            <a:r>
              <a:rPr lang="en-IE" sz="2400" dirty="0" smtClean="0">
                <a:latin typeface="Times New Roman" pitchFamily="18" charset="0"/>
                <a:cs typeface="Times New Roman" pitchFamily="18" charset="0"/>
              </a:rPr>
              <a:t>Title page</a:t>
            </a:r>
          </a:p>
          <a:p>
            <a:pPr eaLnBrk="1" hangingPunct="1">
              <a:buSzPct val="80000"/>
              <a:buFont typeface="Wingdings" pitchFamily="2" charset="2"/>
              <a:buChar char="§"/>
            </a:pPr>
            <a:r>
              <a:rPr lang="en-IE" sz="2400" dirty="0" smtClean="0">
                <a:latin typeface="Times New Roman" pitchFamily="18" charset="0"/>
                <a:cs typeface="Times New Roman" pitchFamily="18" charset="0"/>
              </a:rPr>
              <a:t>Abstract/summary</a:t>
            </a:r>
          </a:p>
          <a:p>
            <a:pPr eaLnBrk="1" hangingPunct="1">
              <a:buSzPct val="80000"/>
              <a:buFont typeface="Wingdings" pitchFamily="2" charset="2"/>
              <a:buChar char="§"/>
            </a:pPr>
            <a:r>
              <a:rPr lang="en-IE" sz="2400" dirty="0" smtClean="0">
                <a:latin typeface="Times New Roman" pitchFamily="18" charset="0"/>
                <a:cs typeface="Times New Roman" pitchFamily="18" charset="0"/>
              </a:rPr>
              <a:t>Introduction</a:t>
            </a:r>
          </a:p>
          <a:p>
            <a:pPr eaLnBrk="1" hangingPunct="1">
              <a:buSzPct val="80000"/>
              <a:buFont typeface="Wingdings" pitchFamily="2" charset="2"/>
              <a:buChar char="§"/>
            </a:pPr>
            <a:r>
              <a:rPr lang="en-IE" sz="2400" dirty="0" smtClean="0">
                <a:latin typeface="Times New Roman" pitchFamily="18" charset="0"/>
                <a:cs typeface="Times New Roman" pitchFamily="18" charset="0"/>
              </a:rPr>
              <a:t>Methodology</a:t>
            </a:r>
          </a:p>
          <a:p>
            <a:pPr eaLnBrk="1" hangingPunct="1">
              <a:buSzPct val="80000"/>
              <a:buFont typeface="Wingdings" pitchFamily="2" charset="2"/>
              <a:buChar char="§"/>
            </a:pPr>
            <a:r>
              <a:rPr lang="en-IE" sz="2400" dirty="0" smtClean="0">
                <a:latin typeface="Times New Roman" pitchFamily="18" charset="0"/>
                <a:cs typeface="Times New Roman" pitchFamily="18" charset="0"/>
              </a:rPr>
              <a:t>Findings/results</a:t>
            </a:r>
          </a:p>
          <a:p>
            <a:pPr eaLnBrk="1" hangingPunct="1">
              <a:buSzPct val="80000"/>
              <a:buFont typeface="Wingdings" pitchFamily="2" charset="2"/>
              <a:buChar char="§"/>
            </a:pPr>
            <a:r>
              <a:rPr lang="en-IE" sz="2400" dirty="0" smtClean="0">
                <a:latin typeface="Times New Roman" pitchFamily="18" charset="0"/>
                <a:cs typeface="Times New Roman" pitchFamily="18" charset="0"/>
              </a:rPr>
              <a:t>Analysis and discussion</a:t>
            </a:r>
          </a:p>
          <a:p>
            <a:pPr eaLnBrk="1" hangingPunct="1">
              <a:buSzPct val="80000"/>
              <a:buFont typeface="Wingdings" pitchFamily="2" charset="2"/>
              <a:buChar char="§"/>
            </a:pPr>
            <a:r>
              <a:rPr lang="en-IE" sz="2400" dirty="0" smtClean="0">
                <a:latin typeface="Times New Roman" pitchFamily="18" charset="0"/>
                <a:cs typeface="Times New Roman" pitchFamily="18" charset="0"/>
              </a:rPr>
              <a:t>Summary and conclusions</a:t>
            </a:r>
          </a:p>
          <a:p>
            <a:pPr eaLnBrk="1" hangingPunct="1">
              <a:buSzPct val="80000"/>
              <a:buFont typeface="Wingdings" pitchFamily="2" charset="2"/>
              <a:buChar char="§"/>
            </a:pPr>
            <a:r>
              <a:rPr lang="en-IE" sz="2400" dirty="0" smtClean="0">
                <a:latin typeface="Times New Roman" pitchFamily="18" charset="0"/>
                <a:cs typeface="Times New Roman" pitchFamily="18" charset="0"/>
              </a:rPr>
              <a:t>Recommendations</a:t>
            </a:r>
          </a:p>
          <a:p>
            <a:pPr eaLnBrk="1" hangingPunct="1">
              <a:buSzPct val="80000"/>
              <a:buFont typeface="Wingdings" pitchFamily="2" charset="2"/>
              <a:buChar char="§"/>
            </a:pPr>
            <a:r>
              <a:rPr lang="en-IE" sz="2400" dirty="0" smtClean="0">
                <a:latin typeface="Times New Roman" pitchFamily="18" charset="0"/>
                <a:cs typeface="Times New Roman" pitchFamily="18" charset="0"/>
              </a:rPr>
              <a:t>References/bibliography</a:t>
            </a:r>
          </a:p>
          <a:p>
            <a:pPr eaLnBrk="1" hangingPunct="1">
              <a:buSzPct val="80000"/>
              <a:buFont typeface="Wingdings" pitchFamily="2" charset="2"/>
              <a:buChar char="§"/>
            </a:pPr>
            <a:r>
              <a:rPr lang="en-IE" sz="2400" dirty="0" smtClean="0">
                <a:latin typeface="Times New Roman" pitchFamily="18" charset="0"/>
                <a:cs typeface="Times New Roman" pitchFamily="18" charset="0"/>
              </a:rPr>
              <a:t>Appendices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type="body" idx="1"/>
          </p:nvPr>
        </p:nvSpPr>
        <p:spPr>
          <a:xfrm>
            <a:off x="533400" y="1676400"/>
            <a:ext cx="8229600" cy="3429000"/>
          </a:xfrm>
          <a:noFill/>
        </p:spPr>
        <p:txBody>
          <a:bodyPr>
            <a:normAutofit/>
          </a:bodyPr>
          <a:lstStyle/>
          <a:p>
            <a:pPr eaLnBrk="1" hangingPunct="1">
              <a:buFont typeface="Monotype Sorts" pitchFamily="2" charset="2"/>
              <a:buNone/>
            </a:pPr>
            <a:r>
              <a:rPr lang="en-US" sz="2400" b="1" dirty="0" smtClean="0">
                <a:latin typeface="Times New Roman" pitchFamily="18" charset="0"/>
                <a:cs typeface="Times New Roman" pitchFamily="18" charset="0"/>
              </a:rPr>
              <a:t>Title</a:t>
            </a:r>
          </a:p>
          <a:p>
            <a:pPr eaLnBrk="1" hangingPunct="1">
              <a:buSzPct val="80000"/>
              <a:buFont typeface="Wingdings" pitchFamily="2" charset="2"/>
              <a:buChar char="§"/>
            </a:pPr>
            <a:r>
              <a:rPr lang="en-US" sz="2400" dirty="0" smtClean="0">
                <a:latin typeface="Times New Roman" pitchFamily="18" charset="0"/>
                <a:cs typeface="Times New Roman" pitchFamily="18" charset="0"/>
              </a:rPr>
              <a:t>Describe contents </a:t>
            </a:r>
            <a:r>
              <a:rPr lang="en-US" sz="2400" dirty="0" smtClean="0">
                <a:solidFill>
                  <a:schemeClr val="tx2"/>
                </a:solidFill>
                <a:latin typeface="Times New Roman" pitchFamily="18" charset="0"/>
                <a:cs typeface="Times New Roman" pitchFamily="18" charset="0"/>
              </a:rPr>
              <a:t>clearly</a:t>
            </a:r>
            <a:r>
              <a:rPr lang="en-US" sz="2400" dirty="0" smtClean="0">
                <a:latin typeface="Times New Roman" pitchFamily="18" charset="0"/>
                <a:cs typeface="Times New Roman" pitchFamily="18" charset="0"/>
              </a:rPr>
              <a:t> and </a:t>
            </a:r>
            <a:r>
              <a:rPr lang="en-US" sz="2400" dirty="0" smtClean="0">
                <a:solidFill>
                  <a:schemeClr val="tx2"/>
                </a:solidFill>
                <a:latin typeface="Times New Roman" pitchFamily="18" charset="0"/>
                <a:cs typeface="Times New Roman" pitchFamily="18" charset="0"/>
              </a:rPr>
              <a:t>precisely</a:t>
            </a:r>
          </a:p>
          <a:p>
            <a:pPr eaLnBrk="1" hangingPunct="1">
              <a:buSzPct val="80000"/>
              <a:buFont typeface="Wingdings" pitchFamily="2" charset="2"/>
              <a:buChar char="§"/>
            </a:pPr>
            <a:r>
              <a:rPr lang="en-US" sz="2400" dirty="0" smtClean="0">
                <a:latin typeface="Times New Roman" pitchFamily="18" charset="0"/>
                <a:cs typeface="Times New Roman" pitchFamily="18" charset="0"/>
              </a:rPr>
              <a:t>Provide </a:t>
            </a:r>
            <a:r>
              <a:rPr lang="en-US" sz="2400" dirty="0" smtClean="0">
                <a:solidFill>
                  <a:schemeClr val="tx2"/>
                </a:solidFill>
                <a:latin typeface="Times New Roman" pitchFamily="18" charset="0"/>
                <a:cs typeface="Times New Roman" pitchFamily="18" charset="0"/>
              </a:rPr>
              <a:t>key works </a:t>
            </a:r>
            <a:r>
              <a:rPr lang="en-US" sz="2400" dirty="0" smtClean="0">
                <a:latin typeface="Times New Roman" pitchFamily="18" charset="0"/>
                <a:cs typeface="Times New Roman" pitchFamily="18" charset="0"/>
              </a:rPr>
              <a:t>for </a:t>
            </a:r>
            <a:r>
              <a:rPr lang="en-US" sz="2400" dirty="0" smtClean="0">
                <a:solidFill>
                  <a:schemeClr val="tx2"/>
                </a:solidFill>
                <a:latin typeface="Times New Roman" pitchFamily="18" charset="0"/>
                <a:cs typeface="Times New Roman" pitchFamily="18" charset="0"/>
              </a:rPr>
              <a:t>indexing</a:t>
            </a:r>
          </a:p>
          <a:p>
            <a:pPr eaLnBrk="1" hangingPunct="1">
              <a:buSzPct val="80000"/>
              <a:buFont typeface="Wingdings" pitchFamily="2" charset="2"/>
              <a:buChar char="§"/>
            </a:pPr>
            <a:r>
              <a:rPr lang="en-US" sz="2400" dirty="0" smtClean="0">
                <a:latin typeface="Times New Roman" pitchFamily="18" charset="0"/>
                <a:cs typeface="Times New Roman" pitchFamily="18" charset="0"/>
              </a:rPr>
              <a:t>Avoid </a:t>
            </a:r>
            <a:r>
              <a:rPr lang="en-US" sz="2400" dirty="0" smtClean="0">
                <a:solidFill>
                  <a:schemeClr val="tx2"/>
                </a:solidFill>
                <a:latin typeface="Times New Roman" pitchFamily="18" charset="0"/>
                <a:cs typeface="Times New Roman" pitchFamily="18" charset="0"/>
              </a:rPr>
              <a:t>wasted</a:t>
            </a:r>
            <a:r>
              <a:rPr lang="en-US" sz="2400" dirty="0" smtClean="0">
                <a:latin typeface="Times New Roman" pitchFamily="18" charset="0"/>
                <a:cs typeface="Times New Roman" pitchFamily="18" charset="0"/>
              </a:rPr>
              <a:t> words </a:t>
            </a:r>
          </a:p>
          <a:p>
            <a:pPr lvl="1" eaLnBrk="1" hangingPunct="1"/>
            <a:r>
              <a:rPr lang="en-US" sz="2400" dirty="0" smtClean="0">
                <a:latin typeface="Times New Roman" pitchFamily="18" charset="0"/>
                <a:cs typeface="Times New Roman" pitchFamily="18" charset="0"/>
              </a:rPr>
              <a:t>(i.e., “an investigation of”)</a:t>
            </a:r>
          </a:p>
          <a:p>
            <a:pPr eaLnBrk="1" hangingPunct="1">
              <a:buSzPct val="80000"/>
              <a:buFont typeface="Wingdings" pitchFamily="2" charset="2"/>
              <a:buChar char="§"/>
            </a:pPr>
            <a:r>
              <a:rPr lang="en-US" sz="2400" dirty="0" smtClean="0">
                <a:latin typeface="Times New Roman" pitchFamily="18" charset="0"/>
                <a:cs typeface="Times New Roman" pitchFamily="18" charset="0"/>
              </a:rPr>
              <a:t>Avoid </a:t>
            </a:r>
            <a:r>
              <a:rPr lang="en-US" sz="2400" dirty="0" smtClean="0">
                <a:solidFill>
                  <a:schemeClr val="tx2"/>
                </a:solidFill>
                <a:latin typeface="Times New Roman" pitchFamily="18" charset="0"/>
                <a:cs typeface="Times New Roman" pitchFamily="18" charset="0"/>
              </a:rPr>
              <a:t>abbreviations </a:t>
            </a:r>
            <a:r>
              <a:rPr lang="en-US" sz="2400" dirty="0" smtClean="0">
                <a:latin typeface="Times New Roman" pitchFamily="18" charset="0"/>
                <a:cs typeface="Times New Roman" pitchFamily="18" charset="0"/>
              </a:rPr>
              <a:t>and </a:t>
            </a:r>
            <a:r>
              <a:rPr lang="en-US" sz="2400" dirty="0" smtClean="0">
                <a:solidFill>
                  <a:schemeClr val="tx2"/>
                </a:solidFill>
                <a:latin typeface="Times New Roman" pitchFamily="18" charset="0"/>
                <a:cs typeface="Times New Roman" pitchFamily="18" charset="0"/>
              </a:rPr>
              <a:t>jargon</a:t>
            </a:r>
          </a:p>
          <a:p>
            <a:pPr eaLnBrk="1" hangingPunct="1">
              <a:buSzPct val="80000"/>
              <a:buFont typeface="Wingdings" pitchFamily="2" charset="2"/>
              <a:buChar char="§"/>
            </a:pPr>
            <a:r>
              <a:rPr lang="en-US" sz="2400" dirty="0" smtClean="0">
                <a:latin typeface="Times New Roman" pitchFamily="18" charset="0"/>
                <a:cs typeface="Times New Roman" pitchFamily="18" charset="0"/>
              </a:rPr>
              <a:t>Convey </a:t>
            </a:r>
            <a:r>
              <a:rPr lang="en-US" sz="2400" dirty="0" smtClean="0">
                <a:solidFill>
                  <a:schemeClr val="tx2"/>
                </a:solidFill>
                <a:latin typeface="Times New Roman" pitchFamily="18" charset="0"/>
                <a:cs typeface="Times New Roman" pitchFamily="18" charset="0"/>
              </a:rPr>
              <a:t>subject seriousness</a:t>
            </a:r>
            <a:r>
              <a:rPr lang="en-US" sz="2400" dirty="0" smtClean="0">
                <a:latin typeface="Times New Roman" pitchFamily="18" charset="0"/>
                <a:cs typeface="Times New Roman" pitchFamily="18" charset="0"/>
              </a:rPr>
              <a:t>; no “cute” titles  </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body" idx="1"/>
          </p:nvPr>
        </p:nvSpPr>
        <p:spPr>
          <a:xfrm>
            <a:off x="457200" y="1371600"/>
            <a:ext cx="8382000" cy="3886200"/>
          </a:xfrm>
          <a:noFill/>
        </p:spPr>
        <p:txBody>
          <a:bodyPr>
            <a:normAutofit/>
          </a:bodyPr>
          <a:lstStyle/>
          <a:p>
            <a:pPr eaLnBrk="1" hangingPunct="1">
              <a:buFont typeface="Monotype Sorts" pitchFamily="2" charset="2"/>
              <a:buNone/>
            </a:pPr>
            <a:r>
              <a:rPr lang="en-US" sz="2400" b="1" dirty="0" smtClean="0">
                <a:latin typeface="Times New Roman" pitchFamily="18" charset="0"/>
                <a:cs typeface="Times New Roman" pitchFamily="18" charset="0"/>
              </a:rPr>
              <a:t>Abstract</a:t>
            </a:r>
          </a:p>
          <a:p>
            <a:pPr eaLnBrk="1" hangingPunct="1">
              <a:buSzPct val="80000"/>
              <a:buFont typeface="Wingdings" pitchFamily="2" charset="2"/>
              <a:buChar char="§"/>
            </a:pPr>
            <a:r>
              <a:rPr lang="en-US" sz="2400" dirty="0" smtClean="0">
                <a:latin typeface="Times New Roman" pitchFamily="18" charset="0"/>
                <a:cs typeface="Times New Roman" pitchFamily="18" charset="0"/>
              </a:rPr>
              <a:t>Convey </a:t>
            </a:r>
            <a:r>
              <a:rPr lang="en-US" sz="2400" dirty="0" smtClean="0">
                <a:solidFill>
                  <a:schemeClr val="tx2"/>
                </a:solidFill>
                <a:latin typeface="Times New Roman" pitchFamily="18" charset="0"/>
                <a:cs typeface="Times New Roman" pitchFamily="18" charset="0"/>
              </a:rPr>
              <a:t>whole report </a:t>
            </a:r>
            <a:r>
              <a:rPr lang="en-US" sz="2400" dirty="0" smtClean="0">
                <a:latin typeface="Times New Roman" pitchFamily="18" charset="0"/>
                <a:cs typeface="Times New Roman" pitchFamily="18" charset="0"/>
              </a:rPr>
              <a:t>in </a:t>
            </a:r>
            <a:r>
              <a:rPr lang="en-US" sz="2400" dirty="0" smtClean="0">
                <a:solidFill>
                  <a:schemeClr val="tx2"/>
                </a:solidFill>
                <a:latin typeface="Times New Roman" pitchFamily="18" charset="0"/>
                <a:cs typeface="Times New Roman" pitchFamily="18" charset="0"/>
              </a:rPr>
              <a:t>miniature</a:t>
            </a:r>
            <a:r>
              <a:rPr lang="en-US" sz="2400" dirty="0" smtClean="0">
                <a:latin typeface="Times New Roman" pitchFamily="18" charset="0"/>
                <a:cs typeface="Times New Roman" pitchFamily="18" charset="0"/>
              </a:rPr>
              <a:t>, minus specific details</a:t>
            </a:r>
          </a:p>
          <a:p>
            <a:pPr eaLnBrk="1" hangingPunct="1">
              <a:buSzPct val="80000"/>
              <a:buFont typeface="Wingdings" pitchFamily="2" charset="2"/>
              <a:buChar char="§"/>
            </a:pPr>
            <a:r>
              <a:rPr lang="en-US" sz="2400" dirty="0" smtClean="0">
                <a:latin typeface="Times New Roman" pitchFamily="18" charset="0"/>
                <a:cs typeface="Times New Roman" pitchFamily="18" charset="0"/>
              </a:rPr>
              <a:t>State </a:t>
            </a:r>
            <a:r>
              <a:rPr lang="en-US" sz="2400" dirty="0" smtClean="0">
                <a:solidFill>
                  <a:schemeClr val="tx2"/>
                </a:solidFill>
                <a:latin typeface="Times New Roman" pitchFamily="18" charset="0"/>
                <a:cs typeface="Times New Roman" pitchFamily="18" charset="0"/>
              </a:rPr>
              <a:t>main</a:t>
            </a:r>
            <a:r>
              <a:rPr lang="en-US" sz="2400" dirty="0" smtClean="0">
                <a:latin typeface="Times New Roman" pitchFamily="18" charset="0"/>
                <a:cs typeface="Times New Roman" pitchFamily="18" charset="0"/>
              </a:rPr>
              <a:t> objectives</a:t>
            </a:r>
          </a:p>
          <a:p>
            <a:pPr eaLnBrk="1" hangingPunct="1">
              <a:buSzPct val="80000"/>
              <a:buFont typeface="Wingdings" pitchFamily="2" charset="2"/>
              <a:buChar char="§"/>
            </a:pPr>
            <a:r>
              <a:rPr lang="en-US" sz="2400" dirty="0" smtClean="0">
                <a:latin typeface="Times New Roman" pitchFamily="18" charset="0"/>
                <a:cs typeface="Times New Roman" pitchFamily="18" charset="0"/>
              </a:rPr>
              <a:t>Describe </a:t>
            </a:r>
            <a:r>
              <a:rPr lang="en-US" sz="2400" dirty="0" smtClean="0">
                <a:solidFill>
                  <a:schemeClr val="tx2"/>
                </a:solidFill>
                <a:latin typeface="Times New Roman" pitchFamily="18" charset="0"/>
                <a:cs typeface="Times New Roman" pitchFamily="18" charset="0"/>
              </a:rPr>
              <a:t>methods</a:t>
            </a:r>
          </a:p>
          <a:p>
            <a:pPr eaLnBrk="1" hangingPunct="1">
              <a:buSzPct val="80000"/>
              <a:buFont typeface="Wingdings" pitchFamily="2" charset="2"/>
              <a:buChar char="§"/>
            </a:pPr>
            <a:r>
              <a:rPr lang="en-US" sz="2400" dirty="0" smtClean="0">
                <a:latin typeface="Times New Roman" pitchFamily="18" charset="0"/>
                <a:cs typeface="Times New Roman" pitchFamily="18" charset="0"/>
              </a:rPr>
              <a:t>Summarize </a:t>
            </a:r>
            <a:r>
              <a:rPr lang="en-US" sz="2400" dirty="0" smtClean="0">
                <a:solidFill>
                  <a:schemeClr val="tx2"/>
                </a:solidFill>
                <a:latin typeface="Times New Roman" pitchFamily="18" charset="0"/>
                <a:cs typeface="Times New Roman" pitchFamily="18" charset="0"/>
              </a:rPr>
              <a:t>most important </a:t>
            </a:r>
            <a:r>
              <a:rPr lang="en-US" sz="2400" dirty="0" smtClean="0">
                <a:latin typeface="Times New Roman" pitchFamily="18" charset="0"/>
                <a:cs typeface="Times New Roman" pitchFamily="18" charset="0"/>
              </a:rPr>
              <a:t>results</a:t>
            </a:r>
          </a:p>
          <a:p>
            <a:pPr eaLnBrk="1" hangingPunct="1">
              <a:buSzPct val="80000"/>
              <a:buFont typeface="Wingdings" pitchFamily="2" charset="2"/>
              <a:buChar char="§"/>
            </a:pPr>
            <a:r>
              <a:rPr lang="en-US" sz="2400" dirty="0" smtClean="0">
                <a:latin typeface="Times New Roman" pitchFamily="18" charset="0"/>
                <a:cs typeface="Times New Roman" pitchFamily="18" charset="0"/>
              </a:rPr>
              <a:t>State </a:t>
            </a:r>
            <a:r>
              <a:rPr lang="en-US" sz="2400" dirty="0" smtClean="0">
                <a:solidFill>
                  <a:schemeClr val="tx2"/>
                </a:solidFill>
                <a:latin typeface="Times New Roman" pitchFamily="18" charset="0"/>
                <a:cs typeface="Times New Roman" pitchFamily="18" charset="0"/>
              </a:rPr>
              <a:t>major</a:t>
            </a:r>
            <a:r>
              <a:rPr lang="en-US" sz="2400" dirty="0" smtClean="0">
                <a:latin typeface="Times New Roman" pitchFamily="18" charset="0"/>
                <a:cs typeface="Times New Roman" pitchFamily="18" charset="0"/>
              </a:rPr>
              <a:t> conclusions and their significance</a:t>
            </a:r>
          </a:p>
          <a:p>
            <a:pPr eaLnBrk="1" hangingPunct="1">
              <a:buSzPct val="80000"/>
              <a:buFont typeface="Wingdings" pitchFamily="2" charset="2"/>
              <a:buChar char="§"/>
            </a:pPr>
            <a:r>
              <a:rPr lang="en-US" sz="2400" dirty="0" smtClean="0">
                <a:latin typeface="Times New Roman" pitchFamily="18" charset="0"/>
                <a:cs typeface="Times New Roman" pitchFamily="18" charset="0"/>
              </a:rPr>
              <a:t>Do </a:t>
            </a:r>
            <a:r>
              <a:rPr lang="en-US" sz="2400" dirty="0" smtClean="0">
                <a:solidFill>
                  <a:schemeClr val="tx2"/>
                </a:solidFill>
                <a:latin typeface="Times New Roman" pitchFamily="18" charset="0"/>
                <a:cs typeface="Times New Roman" pitchFamily="18" charset="0"/>
              </a:rPr>
              <a:t>not include references </a:t>
            </a:r>
            <a:r>
              <a:rPr lang="en-US" sz="2400" dirty="0" smtClean="0">
                <a:latin typeface="Times New Roman" pitchFamily="18" charset="0"/>
                <a:cs typeface="Times New Roman" pitchFamily="18" charset="0"/>
              </a:rPr>
              <a:t>to figures, tables, or sources</a:t>
            </a:r>
          </a:p>
          <a:p>
            <a:pPr eaLnBrk="1" hangingPunct="1">
              <a:buSzPct val="80000"/>
              <a:buFont typeface="Wingdings" pitchFamily="2" charset="2"/>
              <a:buChar char="§"/>
            </a:pPr>
            <a:r>
              <a:rPr lang="en-US" sz="2400" dirty="0" smtClean="0">
                <a:latin typeface="Times New Roman" pitchFamily="18" charset="0"/>
                <a:cs typeface="Times New Roman" pitchFamily="18" charset="0"/>
              </a:rPr>
              <a:t>Do </a:t>
            </a:r>
            <a:r>
              <a:rPr lang="en-US" sz="2400" dirty="0" smtClean="0">
                <a:solidFill>
                  <a:schemeClr val="tx2"/>
                </a:solidFill>
                <a:latin typeface="Times New Roman" pitchFamily="18" charset="0"/>
                <a:cs typeface="Times New Roman" pitchFamily="18" charset="0"/>
              </a:rPr>
              <a:t>not include </a:t>
            </a:r>
            <a:r>
              <a:rPr lang="en-US" sz="2400" dirty="0" smtClean="0">
                <a:latin typeface="Times New Roman" pitchFamily="18" charset="0"/>
                <a:cs typeface="Times New Roman" pitchFamily="18" charset="0"/>
              </a:rPr>
              <a:t>info </a:t>
            </a:r>
            <a:r>
              <a:rPr lang="en-US" sz="2400" dirty="0" smtClean="0">
                <a:solidFill>
                  <a:schemeClr val="tx2"/>
                </a:solidFill>
                <a:latin typeface="Times New Roman" pitchFamily="18" charset="0"/>
                <a:cs typeface="Times New Roman" pitchFamily="18" charset="0"/>
              </a:rPr>
              <a:t>not</a:t>
            </a:r>
            <a:r>
              <a:rPr lang="en-US" sz="2400" dirty="0" smtClean="0">
                <a:latin typeface="Times New Roman" pitchFamily="18" charset="0"/>
                <a:cs typeface="Times New Roman" pitchFamily="18" charset="0"/>
              </a:rPr>
              <a:t> in report</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type="body" idx="1"/>
          </p:nvPr>
        </p:nvSpPr>
        <p:spPr>
          <a:xfrm>
            <a:off x="533400" y="1524000"/>
            <a:ext cx="8415338" cy="3429000"/>
          </a:xfrm>
          <a:noFill/>
        </p:spPr>
        <p:txBody>
          <a:bodyPr>
            <a:normAutofit/>
          </a:bodyPr>
          <a:lstStyle/>
          <a:p>
            <a:pPr eaLnBrk="1" hangingPunct="1">
              <a:lnSpc>
                <a:spcPct val="90000"/>
              </a:lnSpc>
              <a:buFont typeface="Monotype Sorts" pitchFamily="2" charset="2"/>
              <a:buNone/>
            </a:pPr>
            <a:r>
              <a:rPr lang="en-US" sz="2400" b="1" dirty="0" smtClean="0">
                <a:latin typeface="Times New Roman" pitchFamily="18" charset="0"/>
                <a:cs typeface="Times New Roman" pitchFamily="18" charset="0"/>
              </a:rPr>
              <a:t>Introduction</a:t>
            </a:r>
          </a:p>
          <a:p>
            <a:pPr eaLnBrk="1" hangingPunct="1">
              <a:lnSpc>
                <a:spcPct val="90000"/>
              </a:lnSpc>
              <a:buSzPct val="80000"/>
              <a:buFont typeface="Wingdings" pitchFamily="2" charset="2"/>
              <a:buChar char="§"/>
            </a:pPr>
            <a:r>
              <a:rPr lang="en-US" sz="2400" dirty="0" smtClean="0">
                <a:latin typeface="Times New Roman" pitchFamily="18" charset="0"/>
                <a:cs typeface="Times New Roman" pitchFamily="18" charset="0"/>
              </a:rPr>
              <a:t>What is the </a:t>
            </a:r>
            <a:r>
              <a:rPr lang="en-US" sz="2400" dirty="0" smtClean="0">
                <a:solidFill>
                  <a:schemeClr val="tx2"/>
                </a:solidFill>
                <a:latin typeface="Times New Roman" pitchFamily="18" charset="0"/>
                <a:cs typeface="Times New Roman" pitchFamily="18" charset="0"/>
              </a:rPr>
              <a:t>problem</a:t>
            </a:r>
            <a:r>
              <a:rPr lang="en-US" sz="2400" dirty="0" smtClean="0">
                <a:latin typeface="Times New Roman" pitchFamily="18" charset="0"/>
                <a:cs typeface="Times New Roman" pitchFamily="18" charset="0"/>
              </a:rPr>
              <a:t>?</a:t>
            </a:r>
          </a:p>
          <a:p>
            <a:pPr eaLnBrk="1" hangingPunct="1">
              <a:lnSpc>
                <a:spcPct val="90000"/>
              </a:lnSpc>
              <a:buSzPct val="80000"/>
              <a:buFont typeface="Wingdings" pitchFamily="2" charset="2"/>
              <a:buChar char="§"/>
            </a:pPr>
            <a:r>
              <a:rPr lang="en-US" sz="2400" dirty="0" smtClean="0">
                <a:latin typeface="Times New Roman" pitchFamily="18" charset="0"/>
                <a:cs typeface="Times New Roman" pitchFamily="18" charset="0"/>
              </a:rPr>
              <a:t>Why is it </a:t>
            </a:r>
            <a:r>
              <a:rPr lang="en-US" sz="2400" dirty="0" smtClean="0">
                <a:solidFill>
                  <a:schemeClr val="tx2"/>
                </a:solidFill>
                <a:latin typeface="Times New Roman" pitchFamily="18" charset="0"/>
                <a:cs typeface="Times New Roman" pitchFamily="18" charset="0"/>
              </a:rPr>
              <a:t>important</a:t>
            </a:r>
            <a:r>
              <a:rPr lang="en-US" sz="2400" dirty="0" smtClean="0">
                <a:latin typeface="Times New Roman" pitchFamily="18" charset="0"/>
                <a:cs typeface="Times New Roman" pitchFamily="18" charset="0"/>
              </a:rPr>
              <a:t>?</a:t>
            </a:r>
          </a:p>
          <a:p>
            <a:pPr eaLnBrk="1" hangingPunct="1">
              <a:lnSpc>
                <a:spcPct val="90000"/>
              </a:lnSpc>
              <a:buSzPct val="80000"/>
              <a:buFont typeface="Wingdings" pitchFamily="2" charset="2"/>
              <a:buChar char="§"/>
            </a:pPr>
            <a:r>
              <a:rPr lang="en-US" sz="2400" dirty="0" smtClean="0">
                <a:latin typeface="Times New Roman" pitchFamily="18" charset="0"/>
                <a:cs typeface="Times New Roman" pitchFamily="18" charset="0"/>
              </a:rPr>
              <a:t>What </a:t>
            </a:r>
            <a:r>
              <a:rPr lang="en-US" sz="2400" dirty="0" smtClean="0">
                <a:solidFill>
                  <a:schemeClr val="tx2"/>
                </a:solidFill>
                <a:latin typeface="Times New Roman" pitchFamily="18" charset="0"/>
                <a:cs typeface="Times New Roman" pitchFamily="18" charset="0"/>
              </a:rPr>
              <a:t>solution</a:t>
            </a:r>
            <a:r>
              <a:rPr lang="en-US" sz="2400" dirty="0" smtClean="0">
                <a:latin typeface="Times New Roman" pitchFamily="18" charset="0"/>
                <a:cs typeface="Times New Roman" pitchFamily="18" charset="0"/>
              </a:rPr>
              <a:t> (or step toward a solution) do you propose?</a:t>
            </a:r>
          </a:p>
          <a:p>
            <a:pPr eaLnBrk="1" hangingPunct="1">
              <a:lnSpc>
                <a:spcPct val="90000"/>
              </a:lnSpc>
              <a:buSzPct val="80000"/>
              <a:buFont typeface="Wingdings" pitchFamily="2" charset="2"/>
              <a:buChar char="§"/>
            </a:pPr>
            <a:r>
              <a:rPr lang="en-US" sz="2400" dirty="0" smtClean="0">
                <a:latin typeface="Times New Roman" pitchFamily="18" charset="0"/>
                <a:cs typeface="Times New Roman" pitchFamily="18" charset="0"/>
              </a:rPr>
              <a:t>Move from </a:t>
            </a:r>
            <a:r>
              <a:rPr lang="en-US" sz="2400" dirty="0" smtClean="0">
                <a:solidFill>
                  <a:schemeClr val="tx2"/>
                </a:solidFill>
                <a:latin typeface="Times New Roman" pitchFamily="18" charset="0"/>
                <a:cs typeface="Times New Roman" pitchFamily="18" charset="0"/>
              </a:rPr>
              <a:t>general</a:t>
            </a:r>
            <a:r>
              <a:rPr lang="en-US" sz="2400" dirty="0" smtClean="0">
                <a:latin typeface="Times New Roman" pitchFamily="18" charset="0"/>
                <a:cs typeface="Times New Roman" pitchFamily="18" charset="0"/>
              </a:rPr>
              <a:t> to </a:t>
            </a:r>
            <a:r>
              <a:rPr lang="en-US" sz="2400" dirty="0" smtClean="0">
                <a:solidFill>
                  <a:schemeClr val="tx2"/>
                </a:solidFill>
                <a:latin typeface="Times New Roman" pitchFamily="18" charset="0"/>
                <a:cs typeface="Times New Roman" pitchFamily="18" charset="0"/>
              </a:rPr>
              <a:t>specific</a:t>
            </a:r>
            <a:r>
              <a:rPr lang="en-US" sz="2400" dirty="0" smtClean="0">
                <a:latin typeface="Times New Roman" pitchFamily="18" charset="0"/>
                <a:cs typeface="Times New Roman" pitchFamily="18" charset="0"/>
              </a:rPr>
              <a:t> examples</a:t>
            </a:r>
          </a:p>
          <a:p>
            <a:pPr eaLnBrk="1" hangingPunct="1">
              <a:lnSpc>
                <a:spcPct val="90000"/>
              </a:lnSpc>
              <a:buSzPct val="80000"/>
              <a:buFont typeface="Wingdings" pitchFamily="2" charset="2"/>
              <a:buChar char="§"/>
            </a:pPr>
            <a:r>
              <a:rPr lang="en-US" sz="2400" dirty="0" smtClean="0">
                <a:latin typeface="Times New Roman" pitchFamily="18" charset="0"/>
                <a:cs typeface="Times New Roman" pitchFamily="18" charset="0"/>
              </a:rPr>
              <a:t>Engage your </a:t>
            </a:r>
            <a:r>
              <a:rPr lang="en-US" sz="2400" dirty="0" smtClean="0">
                <a:solidFill>
                  <a:schemeClr val="tx2"/>
                </a:solidFill>
                <a:latin typeface="Times New Roman" pitchFamily="18" charset="0"/>
                <a:cs typeface="Times New Roman" pitchFamily="18" charset="0"/>
              </a:rPr>
              <a:t>reader</a:t>
            </a:r>
            <a:r>
              <a:rPr lang="en-US" sz="2400" dirty="0" smtClean="0">
                <a:latin typeface="Times New Roman" pitchFamily="18" charset="0"/>
                <a:cs typeface="Times New Roman" pitchFamily="18" charset="0"/>
              </a:rPr>
              <a:t> / </a:t>
            </a:r>
            <a:r>
              <a:rPr lang="en-US" sz="2400" dirty="0" smtClean="0">
                <a:solidFill>
                  <a:schemeClr val="tx2"/>
                </a:solidFill>
                <a:latin typeface="Times New Roman" pitchFamily="18" charset="0"/>
                <a:cs typeface="Times New Roman" pitchFamily="18" charset="0"/>
              </a:rPr>
              <a:t>audience</a:t>
            </a:r>
          </a:p>
          <a:p>
            <a:pPr eaLnBrk="1" hangingPunct="1">
              <a:lnSpc>
                <a:spcPct val="90000"/>
              </a:lnSpc>
              <a:buSzPct val="80000"/>
              <a:buFont typeface="Wingdings" pitchFamily="2" charset="2"/>
              <a:buChar char="§"/>
            </a:pPr>
            <a:r>
              <a:rPr lang="en-US" sz="2400" dirty="0" smtClean="0">
                <a:latin typeface="Times New Roman" pitchFamily="18" charset="0"/>
                <a:cs typeface="Times New Roman" pitchFamily="18" charset="0"/>
              </a:rPr>
              <a:t>Make the information links </a:t>
            </a:r>
            <a:r>
              <a:rPr lang="en-US" sz="2400" dirty="0" smtClean="0">
                <a:solidFill>
                  <a:schemeClr val="tx2"/>
                </a:solidFill>
                <a:latin typeface="Times New Roman" pitchFamily="18" charset="0"/>
                <a:cs typeface="Times New Roman" pitchFamily="18" charset="0"/>
              </a:rPr>
              <a:t>clear</a:t>
            </a:r>
          </a:p>
          <a:p>
            <a:pPr eaLnBrk="1" hangingPunct="1">
              <a:lnSpc>
                <a:spcPct val="90000"/>
              </a:lnSpc>
              <a:buSzPct val="80000"/>
              <a:buFont typeface="Wingdings" pitchFamily="2" charset="2"/>
              <a:buChar char="§"/>
            </a:pPr>
            <a:r>
              <a:rPr lang="en-US" sz="2400" dirty="0" smtClean="0">
                <a:latin typeface="Times New Roman" pitchFamily="18" charset="0"/>
                <a:cs typeface="Times New Roman" pitchFamily="18" charset="0"/>
              </a:rPr>
              <a:t>Be </a:t>
            </a:r>
            <a:r>
              <a:rPr lang="en-US" sz="2400" dirty="0" smtClean="0">
                <a:solidFill>
                  <a:schemeClr val="tx2"/>
                </a:solidFill>
                <a:latin typeface="Times New Roman" pitchFamily="18" charset="0"/>
                <a:cs typeface="Times New Roman" pitchFamily="18" charset="0"/>
              </a:rPr>
              <a:t>selective</a:t>
            </a:r>
            <a:r>
              <a:rPr lang="en-US" sz="2400" dirty="0" smtClean="0">
                <a:latin typeface="Times New Roman" pitchFamily="18" charset="0"/>
                <a:cs typeface="Times New Roman" pitchFamily="18" charset="0"/>
              </a:rPr>
              <a:t> about your citations</a:t>
            </a:r>
            <a:endParaRPr lang="en-US" sz="2400" dirty="0" smtClean="0">
              <a:solidFill>
                <a:srgbClr val="FFFF00"/>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type="body" idx="1"/>
          </p:nvPr>
        </p:nvSpPr>
        <p:spPr>
          <a:xfrm>
            <a:off x="609600" y="1066800"/>
            <a:ext cx="8229600" cy="4191000"/>
          </a:xfrm>
          <a:noFill/>
        </p:spPr>
        <p:txBody>
          <a:bodyPr>
            <a:noAutofit/>
          </a:bodyPr>
          <a:lstStyle/>
          <a:p>
            <a:pPr eaLnBrk="1" hangingPunct="1">
              <a:buFont typeface="Monotype Sorts" pitchFamily="2" charset="2"/>
              <a:buNone/>
            </a:pPr>
            <a:r>
              <a:rPr lang="en-US" sz="2400" b="1" dirty="0" smtClean="0">
                <a:latin typeface="Times New Roman" pitchFamily="18" charset="0"/>
                <a:cs typeface="Times New Roman" pitchFamily="18" charset="0"/>
              </a:rPr>
              <a:t>Methods</a:t>
            </a:r>
          </a:p>
          <a:p>
            <a:pPr eaLnBrk="1" hangingPunct="1">
              <a:buSzPct val="80000"/>
              <a:buFont typeface="Wingdings" pitchFamily="2" charset="2"/>
              <a:buChar char="§"/>
            </a:pPr>
            <a:r>
              <a:rPr lang="en-US" sz="2400" dirty="0" smtClean="0">
                <a:latin typeface="Times New Roman" pitchFamily="18" charset="0"/>
                <a:cs typeface="Times New Roman" pitchFamily="18" charset="0"/>
              </a:rPr>
              <a:t>How did you study the </a:t>
            </a:r>
            <a:r>
              <a:rPr lang="en-US" sz="2400" dirty="0" smtClean="0">
                <a:solidFill>
                  <a:schemeClr val="tx2"/>
                </a:solidFill>
                <a:latin typeface="Times New Roman" pitchFamily="18" charset="0"/>
                <a:cs typeface="Times New Roman" pitchFamily="18" charset="0"/>
              </a:rPr>
              <a:t>problem</a:t>
            </a:r>
            <a:r>
              <a:rPr lang="en-US" sz="2400" dirty="0" smtClean="0">
                <a:latin typeface="Times New Roman" pitchFamily="18" charset="0"/>
                <a:cs typeface="Times New Roman" pitchFamily="18" charset="0"/>
              </a:rPr>
              <a:t>?</a:t>
            </a:r>
          </a:p>
          <a:p>
            <a:pPr eaLnBrk="1" hangingPunct="1">
              <a:buSzPct val="80000"/>
              <a:buFont typeface="Wingdings" pitchFamily="2" charset="2"/>
              <a:buChar char="§"/>
            </a:pPr>
            <a:r>
              <a:rPr lang="en-US" sz="2400" dirty="0" smtClean="0">
                <a:latin typeface="Times New Roman" pitchFamily="18" charset="0"/>
                <a:cs typeface="Times New Roman" pitchFamily="18" charset="0"/>
              </a:rPr>
              <a:t>What did you </a:t>
            </a:r>
            <a:r>
              <a:rPr lang="en-US" sz="2400" dirty="0" smtClean="0">
                <a:solidFill>
                  <a:schemeClr val="tx2"/>
                </a:solidFill>
                <a:latin typeface="Times New Roman" pitchFamily="18" charset="0"/>
                <a:cs typeface="Times New Roman" pitchFamily="18" charset="0"/>
              </a:rPr>
              <a:t>use</a:t>
            </a:r>
            <a:r>
              <a:rPr lang="en-US" sz="2400" dirty="0" smtClean="0">
                <a:latin typeface="Times New Roman" pitchFamily="18" charset="0"/>
                <a:cs typeface="Times New Roman" pitchFamily="18" charset="0"/>
              </a:rPr>
              <a:t>? (materials)</a:t>
            </a:r>
          </a:p>
          <a:p>
            <a:pPr eaLnBrk="1" hangingPunct="1">
              <a:buSzPct val="80000"/>
              <a:buFont typeface="Wingdings" pitchFamily="2" charset="2"/>
              <a:buChar char="§"/>
            </a:pPr>
            <a:r>
              <a:rPr lang="en-US" sz="2400" dirty="0" smtClean="0">
                <a:latin typeface="Times New Roman" pitchFamily="18" charset="0"/>
                <a:cs typeface="Times New Roman" pitchFamily="18" charset="0"/>
              </a:rPr>
              <a:t>How did you </a:t>
            </a:r>
            <a:r>
              <a:rPr lang="en-US" sz="2400" dirty="0" smtClean="0">
                <a:solidFill>
                  <a:schemeClr val="tx2"/>
                </a:solidFill>
                <a:latin typeface="Times New Roman" pitchFamily="18" charset="0"/>
                <a:cs typeface="Times New Roman" pitchFamily="18" charset="0"/>
              </a:rPr>
              <a:t>proceed</a:t>
            </a:r>
            <a:r>
              <a:rPr lang="en-US" sz="2400" dirty="0" smtClean="0">
                <a:latin typeface="Times New Roman" pitchFamily="18" charset="0"/>
                <a:cs typeface="Times New Roman" pitchFamily="18" charset="0"/>
              </a:rPr>
              <a:t>? (methods/procedures)</a:t>
            </a:r>
          </a:p>
          <a:p>
            <a:pPr eaLnBrk="1" hangingPunct="1">
              <a:buSzPct val="80000"/>
              <a:buFont typeface="Wingdings" pitchFamily="2" charset="2"/>
              <a:buChar char="§"/>
            </a:pPr>
            <a:r>
              <a:rPr lang="en-US" sz="2400" dirty="0" smtClean="0">
                <a:latin typeface="Times New Roman" pitchFamily="18" charset="0"/>
                <a:cs typeface="Times New Roman" pitchFamily="18" charset="0"/>
              </a:rPr>
              <a:t>Provide </a:t>
            </a:r>
            <a:r>
              <a:rPr lang="en-US" sz="2400" dirty="0" smtClean="0">
                <a:solidFill>
                  <a:schemeClr val="tx2"/>
                </a:solidFill>
                <a:latin typeface="Times New Roman" pitchFamily="18" charset="0"/>
                <a:cs typeface="Times New Roman" pitchFamily="18" charset="0"/>
              </a:rPr>
              <a:t>enough detail </a:t>
            </a:r>
            <a:r>
              <a:rPr lang="en-US" sz="2400" dirty="0" smtClean="0">
                <a:latin typeface="Times New Roman" pitchFamily="18" charset="0"/>
                <a:cs typeface="Times New Roman" pitchFamily="18" charset="0"/>
              </a:rPr>
              <a:t>for study </a:t>
            </a:r>
            <a:r>
              <a:rPr lang="en-US" sz="2400" dirty="0" smtClean="0">
                <a:solidFill>
                  <a:schemeClr val="tx2"/>
                </a:solidFill>
                <a:latin typeface="Times New Roman" pitchFamily="18" charset="0"/>
                <a:cs typeface="Times New Roman" pitchFamily="18" charset="0"/>
              </a:rPr>
              <a:t>replication</a:t>
            </a:r>
          </a:p>
          <a:p>
            <a:pPr eaLnBrk="1" hangingPunct="1">
              <a:buSzPct val="80000"/>
              <a:buFont typeface="Wingdings" pitchFamily="2" charset="2"/>
              <a:buChar char="§"/>
            </a:pPr>
            <a:r>
              <a:rPr lang="en-US" sz="2400" dirty="0" smtClean="0">
                <a:latin typeface="Times New Roman" pitchFamily="18" charset="0"/>
                <a:cs typeface="Times New Roman" pitchFamily="18" charset="0"/>
              </a:rPr>
              <a:t>Order </a:t>
            </a:r>
            <a:r>
              <a:rPr lang="en-US" sz="2400" dirty="0" smtClean="0">
                <a:solidFill>
                  <a:schemeClr val="tx2"/>
                </a:solidFill>
                <a:latin typeface="Times New Roman" pitchFamily="18" charset="0"/>
                <a:cs typeface="Times New Roman" pitchFamily="18" charset="0"/>
              </a:rPr>
              <a:t>procedures</a:t>
            </a:r>
            <a:r>
              <a:rPr lang="en-US" sz="2400" dirty="0" smtClean="0">
                <a:latin typeface="Times New Roman" pitchFamily="18" charset="0"/>
                <a:cs typeface="Times New Roman" pitchFamily="18" charset="0"/>
              </a:rPr>
              <a:t> by </a:t>
            </a:r>
            <a:r>
              <a:rPr lang="en-US" sz="2400" dirty="0" smtClean="0">
                <a:solidFill>
                  <a:schemeClr val="tx2"/>
                </a:solidFill>
                <a:latin typeface="Times New Roman" pitchFamily="18" charset="0"/>
                <a:cs typeface="Times New Roman" pitchFamily="18" charset="0"/>
              </a:rPr>
              <a:t>type</a:t>
            </a:r>
            <a:r>
              <a:rPr lang="en-US" sz="2400" dirty="0" smtClean="0">
                <a:latin typeface="Times New Roman" pitchFamily="18" charset="0"/>
                <a:cs typeface="Times New Roman" pitchFamily="18" charset="0"/>
              </a:rPr>
              <a:t> or </a:t>
            </a:r>
            <a:r>
              <a:rPr lang="en-US" sz="2400" dirty="0" smtClean="0">
                <a:solidFill>
                  <a:schemeClr val="tx2"/>
                </a:solidFill>
                <a:latin typeface="Times New Roman" pitchFamily="18" charset="0"/>
                <a:cs typeface="Times New Roman" pitchFamily="18" charset="0"/>
              </a:rPr>
              <a:t>chronology</a:t>
            </a:r>
          </a:p>
          <a:p>
            <a:pPr eaLnBrk="1" hangingPunct="1">
              <a:buSzPct val="80000"/>
              <a:buFont typeface="Wingdings" pitchFamily="2" charset="2"/>
              <a:buChar char="§"/>
            </a:pPr>
            <a:r>
              <a:rPr lang="en-US" sz="2400" dirty="0" smtClean="0">
                <a:latin typeface="Times New Roman" pitchFamily="18" charset="0"/>
                <a:cs typeface="Times New Roman" pitchFamily="18" charset="0"/>
              </a:rPr>
              <a:t>Use </a:t>
            </a:r>
            <a:r>
              <a:rPr lang="en-US" sz="2400" dirty="0" smtClean="0">
                <a:solidFill>
                  <a:schemeClr val="tx2"/>
                </a:solidFill>
                <a:latin typeface="Times New Roman" pitchFamily="18" charset="0"/>
                <a:cs typeface="Times New Roman" pitchFamily="18" charset="0"/>
              </a:rPr>
              <a:t>past</a:t>
            </a:r>
            <a:r>
              <a:rPr lang="en-US" sz="2400" dirty="0" smtClean="0">
                <a:latin typeface="Times New Roman" pitchFamily="18" charset="0"/>
                <a:cs typeface="Times New Roman" pitchFamily="18" charset="0"/>
              </a:rPr>
              <a:t> tense</a:t>
            </a:r>
          </a:p>
          <a:p>
            <a:pPr eaLnBrk="1" hangingPunct="1">
              <a:buSzPct val="80000"/>
              <a:buFont typeface="Wingdings" pitchFamily="2" charset="2"/>
              <a:buChar char="§"/>
            </a:pPr>
            <a:r>
              <a:rPr lang="en-US" sz="2400" dirty="0" smtClean="0">
                <a:solidFill>
                  <a:schemeClr val="tx2"/>
                </a:solidFill>
                <a:latin typeface="Times New Roman" pitchFamily="18" charset="0"/>
                <a:cs typeface="Times New Roman" pitchFamily="18" charset="0"/>
              </a:rPr>
              <a:t>Quantify</a:t>
            </a:r>
            <a:r>
              <a:rPr lang="en-US" sz="2400" dirty="0" smtClean="0">
                <a:latin typeface="Times New Roman" pitchFamily="18" charset="0"/>
                <a:cs typeface="Times New Roman" pitchFamily="18" charset="0"/>
              </a:rPr>
              <a:t> when possible</a:t>
            </a:r>
          </a:p>
          <a:p>
            <a:pPr eaLnBrk="1" hangingPunct="1">
              <a:buSzPct val="80000"/>
              <a:buFont typeface="Wingdings" pitchFamily="2" charset="2"/>
              <a:buChar char="§"/>
            </a:pPr>
            <a:r>
              <a:rPr lang="en-US" sz="2400" dirty="0" smtClean="0">
                <a:latin typeface="Times New Roman" pitchFamily="18" charset="0"/>
                <a:cs typeface="Times New Roman" pitchFamily="18" charset="0"/>
              </a:rPr>
              <a:t>Do </a:t>
            </a:r>
            <a:r>
              <a:rPr lang="en-US" sz="2400" dirty="0" smtClean="0">
                <a:solidFill>
                  <a:schemeClr val="tx2"/>
                </a:solidFill>
                <a:latin typeface="Times New Roman" pitchFamily="18" charset="0"/>
                <a:cs typeface="Times New Roman" pitchFamily="18" charset="0"/>
              </a:rPr>
              <a:t>not mix results </a:t>
            </a:r>
            <a:r>
              <a:rPr lang="en-US" sz="2400" dirty="0" smtClean="0">
                <a:latin typeface="Times New Roman" pitchFamily="18" charset="0"/>
                <a:cs typeface="Times New Roman" pitchFamily="18" charset="0"/>
              </a:rPr>
              <a:t>with procedures</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body" idx="1"/>
          </p:nvPr>
        </p:nvSpPr>
        <p:spPr>
          <a:xfrm>
            <a:off x="609600" y="990600"/>
            <a:ext cx="8339138" cy="4495800"/>
          </a:xfrm>
          <a:noFill/>
        </p:spPr>
        <p:txBody>
          <a:bodyPr>
            <a:noAutofit/>
          </a:bodyPr>
          <a:lstStyle/>
          <a:p>
            <a:pPr eaLnBrk="1" hangingPunct="1">
              <a:buFont typeface="Monotype Sorts" pitchFamily="2" charset="2"/>
              <a:buNone/>
            </a:pPr>
            <a:r>
              <a:rPr lang="en-US" sz="2400" b="1" dirty="0" smtClean="0">
                <a:latin typeface="Times New Roman" pitchFamily="18" charset="0"/>
                <a:cs typeface="Times New Roman" pitchFamily="18" charset="0"/>
              </a:rPr>
              <a:t>Results</a:t>
            </a:r>
          </a:p>
          <a:p>
            <a:pPr eaLnBrk="1" hangingPunct="1">
              <a:buSzPct val="80000"/>
              <a:buFont typeface="Wingdings" pitchFamily="2" charset="2"/>
              <a:buChar char="§"/>
            </a:pPr>
            <a:r>
              <a:rPr lang="en-US" sz="2400" dirty="0" smtClean="0">
                <a:latin typeface="Times New Roman" pitchFamily="18" charset="0"/>
                <a:cs typeface="Times New Roman" pitchFamily="18" charset="0"/>
              </a:rPr>
              <a:t>What did you </a:t>
            </a:r>
            <a:r>
              <a:rPr lang="en-US" sz="2400" dirty="0" smtClean="0">
                <a:solidFill>
                  <a:srgbClr val="002060"/>
                </a:solidFill>
                <a:latin typeface="Times New Roman" pitchFamily="18" charset="0"/>
                <a:cs typeface="Times New Roman" pitchFamily="18" charset="0"/>
              </a:rPr>
              <a:t>observe</a:t>
            </a:r>
            <a:r>
              <a:rPr lang="en-US" sz="2400" dirty="0" smtClean="0">
                <a:latin typeface="Times New Roman" pitchFamily="18" charset="0"/>
                <a:cs typeface="Times New Roman" pitchFamily="18" charset="0"/>
              </a:rPr>
              <a:t>?</a:t>
            </a:r>
          </a:p>
          <a:p>
            <a:pPr eaLnBrk="1" hangingPunct="1">
              <a:buSzPct val="80000"/>
              <a:buFont typeface="Wingdings" pitchFamily="2" charset="2"/>
              <a:buChar char="§"/>
            </a:pPr>
            <a:r>
              <a:rPr lang="en-US" sz="2400" dirty="0" smtClean="0">
                <a:latin typeface="Times New Roman" pitchFamily="18" charset="0"/>
                <a:cs typeface="Times New Roman" pitchFamily="18" charset="0"/>
              </a:rPr>
              <a:t>Briefly </a:t>
            </a:r>
            <a:r>
              <a:rPr lang="en-US" sz="2400" dirty="0" smtClean="0">
                <a:solidFill>
                  <a:srgbClr val="002060"/>
                </a:solidFill>
                <a:latin typeface="Times New Roman" pitchFamily="18" charset="0"/>
                <a:cs typeface="Times New Roman" pitchFamily="18" charset="0"/>
              </a:rPr>
              <a:t>describe</a:t>
            </a:r>
            <a:r>
              <a:rPr lang="en-US" sz="2400" dirty="0" smtClean="0">
                <a:latin typeface="Times New Roman" pitchFamily="18" charset="0"/>
                <a:cs typeface="Times New Roman" pitchFamily="18" charset="0"/>
              </a:rPr>
              <a:t> experiment</a:t>
            </a:r>
          </a:p>
          <a:p>
            <a:pPr eaLnBrk="1" hangingPunct="1">
              <a:buSzPct val="80000"/>
              <a:buFont typeface="Wingdings" pitchFamily="2" charset="2"/>
              <a:buChar char="§"/>
            </a:pPr>
            <a:r>
              <a:rPr lang="en-US" sz="2400" dirty="0" smtClean="0">
                <a:latin typeface="Times New Roman" pitchFamily="18" charset="0"/>
                <a:cs typeface="Times New Roman" pitchFamily="18" charset="0"/>
              </a:rPr>
              <a:t>Report </a:t>
            </a:r>
            <a:r>
              <a:rPr lang="en-US" sz="2400" dirty="0" smtClean="0">
                <a:solidFill>
                  <a:srgbClr val="002060"/>
                </a:solidFill>
                <a:latin typeface="Times New Roman" pitchFamily="18" charset="0"/>
                <a:cs typeface="Times New Roman" pitchFamily="18" charset="0"/>
              </a:rPr>
              <a:t>main</a:t>
            </a:r>
            <a:r>
              <a:rPr lang="en-US" sz="2400" dirty="0" smtClean="0">
                <a:latin typeface="Times New Roman" pitchFamily="18" charset="0"/>
                <a:cs typeface="Times New Roman" pitchFamily="18" charset="0"/>
              </a:rPr>
              <a:t> result(s) supported by </a:t>
            </a:r>
            <a:r>
              <a:rPr lang="en-US" sz="2400" dirty="0" smtClean="0">
                <a:solidFill>
                  <a:srgbClr val="002060"/>
                </a:solidFill>
                <a:latin typeface="Times New Roman" pitchFamily="18" charset="0"/>
                <a:cs typeface="Times New Roman" pitchFamily="18" charset="0"/>
              </a:rPr>
              <a:t>selected</a:t>
            </a:r>
            <a:r>
              <a:rPr lang="en-US" sz="2400" dirty="0" smtClean="0">
                <a:latin typeface="Times New Roman" pitchFamily="18" charset="0"/>
                <a:cs typeface="Times New Roman" pitchFamily="18" charset="0"/>
              </a:rPr>
              <a:t> data</a:t>
            </a:r>
          </a:p>
          <a:p>
            <a:pPr eaLnBrk="1" hangingPunct="1">
              <a:buSzPct val="80000"/>
              <a:buFont typeface="Wingdings" pitchFamily="2" charset="2"/>
              <a:buChar char="§"/>
            </a:pPr>
            <a:r>
              <a:rPr lang="en-US" sz="2400" dirty="0" smtClean="0">
                <a:latin typeface="Times New Roman" pitchFamily="18" charset="0"/>
                <a:cs typeface="Times New Roman" pitchFamily="18" charset="0"/>
              </a:rPr>
              <a:t>Order multiple results </a:t>
            </a:r>
            <a:r>
              <a:rPr lang="en-US" sz="2400" dirty="0" smtClean="0">
                <a:solidFill>
                  <a:srgbClr val="002060"/>
                </a:solidFill>
                <a:latin typeface="Times New Roman" pitchFamily="18" charset="0"/>
                <a:cs typeface="Times New Roman" pitchFamily="18" charset="0"/>
              </a:rPr>
              <a:t>logically</a:t>
            </a:r>
          </a:p>
          <a:p>
            <a:pPr lvl="1" eaLnBrk="1" hangingPunct="1"/>
            <a:r>
              <a:rPr lang="en-US" sz="2400" dirty="0" smtClean="0">
                <a:latin typeface="Times New Roman" pitchFamily="18" charset="0"/>
                <a:cs typeface="Times New Roman" pitchFamily="18" charset="0"/>
              </a:rPr>
              <a:t>(i.e., “most to least important; simple to complex; etc”.)</a:t>
            </a:r>
          </a:p>
          <a:p>
            <a:pPr eaLnBrk="1" hangingPunct="1">
              <a:buSzPct val="80000"/>
              <a:buFont typeface="Wingdings" pitchFamily="2" charset="2"/>
              <a:buChar char="§"/>
            </a:pPr>
            <a:r>
              <a:rPr lang="en-US" sz="2400" dirty="0" smtClean="0">
                <a:latin typeface="Times New Roman" pitchFamily="18" charset="0"/>
                <a:cs typeface="Times New Roman" pitchFamily="18" charset="0"/>
              </a:rPr>
              <a:t>Use </a:t>
            </a:r>
            <a:r>
              <a:rPr lang="en-US" sz="2400" dirty="0" smtClean="0">
                <a:solidFill>
                  <a:srgbClr val="002060"/>
                </a:solidFill>
                <a:latin typeface="Times New Roman" pitchFamily="18" charset="0"/>
                <a:cs typeface="Times New Roman" pitchFamily="18" charset="0"/>
              </a:rPr>
              <a:t>past</a:t>
            </a:r>
            <a:r>
              <a:rPr lang="en-US" sz="2400" dirty="0" smtClean="0">
                <a:latin typeface="Times New Roman" pitchFamily="18" charset="0"/>
                <a:cs typeface="Times New Roman" pitchFamily="18" charset="0"/>
              </a:rPr>
              <a:t> tense</a:t>
            </a:r>
          </a:p>
          <a:p>
            <a:pPr eaLnBrk="1" hangingPunct="1">
              <a:buSzPct val="80000"/>
              <a:buFont typeface="Wingdings" pitchFamily="2" charset="2"/>
              <a:buChar char="§"/>
            </a:pPr>
            <a:r>
              <a:rPr lang="en-US" sz="2400" dirty="0" smtClean="0">
                <a:latin typeface="Times New Roman" pitchFamily="18" charset="0"/>
                <a:cs typeface="Times New Roman" pitchFamily="18" charset="0"/>
              </a:rPr>
              <a:t>Do </a:t>
            </a:r>
            <a:r>
              <a:rPr lang="en-US" sz="2400" dirty="0" smtClean="0">
                <a:solidFill>
                  <a:srgbClr val="002060"/>
                </a:solidFill>
                <a:latin typeface="Times New Roman" pitchFamily="18" charset="0"/>
                <a:cs typeface="Times New Roman" pitchFamily="18" charset="0"/>
              </a:rPr>
              <a:t>not simply repeat </a:t>
            </a:r>
            <a:r>
              <a:rPr lang="en-US" sz="2400" dirty="0" smtClean="0">
                <a:latin typeface="Times New Roman" pitchFamily="18" charset="0"/>
                <a:cs typeface="Times New Roman" pitchFamily="18" charset="0"/>
              </a:rPr>
              <a:t>table data; select </a:t>
            </a:r>
            <a:r>
              <a:rPr lang="en-US" sz="2400" dirty="0" smtClean="0">
                <a:solidFill>
                  <a:srgbClr val="002060"/>
                </a:solidFill>
                <a:latin typeface="Times New Roman" pitchFamily="18" charset="0"/>
                <a:cs typeface="Times New Roman" pitchFamily="18" charset="0"/>
              </a:rPr>
              <a:t>key</a:t>
            </a:r>
            <a:r>
              <a:rPr lang="en-US" sz="2400" dirty="0" smtClean="0">
                <a:latin typeface="Times New Roman" pitchFamily="18" charset="0"/>
                <a:cs typeface="Times New Roman" pitchFamily="18" charset="0"/>
              </a:rPr>
              <a:t> info</a:t>
            </a:r>
          </a:p>
          <a:p>
            <a:pPr eaLnBrk="1" hangingPunct="1">
              <a:buSzPct val="80000"/>
              <a:buFont typeface="Wingdings" pitchFamily="2" charset="2"/>
              <a:buChar char="§"/>
            </a:pPr>
            <a:r>
              <a:rPr lang="en-US" sz="2400" dirty="0" smtClean="0">
                <a:latin typeface="Times New Roman" pitchFamily="18" charset="0"/>
                <a:cs typeface="Times New Roman" pitchFamily="18" charset="0"/>
              </a:rPr>
              <a:t>Do </a:t>
            </a:r>
            <a:r>
              <a:rPr lang="en-US" sz="2400" dirty="0" smtClean="0">
                <a:solidFill>
                  <a:srgbClr val="002060"/>
                </a:solidFill>
                <a:latin typeface="Times New Roman" pitchFamily="18" charset="0"/>
                <a:cs typeface="Times New Roman" pitchFamily="18" charset="0"/>
              </a:rPr>
              <a:t>not interpret </a:t>
            </a:r>
            <a:r>
              <a:rPr lang="en-US" sz="2400" dirty="0" smtClean="0">
                <a:latin typeface="Times New Roman" pitchFamily="18" charset="0"/>
                <a:cs typeface="Times New Roman" pitchFamily="18" charset="0"/>
              </a:rPr>
              <a:t>results</a:t>
            </a:r>
          </a:p>
          <a:p>
            <a:pPr eaLnBrk="1" hangingPunct="1">
              <a:buSzPct val="80000"/>
              <a:buFont typeface="Wingdings" pitchFamily="2" charset="2"/>
              <a:buChar char="§"/>
            </a:pPr>
            <a:r>
              <a:rPr lang="en-US" sz="2400" dirty="0" smtClean="0">
                <a:latin typeface="Times New Roman" pitchFamily="18" charset="0"/>
                <a:cs typeface="Times New Roman" pitchFamily="18" charset="0"/>
              </a:rPr>
              <a:t>Avoid </a:t>
            </a:r>
            <a:r>
              <a:rPr lang="en-US" sz="2400" dirty="0" smtClean="0">
                <a:solidFill>
                  <a:srgbClr val="002060"/>
                </a:solidFill>
                <a:latin typeface="Times New Roman" pitchFamily="18" charset="0"/>
                <a:cs typeface="Times New Roman" pitchFamily="18" charset="0"/>
              </a:rPr>
              <a:t>extra</a:t>
            </a:r>
            <a:r>
              <a:rPr lang="en-US" sz="2400" dirty="0" smtClean="0">
                <a:latin typeface="Times New Roman" pitchFamily="18" charset="0"/>
                <a:cs typeface="Times New Roman" pitchFamily="18" charset="0"/>
              </a:rPr>
              <a:t> words</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536</TotalTime>
  <Words>1705</Words>
  <Application>Microsoft Office PowerPoint</Application>
  <PresentationFormat>On-screen Show (4:3)</PresentationFormat>
  <Paragraphs>254</Paragraphs>
  <Slides>35</Slides>
  <Notes>22</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Writing Scientific Report (Topic 10)</vt:lpstr>
      <vt:lpstr>Meaning of Research Report:</vt:lpstr>
      <vt:lpstr>Characteristics of Good Report</vt:lpstr>
      <vt:lpstr>Typical Report Structure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Systematic Approach to Writing</vt:lpstr>
      <vt:lpstr>Scientific Report Writing Overview</vt:lpstr>
      <vt:lpstr>Scientific Report Writing</vt:lpstr>
      <vt:lpstr>Scientific Report Writing Overview</vt:lpstr>
      <vt:lpstr>Scientific Report Writing</vt:lpstr>
      <vt:lpstr>Scientific Report Writing</vt:lpstr>
      <vt:lpstr>Scientific Report Writing</vt:lpstr>
      <vt:lpstr>Scientific Report Writing</vt:lpstr>
      <vt:lpstr>Scientific Report Writing</vt:lpstr>
      <vt:lpstr>Scientific Report Writing</vt:lpstr>
      <vt:lpstr>Author versus Reader Behaviour</vt:lpstr>
      <vt:lpstr>Structure of thesis </vt:lpstr>
      <vt:lpstr>Preliminary Section </vt:lpstr>
      <vt:lpstr>Chapter 1- Introduction </vt:lpstr>
      <vt:lpstr>Writing prompts for the introduction</vt:lpstr>
      <vt:lpstr>Chapter 2: Literature Review</vt:lpstr>
      <vt:lpstr>Chapter 3 – Research Methodology </vt:lpstr>
      <vt:lpstr>Writing prompts for methods</vt:lpstr>
      <vt:lpstr>Chapter 4- Data Collection, Data Analysis </vt:lpstr>
      <vt:lpstr>Writing prompts for Results</vt:lpstr>
      <vt:lpstr>Chapter 5-Discussion &amp; Conclusion </vt:lpstr>
      <vt:lpstr>Writing prompts for discussion section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Zawwad</dc:creator>
  <cp:lastModifiedBy>User</cp:lastModifiedBy>
  <cp:revision>191</cp:revision>
  <dcterms:created xsi:type="dcterms:W3CDTF">2017-01-08T12:27:02Z</dcterms:created>
  <dcterms:modified xsi:type="dcterms:W3CDTF">2019-01-28T06:07:57Z</dcterms:modified>
</cp:coreProperties>
</file>