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38305-02EC-4DE8-B0A3-2213E2194D6B}" type="datetimeFigureOut">
              <a:rPr lang="en-US" smtClean="0"/>
              <a:pPr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44937-5785-4F44-B6BA-D82F010CA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7.png"/><Relationship Id="rId4" Type="http://schemas.openxmlformats.org/officeDocument/2006/relationships/image" Target="../media/image4.png"/><Relationship Id="rId9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8.png"/><Relationship Id="rId4" Type="http://schemas.openxmlformats.org/officeDocument/2006/relationships/image" Target="../media/image4.png"/><Relationship Id="rId9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21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12" Type="http://schemas.openxmlformats.org/officeDocument/2006/relationships/image" Target="../media/image2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9.png"/><Relationship Id="rId5" Type="http://schemas.openxmlformats.org/officeDocument/2006/relationships/image" Target="../media/image9.png"/><Relationship Id="rId10" Type="http://schemas.openxmlformats.org/officeDocument/2006/relationships/image" Target="../media/image18.png"/><Relationship Id="rId4" Type="http://schemas.openxmlformats.org/officeDocument/2006/relationships/image" Target="../media/image4.png"/><Relationship Id="rId9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23.png"/><Relationship Id="rId4" Type="http://schemas.openxmlformats.org/officeDocument/2006/relationships/image" Target="../media/image2.png"/><Relationship Id="rId9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23.png"/><Relationship Id="rId4" Type="http://schemas.openxmlformats.org/officeDocument/2006/relationships/image" Target="../media/image2.png"/><Relationship Id="rId9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23.png"/><Relationship Id="rId4" Type="http://schemas.openxmlformats.org/officeDocument/2006/relationships/image" Target="../media/image2.png"/><Relationship Id="rId9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25.png"/><Relationship Id="rId4" Type="http://schemas.openxmlformats.org/officeDocument/2006/relationships/image" Target="../media/image4.png"/><Relationship Id="rId9" Type="http://schemas.openxmlformats.org/officeDocument/2006/relationships/image" Target="../media/image2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2" descr="a picture to represent stochastic process এর ছবি ফলাফল"/>
          <p:cNvPicPr>
            <a:picLocks noChangeAspect="1" noChangeArrowheads="1"/>
          </p:cNvPicPr>
          <p:nvPr/>
        </p:nvPicPr>
        <p:blipFill>
          <a:blip r:embed="rId4" cstate="print"/>
          <a:srcRect l="3896" t="6926" r="5195"/>
          <a:stretch>
            <a:fillRect/>
          </a:stretch>
        </p:blipFill>
        <p:spPr bwMode="auto">
          <a:xfrm>
            <a:off x="1295400" y="1828800"/>
            <a:ext cx="5334000" cy="4095753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371600" y="9144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CSE 5403: Stochastic Process			Cr. 3.00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600200" y="57912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Course Leaner: 2</a:t>
            </a:r>
            <a:r>
              <a:rPr lang="en-US" baseline="30000" dirty="0" smtClean="0"/>
              <a:t>nd</a:t>
            </a:r>
            <a:r>
              <a:rPr lang="en-US" dirty="0" smtClean="0"/>
              <a:t> semester of MS 2015-16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1371600"/>
            <a:ext cx="3252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Course Teacher: Dr. A H M Kamal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grpSp>
        <p:nvGrpSpPr>
          <p:cNvPr id="7" name="Group 18"/>
          <p:cNvGrpSpPr/>
          <p:nvPr/>
        </p:nvGrpSpPr>
        <p:grpSpPr>
          <a:xfrm>
            <a:off x="609600" y="4648200"/>
            <a:ext cx="3962399" cy="1630951"/>
            <a:chOff x="914400" y="4648200"/>
            <a:chExt cx="3962399" cy="163095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990600" y="4953000"/>
              <a:ext cx="3886199" cy="132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914400" y="4648200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Wiener Filter:</a:t>
              </a:r>
              <a:endParaRPr lang="en-US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257800" y="4876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know that: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3999" y="5181600"/>
            <a:ext cx="3022169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Connector 22"/>
          <p:cNvCxnSpPr/>
          <p:nvPr/>
        </p:nvCxnSpPr>
        <p:spPr>
          <a:xfrm>
            <a:off x="4953000" y="4953000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7.77058E-7 L 0.16806 -0.366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-18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</p:cBhvr>
                                      <p:by x="35000" y="3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grpSp>
        <p:nvGrpSpPr>
          <p:cNvPr id="7" name="Group 18"/>
          <p:cNvGrpSpPr/>
          <p:nvPr/>
        </p:nvGrpSpPr>
        <p:grpSpPr>
          <a:xfrm>
            <a:off x="609600" y="4648200"/>
            <a:ext cx="3962399" cy="1630951"/>
            <a:chOff x="914400" y="4648200"/>
            <a:chExt cx="3962399" cy="163095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990600" y="4953000"/>
              <a:ext cx="3886199" cy="132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914400" y="4648200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Wiener Filter:</a:t>
              </a:r>
              <a:endParaRPr lang="en-US" dirty="0"/>
            </a:p>
          </p:txBody>
        </p:sp>
      </p:grpSp>
      <p:cxnSp>
        <p:nvCxnSpPr>
          <p:cNvPr id="23" name="Straight Connector 22"/>
          <p:cNvCxnSpPr/>
          <p:nvPr/>
        </p:nvCxnSpPr>
        <p:spPr>
          <a:xfrm>
            <a:off x="4953000" y="4953000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57800" y="4648200"/>
            <a:ext cx="311467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grpSp>
        <p:nvGrpSpPr>
          <p:cNvPr id="7" name="Group 18"/>
          <p:cNvGrpSpPr/>
          <p:nvPr/>
        </p:nvGrpSpPr>
        <p:grpSpPr>
          <a:xfrm>
            <a:off x="609600" y="4648200"/>
            <a:ext cx="3962399" cy="1630951"/>
            <a:chOff x="914400" y="4648200"/>
            <a:chExt cx="3962399" cy="163095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990600" y="4953000"/>
              <a:ext cx="3886199" cy="132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914400" y="4648200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Wiener Filter:</a:t>
              </a:r>
              <a:endParaRPr lang="en-US" dirty="0"/>
            </a:p>
          </p:txBody>
        </p:sp>
      </p:grpSp>
      <p:cxnSp>
        <p:nvCxnSpPr>
          <p:cNvPr id="23" name="Straight Connector 22"/>
          <p:cNvCxnSpPr/>
          <p:nvPr/>
        </p:nvCxnSpPr>
        <p:spPr>
          <a:xfrm>
            <a:off x="4953000" y="4953000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105400" y="3352800"/>
            <a:ext cx="2667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4000" y="4648200"/>
            <a:ext cx="22860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48751E-6 L -0.05 -0.1984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" y="-9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171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grpSp>
        <p:nvGrpSpPr>
          <p:cNvPr id="7" name="Group 18"/>
          <p:cNvGrpSpPr/>
          <p:nvPr/>
        </p:nvGrpSpPr>
        <p:grpSpPr>
          <a:xfrm>
            <a:off x="609600" y="4648200"/>
            <a:ext cx="3962399" cy="1630951"/>
            <a:chOff x="914400" y="4648200"/>
            <a:chExt cx="3962399" cy="163095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990600" y="4953000"/>
              <a:ext cx="3886199" cy="132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914400" y="4648200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Wiener Filter:</a:t>
              </a:r>
              <a:endParaRPr lang="en-US" dirty="0"/>
            </a:p>
          </p:txBody>
        </p:sp>
      </p:grpSp>
      <p:cxnSp>
        <p:nvCxnSpPr>
          <p:cNvPr id="23" name="Straight Connector 22"/>
          <p:cNvCxnSpPr/>
          <p:nvPr/>
        </p:nvCxnSpPr>
        <p:spPr>
          <a:xfrm>
            <a:off x="4953000" y="4953000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105400" y="3352800"/>
            <a:ext cx="2667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4000" y="3414933"/>
            <a:ext cx="1371600" cy="354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29200" y="4648200"/>
            <a:ext cx="41148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grpSp>
        <p:nvGrpSpPr>
          <p:cNvPr id="7" name="Group 18"/>
          <p:cNvGrpSpPr/>
          <p:nvPr/>
        </p:nvGrpSpPr>
        <p:grpSpPr>
          <a:xfrm>
            <a:off x="609600" y="4648200"/>
            <a:ext cx="3962399" cy="1630951"/>
            <a:chOff x="914400" y="4648200"/>
            <a:chExt cx="3962399" cy="163095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990600" y="4953000"/>
              <a:ext cx="3886199" cy="132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914400" y="4648200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Wiener Filter:</a:t>
              </a:r>
              <a:endParaRPr lang="en-US" dirty="0"/>
            </a:p>
          </p:txBody>
        </p:sp>
      </p:grpSp>
      <p:cxnSp>
        <p:nvCxnSpPr>
          <p:cNvPr id="23" name="Straight Connector 22"/>
          <p:cNvCxnSpPr/>
          <p:nvPr/>
        </p:nvCxnSpPr>
        <p:spPr>
          <a:xfrm>
            <a:off x="4953000" y="4953000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105400" y="3352800"/>
            <a:ext cx="2667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4000" y="3414933"/>
            <a:ext cx="1371600" cy="354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029200" y="4876800"/>
            <a:ext cx="33147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39593E-6 L -0.03958 -0.1741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" y="-8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8195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grpSp>
        <p:nvGrpSpPr>
          <p:cNvPr id="7" name="Group 18"/>
          <p:cNvGrpSpPr/>
          <p:nvPr/>
        </p:nvGrpSpPr>
        <p:grpSpPr>
          <a:xfrm>
            <a:off x="609600" y="4648200"/>
            <a:ext cx="3962399" cy="1630951"/>
            <a:chOff x="914400" y="4648200"/>
            <a:chExt cx="3962399" cy="163095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990600" y="4953000"/>
              <a:ext cx="3886199" cy="132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914400" y="4648200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Wiener Filter:</a:t>
              </a:r>
              <a:endParaRPr lang="en-US" dirty="0"/>
            </a:p>
          </p:txBody>
        </p:sp>
      </p:grpSp>
      <p:sp>
        <p:nvSpPr>
          <p:cNvPr id="22" name="Rectangle 21"/>
          <p:cNvSpPr/>
          <p:nvPr/>
        </p:nvSpPr>
        <p:spPr>
          <a:xfrm>
            <a:off x="5105400" y="3352800"/>
            <a:ext cx="26670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4000" y="3414933"/>
            <a:ext cx="1371600" cy="354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4000" y="3794784"/>
            <a:ext cx="2057400" cy="34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95650" y="4648200"/>
            <a:ext cx="58483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ight Arrow 23"/>
          <p:cNvSpPr/>
          <p:nvPr/>
        </p:nvSpPr>
        <p:spPr>
          <a:xfrm rot="19926859">
            <a:off x="3110678" y="5180853"/>
            <a:ext cx="762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800600" y="5486400"/>
            <a:ext cx="3866029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38600" y="6019800"/>
            <a:ext cx="5105400" cy="382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7" name="Straight Connector 26"/>
          <p:cNvCxnSpPr/>
          <p:nvPr/>
        </p:nvCxnSpPr>
        <p:spPr>
          <a:xfrm>
            <a:off x="4876800" y="5791200"/>
            <a:ext cx="373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114800" y="6400800"/>
            <a:ext cx="502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634132"/>
            <a:ext cx="58483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95399" y="5334000"/>
            <a:ext cx="5240421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Therefore,</a:t>
            </a:r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219200" y="5943599"/>
            <a:ext cx="3352800" cy="655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ctangle 29"/>
          <p:cNvSpPr/>
          <p:nvPr/>
        </p:nvSpPr>
        <p:spPr>
          <a:xfrm>
            <a:off x="4572000" y="5715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Observe that it depends on the cross</a:t>
            </a:r>
          </a:p>
          <a:p>
            <a:r>
              <a:rPr lang="en-US" dirty="0" smtClean="0"/>
              <a:t>correlation between x[n] and d[n] and the autocorrelation function of x[n].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634132"/>
            <a:ext cx="58483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95399" y="5334000"/>
            <a:ext cx="5240421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Therefore,</a:t>
            </a:r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219200" y="5943599"/>
            <a:ext cx="3352800" cy="655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5029200" y="5791200"/>
            <a:ext cx="3581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optimal filter is known as the Wiener solution.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4634132"/>
            <a:ext cx="58483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3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95399" y="5334000"/>
            <a:ext cx="5240421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0" y="54864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Therefore,</a:t>
            </a:r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219200" y="5943599"/>
            <a:ext cx="3352800" cy="655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21"/>
          <p:cNvSpPr/>
          <p:nvPr/>
        </p:nvSpPr>
        <p:spPr>
          <a:xfrm>
            <a:off x="4572000" y="5791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Observing, the left hand side of the equation is equal to the convolution of </a:t>
            </a:r>
            <a:r>
              <a:rPr lang="en-US" dirty="0" err="1" smtClean="0"/>
              <a:t>hopt</a:t>
            </a:r>
            <a:r>
              <a:rPr lang="en-US" dirty="0" smtClean="0"/>
              <a:t>[n] and xx[n]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5800" y="4419600"/>
            <a:ext cx="3352800" cy="655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685800" y="52578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 the left side is a convolution, we need to apply a transformation to separate the optimal filter. Now apply z-transformation.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70100" y="2514600"/>
            <a:ext cx="5959078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5800" y="4419600"/>
            <a:ext cx="3352800" cy="655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685800" y="52578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z-transformation: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19399" y="5257800"/>
            <a:ext cx="315615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819400" y="5943600"/>
            <a:ext cx="322989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1400" y="2438400"/>
            <a:ext cx="5359300" cy="3015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81000" y="2743200"/>
            <a:ext cx="3210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/>
              <a:t>Why would we want to do this?</a:t>
            </a:r>
            <a:endParaRPr lang="en-US" b="1" i="1" dirty="0"/>
          </a:p>
        </p:txBody>
      </p:sp>
      <p:sp>
        <p:nvSpPr>
          <p:cNvPr id="11" name="Rectangle 10"/>
          <p:cNvSpPr/>
          <p:nvPr/>
        </p:nvSpPr>
        <p:spPr>
          <a:xfrm>
            <a:off x="228600" y="3200400"/>
            <a:ext cx="3352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Well, consider the problem of predicting the stock market. Assume that </a:t>
            </a:r>
            <a:r>
              <a:rPr lang="en-US" b="1" dirty="0" smtClean="0"/>
              <a:t>x[n] </a:t>
            </a:r>
            <a:r>
              <a:rPr lang="en-US" dirty="0" smtClean="0"/>
              <a:t>represents the price of a particular stock on day </a:t>
            </a:r>
            <a:r>
              <a:rPr lang="en-US" b="1" dirty="0" smtClean="0"/>
              <a:t>n</a:t>
            </a:r>
            <a:r>
              <a:rPr lang="en-US" dirty="0" smtClean="0"/>
              <a:t> and </a:t>
            </a:r>
            <a:r>
              <a:rPr lang="en-US" b="1" dirty="0" smtClean="0"/>
              <a:t>d[n] </a:t>
            </a:r>
            <a:r>
              <a:rPr lang="en-US" dirty="0" smtClean="0"/>
              <a:t>is the price of that stock one day in the future.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28600" y="5791200"/>
            <a:ext cx="8534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goal is to find a filter that will predict </a:t>
            </a:r>
            <a:r>
              <a:rPr lang="en-US" b="1" dirty="0" smtClean="0"/>
              <a:t>d[n]</a:t>
            </a:r>
            <a:r>
              <a:rPr lang="en-US" dirty="0" smtClean="0"/>
              <a:t> given </a:t>
            </a:r>
            <a:r>
              <a:rPr lang="en-US" b="1" dirty="0" smtClean="0"/>
              <a:t>x[n]</a:t>
            </a:r>
            <a:r>
              <a:rPr lang="en-US" dirty="0" smtClean="0"/>
              <a:t>. Moreover, we would like to find the </a:t>
            </a:r>
            <a:r>
              <a:rPr lang="en-US" i="1" dirty="0" smtClean="0"/>
              <a:t>best </a:t>
            </a:r>
            <a:r>
              <a:rPr lang="en-US" dirty="0" smtClean="0"/>
              <a:t>such linear predictor.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04800" y="2514600"/>
            <a:ext cx="3276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2438400"/>
            <a:ext cx="46735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228600" y="2514600"/>
            <a:ext cx="3962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Well, consider the problem of predicting the stock market. Assume that </a:t>
            </a:r>
            <a:r>
              <a:rPr lang="en-US" b="1" dirty="0" smtClean="0"/>
              <a:t>x[n] </a:t>
            </a:r>
            <a:r>
              <a:rPr lang="en-US" dirty="0" smtClean="0"/>
              <a:t>represents the price of a particular stock on day </a:t>
            </a:r>
            <a:r>
              <a:rPr lang="en-US" b="1" dirty="0" smtClean="0"/>
              <a:t>n</a:t>
            </a:r>
            <a:r>
              <a:rPr lang="en-US" dirty="0" smtClean="0"/>
              <a:t> and </a:t>
            </a:r>
            <a:r>
              <a:rPr lang="en-US" b="1" dirty="0" smtClean="0"/>
              <a:t>d[n] </a:t>
            </a:r>
            <a:r>
              <a:rPr lang="en-US" dirty="0" smtClean="0"/>
              <a:t>is the price of that stock one day in the future.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28600" y="4038600"/>
            <a:ext cx="3962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goal is to find a filter that will predict </a:t>
            </a:r>
            <a:r>
              <a:rPr lang="en-US" b="1" dirty="0" smtClean="0"/>
              <a:t>d[n]</a:t>
            </a:r>
            <a:r>
              <a:rPr lang="en-US" dirty="0" smtClean="0"/>
              <a:t> given </a:t>
            </a:r>
            <a:r>
              <a:rPr lang="en-US" b="1" dirty="0" smtClean="0"/>
              <a:t>x[n]</a:t>
            </a:r>
            <a:r>
              <a:rPr lang="en-US" dirty="0" smtClean="0"/>
              <a:t>. Moreover, we would like to find the </a:t>
            </a:r>
            <a:r>
              <a:rPr lang="en-US" i="1" dirty="0" smtClean="0"/>
              <a:t>best </a:t>
            </a:r>
            <a:r>
              <a:rPr lang="en-US" dirty="0" smtClean="0"/>
              <a:t>such linear predictor.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04800" y="5410200"/>
            <a:ext cx="8610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order to talk about an “</a:t>
            </a:r>
            <a:r>
              <a:rPr lang="en-US" b="1" dirty="0" smtClean="0"/>
              <a:t>optimal</a:t>
            </a:r>
            <a:r>
              <a:rPr lang="en-US" dirty="0" smtClean="0"/>
              <a:t>” filter which </a:t>
            </a:r>
            <a:r>
              <a:rPr lang="en-US" b="1" dirty="0" smtClean="0"/>
              <a:t>estimates d[n] from x[n], </a:t>
            </a:r>
            <a:r>
              <a:rPr lang="en-US" dirty="0" smtClean="0"/>
              <a:t>we must have a </a:t>
            </a:r>
            <a:r>
              <a:rPr lang="en-US" b="1" dirty="0" smtClean="0"/>
              <a:t>method of measuring how good a job the filter does</a:t>
            </a:r>
            <a:r>
              <a:rPr lang="en-US" dirty="0" smtClean="0"/>
              <a:t>. A “</a:t>
            </a:r>
            <a:r>
              <a:rPr lang="en-US" b="1" dirty="0" smtClean="0"/>
              <a:t>cost function</a:t>
            </a:r>
            <a:r>
              <a:rPr lang="en-US" dirty="0" smtClean="0"/>
              <a:t>” is used </a:t>
            </a:r>
            <a:r>
              <a:rPr lang="en-US" b="1" dirty="0" smtClean="0"/>
              <a:t>to judge the performance</a:t>
            </a:r>
            <a:r>
              <a:rPr lang="en-US" dirty="0" smtClean="0"/>
              <a:t>, and could </a:t>
            </a:r>
            <a:r>
              <a:rPr lang="en-US" b="1" dirty="0" smtClean="0"/>
              <a:t>take on many different forms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04800" y="5257800"/>
            <a:ext cx="381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86400" y="30480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Goal: To find an optimal filter.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304800" y="2743200"/>
            <a:ext cx="480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most commonly use the mean square error (MSE) as our cost function.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3352800"/>
            <a:ext cx="170688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4038600"/>
            <a:ext cx="298905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152400" y="41910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That is:</a:t>
            </a:r>
            <a:endParaRPr lang="en-US" sz="20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95399" y="4724400"/>
            <a:ext cx="513805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304800" y="5334000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filter that is optimum in the MSE sense is called a Wiener filter.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04800" y="2743200"/>
            <a:ext cx="4800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assume that:.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124200"/>
            <a:ext cx="8724356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52600" y="4419600"/>
            <a:ext cx="3581400" cy="220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609600" y="4648200"/>
            <a:ext cx="3962399" cy="1630951"/>
            <a:chOff x="914400" y="4648200"/>
            <a:chExt cx="3962399" cy="163095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990600" y="4953000"/>
              <a:ext cx="3886199" cy="132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914400" y="4648200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Wiener Filter:</a:t>
              </a:r>
              <a:endParaRPr lang="en-US" dirty="0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4800600" y="5029200"/>
            <a:ext cx="4343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So, the cost function is itself a function of the correlation and cross correlation of the output of the filter and the desired output.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0"/>
            <a:ext cx="9144000" cy="838200"/>
            <a:chOff x="0" y="0"/>
            <a:chExt cx="9144000" cy="838200"/>
          </a:xfrm>
        </p:grpSpPr>
        <p:sp>
          <p:nvSpPr>
            <p:cNvPr id="4" name="Rectangle 3"/>
            <p:cNvSpPr/>
            <p:nvPr/>
          </p:nvSpPr>
          <p:spPr>
            <a:xfrm>
              <a:off x="838200" y="0"/>
              <a:ext cx="8305800" cy="838200"/>
            </a:xfrm>
            <a:prstGeom prst="rect">
              <a:avLst/>
            </a:prstGeom>
            <a:blipFill>
              <a:blip r:embed="rId2" cstate="print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/>
                <a:t>Stochastic Process for MS</a:t>
              </a:r>
              <a:endParaRPr lang="en-US" sz="4000" dirty="0"/>
            </a:p>
          </p:txBody>
        </p:sp>
        <p:pic>
          <p:nvPicPr>
            <p:cNvPr id="6" name="Picture 5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8382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8" name="Straight Connector 7"/>
            <p:cNvCxnSpPr/>
            <p:nvPr/>
          </p:nvCxnSpPr>
          <p:spPr>
            <a:xfrm flipH="1">
              <a:off x="0" y="838200"/>
              <a:ext cx="838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381000" y="838200"/>
            <a:ext cx="480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Wiener Filter: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12954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We wish to filter a signal x[n] to modify it such that it approximates some other signal d[n] in some statistical sense. That is, the output of the filter y[n] is a good estimate of d[n]. The output error e[n] represents the mismatch between y[n] and d[n]. This can be considered a </a:t>
            </a:r>
            <a:r>
              <a:rPr lang="en-US" i="1" dirty="0" smtClean="0"/>
              <a:t>time-domain </a:t>
            </a:r>
            <a:r>
              <a:rPr lang="en-US" dirty="0" smtClean="0"/>
              <a:t>specification of the filter.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438400"/>
            <a:ext cx="3606700" cy="22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Connector 16"/>
          <p:cNvCxnSpPr/>
          <p:nvPr/>
        </p:nvCxnSpPr>
        <p:spPr>
          <a:xfrm>
            <a:off x="381000" y="2514600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2667000"/>
            <a:ext cx="11620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" y="2971800"/>
            <a:ext cx="4724400" cy="410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066800" y="3352800"/>
            <a:ext cx="32156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609600" y="3810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It is a measure of the similarity between two random variables,</a:t>
            </a:r>
            <a:endParaRPr lang="en-US" dirty="0"/>
          </a:p>
        </p:txBody>
      </p:sp>
      <p:grpSp>
        <p:nvGrpSpPr>
          <p:cNvPr id="7" name="Group 18"/>
          <p:cNvGrpSpPr/>
          <p:nvPr/>
        </p:nvGrpSpPr>
        <p:grpSpPr>
          <a:xfrm>
            <a:off x="609600" y="4648200"/>
            <a:ext cx="3962399" cy="1630951"/>
            <a:chOff x="914400" y="4648200"/>
            <a:chExt cx="3962399" cy="1630951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990600" y="4953000"/>
              <a:ext cx="3886199" cy="132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Box 17"/>
            <p:cNvSpPr txBox="1"/>
            <p:nvPr/>
          </p:nvSpPr>
          <p:spPr>
            <a:xfrm>
              <a:off x="914400" y="4648200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Wiener Filter:</a:t>
              </a:r>
              <a:endParaRPr lang="en-US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257800" y="4876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know that: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33999" y="5181600"/>
            <a:ext cx="3022169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Connector 22"/>
          <p:cNvCxnSpPr/>
          <p:nvPr/>
        </p:nvCxnSpPr>
        <p:spPr>
          <a:xfrm>
            <a:off x="4953000" y="4953000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1983</Words>
  <Application>Microsoft Office PowerPoint</Application>
  <PresentationFormat>On-screen Show (4:3)</PresentationFormat>
  <Paragraphs>106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24</cp:revision>
  <dcterms:created xsi:type="dcterms:W3CDTF">2018-03-19T03:50:49Z</dcterms:created>
  <dcterms:modified xsi:type="dcterms:W3CDTF">2018-04-04T05:30:46Z</dcterms:modified>
</cp:coreProperties>
</file>