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5" r:id="rId2"/>
    <p:sldId id="337" r:id="rId3"/>
    <p:sldId id="338" r:id="rId4"/>
    <p:sldId id="339" r:id="rId5"/>
    <p:sldId id="341" r:id="rId6"/>
    <p:sldId id="340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3070C-BB00-4F64-BB72-6DC6832C98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0EDB2-87CA-46D7-9A4A-71C36066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FD41-2927-406F-96DC-1FE6930DA90A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95800" y="3581400"/>
            <a:ext cx="0" cy="457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4191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52204" y="1676400"/>
            <a:ext cx="1219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89940" y="2286000"/>
            <a:ext cx="0" cy="609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81400" y="2895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</a:p>
        </p:txBody>
      </p:sp>
      <p:sp>
        <p:nvSpPr>
          <p:cNvPr id="28" name="Flowchart: Decision 27"/>
          <p:cNvSpPr/>
          <p:nvPr/>
        </p:nvSpPr>
        <p:spPr>
          <a:xfrm>
            <a:off x="3324664" y="4038600"/>
            <a:ext cx="2362200" cy="1143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Test Condition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70448" y="4620064"/>
            <a:ext cx="9144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624796" y="4620064"/>
            <a:ext cx="6858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43200" y="4191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567268" y="4605996"/>
            <a:ext cx="0" cy="4114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486400" y="50292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this task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600200" y="5029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different task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52932" y="4605996"/>
            <a:ext cx="0" cy="4114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553200" y="5547360"/>
            <a:ext cx="0" cy="5486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667000" y="5562600"/>
            <a:ext cx="0" cy="228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057400" y="57912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10200" y="60960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this task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62400" y="55626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this task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9" idx="1"/>
            <a:endCxn id="30" idx="2"/>
          </p:cNvCxnSpPr>
          <p:nvPr/>
        </p:nvCxnSpPr>
        <p:spPr>
          <a:xfrm flipH="1" flipV="1">
            <a:off x="4953000" y="6019800"/>
            <a:ext cx="457200" cy="304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8" idx="2"/>
          </p:cNvCxnSpPr>
          <p:nvPr/>
        </p:nvCxnSpPr>
        <p:spPr>
          <a:xfrm flipH="1" flipV="1">
            <a:off x="4505764" y="5181600"/>
            <a:ext cx="218636" cy="304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43400" y="1981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2 L 3.33333E-6 0.177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7762 L 3.33333E-6 0.321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303 L 0.18333 0.321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75 0.29973 C 0.24392 0.29973 0.3 0.37443 0.3 0.46624 C 0.3 0.55805 0.24392 0.63275 0.175 0.63275 C 0.10607 0.63275 0.05 0.55805 0.05 0.46624 C 0.05 0.37443 0.10607 0.29973 0.175 0.29973 Z " pathEditMode="relative" rAng="0" ptsTypes="fffff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0.29973 L -0.225 0.299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 0.29973 L -0.225 0.444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 0.44404 L -0.225 0.588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Processing the mid term results of 10 students.</a:t>
            </a:r>
            <a:endParaRPr lang="en-US" sz="28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" y="1447800"/>
            <a:ext cx="8763000" cy="502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" rIns="0"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#include&lt;</a:t>
            </a:r>
            <a:r>
              <a:rPr lang="en-US" dirty="0" err="1" smtClean="0">
                <a:solidFill>
                  <a:schemeClr val="bg1"/>
                </a:solidFill>
              </a:rPr>
              <a:t>stdio.h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#include&lt;</a:t>
            </a:r>
            <a:r>
              <a:rPr lang="en-US" dirty="0" err="1" smtClean="0">
                <a:solidFill>
                  <a:schemeClr val="bg1"/>
                </a:solidFill>
              </a:rPr>
              <a:t>conio.h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main()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</a:t>
            </a:r>
            <a:r>
              <a:rPr lang="en-US" dirty="0" smtClean="0">
                <a:solidFill>
                  <a:schemeClr val="bg1"/>
                </a:solidFill>
              </a:rPr>
              <a:t> roll, mid1, mid2, mid3, total,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, 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n=10;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=1;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&lt;=n;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++)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(“Enter Roll, and marks of Mid Term1, Mid Term 2, Mid Term 3 for the student %d\n”,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 %d %d %d”, &amp;roll, &amp;mid1, &amp;mid2, &amp;mid3);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total=mid1+mid2+mid3;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n%d</a:t>
            </a:r>
            <a:r>
              <a:rPr lang="en-US" dirty="0" smtClean="0">
                <a:solidFill>
                  <a:schemeClr val="bg1"/>
                </a:solidFill>
              </a:rPr>
              <a:t> obtains %d in mid terms\n”, roll, total);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getch</a:t>
            </a:r>
            <a:r>
              <a:rPr lang="en-US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1752600"/>
            <a:ext cx="3048000" cy="53340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 want to do the same using for loop, how to do?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Nesting of for loop</a:t>
            </a:r>
            <a:endParaRPr lang="en-US" sz="28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1828800"/>
            <a:ext cx="563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Nesting of for loop</a:t>
            </a: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200" y="1447800"/>
            <a:ext cx="7162800" cy="502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" rIns="0"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main()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</a:t>
            </a:r>
            <a:r>
              <a:rPr lang="en-US" dirty="0" smtClean="0">
                <a:solidFill>
                  <a:schemeClr val="bg1"/>
                </a:solidFill>
              </a:rPr>
              <a:t> roll, 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, total, I, j, n=10;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=1;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&lt;=n;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++)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total=0;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(“Enter Roll No\n”);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(“%d”, &amp;roll);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nEnter</a:t>
            </a:r>
            <a:r>
              <a:rPr lang="en-US" dirty="0" smtClean="0">
                <a:solidFill>
                  <a:schemeClr val="bg1"/>
                </a:solidFill>
              </a:rPr>
              <a:t> marks of three mid terms\n”);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for(j=1;j&lt;=3;j++)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 “, &amp;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total=</a:t>
            </a:r>
            <a:r>
              <a:rPr lang="en-US" dirty="0" err="1" smtClean="0">
                <a:solidFill>
                  <a:schemeClr val="bg1"/>
                </a:solidFill>
              </a:rPr>
              <a:t>total+midTerm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}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n%d</a:t>
            </a:r>
            <a:r>
              <a:rPr lang="en-US" dirty="0" smtClean="0">
                <a:solidFill>
                  <a:schemeClr val="bg1"/>
                </a:solidFill>
              </a:rPr>
              <a:t> obtains %d in mid terms\n”, roll, total);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}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getch</a:t>
            </a:r>
            <a:r>
              <a:rPr lang="en-US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0" y="4038600"/>
            <a:ext cx="1219200" cy="1143000"/>
            <a:chOff x="4267200" y="4038600"/>
            <a:chExt cx="1219200" cy="1143000"/>
          </a:xfrm>
        </p:grpSpPr>
        <p:sp>
          <p:nvSpPr>
            <p:cNvPr id="9" name="Right Brace 8"/>
            <p:cNvSpPr/>
            <p:nvPr/>
          </p:nvSpPr>
          <p:spPr>
            <a:xfrm>
              <a:off x="4267200" y="4038600"/>
              <a:ext cx="762000" cy="1143000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42672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Inner loop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3000" y="2514600"/>
            <a:ext cx="2209800" cy="3200400"/>
            <a:chOff x="3581400" y="2590800"/>
            <a:chExt cx="2209800" cy="3200400"/>
          </a:xfrm>
        </p:grpSpPr>
        <p:sp>
          <p:nvSpPr>
            <p:cNvPr id="13" name="Right Brace 12"/>
            <p:cNvSpPr/>
            <p:nvPr/>
          </p:nvSpPr>
          <p:spPr>
            <a:xfrm>
              <a:off x="3581400" y="2590800"/>
              <a:ext cx="1371600" cy="3200400"/>
            </a:xfrm>
            <a:prstGeom prst="rightBrace">
              <a:avLst>
                <a:gd name="adj1" fmla="val 8333"/>
                <a:gd name="adj2" fmla="val 4956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000" y="41910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Outer loop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Jumping from loop</a:t>
            </a:r>
            <a:endParaRPr lang="en-US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447800"/>
            <a:ext cx="6862763" cy="506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Jumping from loop</a:t>
            </a: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200" y="1371600"/>
            <a:ext cx="7162800" cy="5257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" rIns="0"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main()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</a:t>
            </a:r>
            <a:r>
              <a:rPr lang="en-US" dirty="0" smtClean="0">
                <a:solidFill>
                  <a:schemeClr val="bg1"/>
                </a:solidFill>
              </a:rPr>
              <a:t> roll, 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, total, I, j, n=10;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=1;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&lt;=n;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++)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total=0;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(“Enter Roll No\n”);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(“%d”, &amp;roll);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nEnter</a:t>
            </a:r>
            <a:r>
              <a:rPr lang="en-US" dirty="0" smtClean="0">
                <a:solidFill>
                  <a:schemeClr val="bg1"/>
                </a:solidFill>
              </a:rPr>
              <a:t> marks of three mid terms\n”);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for(j=1;j&lt;=3;j++)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 “, &amp;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total=</a:t>
            </a:r>
            <a:r>
              <a:rPr lang="en-US" dirty="0" err="1" smtClean="0">
                <a:solidFill>
                  <a:schemeClr val="bg1"/>
                </a:solidFill>
              </a:rPr>
              <a:t>total+midTerm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}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n%d</a:t>
            </a:r>
            <a:r>
              <a:rPr lang="en-US" dirty="0" smtClean="0">
                <a:solidFill>
                  <a:schemeClr val="bg1"/>
                </a:solidFill>
              </a:rPr>
              <a:t> obtains %d in mid terms\n”, roll, total);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if(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&gt;5) break;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}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getch</a:t>
            </a:r>
            <a:r>
              <a:rPr lang="en-US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Jumping from loop</a:t>
            </a: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200" y="1371600"/>
            <a:ext cx="7162800" cy="5257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" rIns="0"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main()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</a:t>
            </a:r>
            <a:r>
              <a:rPr lang="en-US" dirty="0" smtClean="0">
                <a:solidFill>
                  <a:schemeClr val="bg1"/>
                </a:solidFill>
              </a:rPr>
              <a:t> roll, 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, total, I, j, n=10;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=1;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&lt;=n;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++)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total=0;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(“Enter Roll No\n”);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(“%d”, &amp;roll);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nEnter</a:t>
            </a:r>
            <a:r>
              <a:rPr lang="en-US" dirty="0" smtClean="0">
                <a:solidFill>
                  <a:schemeClr val="bg1"/>
                </a:solidFill>
              </a:rPr>
              <a:t> marks of three mid terms\n”);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for(j=1;j&lt;=3;j++)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if(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==5) break;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 “, &amp;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total=</a:t>
            </a:r>
            <a:r>
              <a:rPr lang="en-US" dirty="0" err="1" smtClean="0">
                <a:solidFill>
                  <a:schemeClr val="bg1"/>
                </a:solidFill>
              </a:rPr>
              <a:t>total+midTerm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}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n%d</a:t>
            </a:r>
            <a:r>
              <a:rPr lang="en-US" dirty="0" smtClean="0">
                <a:solidFill>
                  <a:schemeClr val="bg1"/>
                </a:solidFill>
              </a:rPr>
              <a:t> obtains %d in mid terms\n”, roll, total);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}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getch</a:t>
            </a:r>
            <a:r>
              <a:rPr lang="en-US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Skipping a part of the loop</a:t>
            </a:r>
            <a:endParaRPr lang="en-US" sz="28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543257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302" y="1752600"/>
            <a:ext cx="369629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Skipping a part of the loop</a:t>
            </a: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200" y="1371600"/>
            <a:ext cx="7162800" cy="5257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" rIns="0"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main()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</a:t>
            </a:r>
            <a:r>
              <a:rPr lang="en-US" dirty="0" smtClean="0">
                <a:solidFill>
                  <a:schemeClr val="bg1"/>
                </a:solidFill>
              </a:rPr>
              <a:t> roll, 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, total, I, j, n=10;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=1;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&lt;=n;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++)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total=0;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(“Enter Roll No\n”);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(“%d”, &amp;roll);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nEnter</a:t>
            </a:r>
            <a:r>
              <a:rPr lang="en-US" dirty="0" smtClean="0">
                <a:solidFill>
                  <a:schemeClr val="bg1"/>
                </a:solidFill>
              </a:rPr>
              <a:t> marks of three mid terms\n”);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for(j=1;j&lt;=3;j++)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if(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==5) break;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 “, &amp;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total=</a:t>
            </a:r>
            <a:r>
              <a:rPr lang="en-US" dirty="0" err="1" smtClean="0">
                <a:solidFill>
                  <a:schemeClr val="bg1"/>
                </a:solidFill>
              </a:rPr>
              <a:t>total+midTerm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}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n%d</a:t>
            </a:r>
            <a:r>
              <a:rPr lang="en-US" dirty="0" smtClean="0">
                <a:solidFill>
                  <a:schemeClr val="bg1"/>
                </a:solidFill>
              </a:rPr>
              <a:t> obtains %d in mid terms\n”, roll, total);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}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getch</a:t>
            </a:r>
            <a:r>
              <a:rPr lang="en-US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371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Inner loop skips for student 5, but it is done by break statement.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Skipping a part of the loop</a:t>
            </a: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200" y="1371600"/>
            <a:ext cx="7162800" cy="5257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" rIns="0"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main()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</a:t>
            </a:r>
            <a:r>
              <a:rPr lang="en-US" dirty="0" smtClean="0">
                <a:solidFill>
                  <a:schemeClr val="bg1"/>
                </a:solidFill>
              </a:rPr>
              <a:t> roll, 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, total, I, j, n=10;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=1;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&lt;=n;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++)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if(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==5) continue;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total=0;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(“Enter Roll No\n”);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(“%d”, &amp;roll);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nEnter</a:t>
            </a:r>
            <a:r>
              <a:rPr lang="en-US" dirty="0" smtClean="0">
                <a:solidFill>
                  <a:schemeClr val="bg1"/>
                </a:solidFill>
              </a:rPr>
              <a:t> marks of three mid terms\n”);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for(j=1;j&lt;=3;j++)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 “, &amp;</a:t>
            </a:r>
            <a:r>
              <a:rPr lang="en-US" dirty="0" err="1" smtClean="0">
                <a:solidFill>
                  <a:schemeClr val="bg1"/>
                </a:solidFill>
              </a:rPr>
              <a:t>midTerm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total=</a:t>
            </a:r>
            <a:r>
              <a:rPr lang="en-US" dirty="0" err="1" smtClean="0">
                <a:solidFill>
                  <a:schemeClr val="bg1"/>
                </a:solidFill>
              </a:rPr>
              <a:t>total+midTerm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}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n%d</a:t>
            </a:r>
            <a:r>
              <a:rPr lang="en-US" dirty="0" smtClean="0">
                <a:solidFill>
                  <a:schemeClr val="bg1"/>
                </a:solidFill>
              </a:rPr>
              <a:t> obtains %d in mid terms\n”, roll, total);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}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getch</a:t>
            </a:r>
            <a:r>
              <a:rPr lang="en-US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Continue statement to skip for student 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986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The while statement:</a:t>
            </a:r>
            <a:endParaRPr lang="en-US" sz="24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39" t="7143" r="4453" b="10714"/>
          <a:stretch>
            <a:fillRect/>
          </a:stretch>
        </p:blipFill>
        <p:spPr bwMode="auto">
          <a:xfrm>
            <a:off x="76200" y="1752600"/>
            <a:ext cx="2514600" cy="1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429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program to do:</a:t>
            </a:r>
          </a:p>
          <a:p>
            <a:r>
              <a:rPr lang="en-US" dirty="0" smtClean="0"/>
              <a:t>sum=1</a:t>
            </a:r>
            <a:r>
              <a:rPr lang="en-US" baseline="30000" dirty="0" smtClean="0"/>
              <a:t>2</a:t>
            </a:r>
            <a:r>
              <a:rPr lang="en-US" dirty="0" smtClean="0"/>
              <a:t>+2</a:t>
            </a:r>
            <a:r>
              <a:rPr lang="en-US" baseline="30000" dirty="0" smtClean="0"/>
              <a:t>2</a:t>
            </a:r>
            <a:r>
              <a:rPr lang="en-US" dirty="0" smtClean="0"/>
              <a:t>+3</a:t>
            </a:r>
            <a:r>
              <a:rPr lang="en-US" baseline="30000" dirty="0" smtClean="0"/>
              <a:t>2</a:t>
            </a:r>
            <a:r>
              <a:rPr lang="en-US" dirty="0" smtClean="0"/>
              <a:t>+….+n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28600" y="6248400"/>
            <a:ext cx="35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Problem: If </a:t>
            </a:r>
            <a:r>
              <a:rPr lang="en-US" b="1" i="1" dirty="0" smtClean="0"/>
              <a:t>n</a:t>
            </a:r>
            <a:r>
              <a:rPr lang="en-US" b="1" dirty="0" smtClean="0"/>
              <a:t> is unknown and large.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4038600"/>
            <a:ext cx="4953000" cy="2308324"/>
            <a:chOff x="0" y="4038600"/>
            <a:chExt cx="4953000" cy="2308324"/>
          </a:xfrm>
        </p:grpSpPr>
        <p:sp>
          <p:nvSpPr>
            <p:cNvPr id="11" name="Rectangle 10"/>
            <p:cNvSpPr/>
            <p:nvPr/>
          </p:nvSpPr>
          <p:spPr>
            <a:xfrm>
              <a:off x="1295400" y="4038600"/>
              <a:ext cx="3657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sum=0;</a:t>
              </a:r>
            </a:p>
            <a:p>
              <a:r>
                <a:rPr lang="en-US" dirty="0" smtClean="0"/>
                <a:t>sum=sum+1*1;</a:t>
              </a:r>
            </a:p>
            <a:p>
              <a:r>
                <a:rPr lang="en-US" dirty="0" smtClean="0"/>
                <a:t>sum=sum+2*2;</a:t>
              </a:r>
            </a:p>
            <a:p>
              <a:r>
                <a:rPr lang="en-US" dirty="0" smtClean="0"/>
                <a:t>sum=sum+3*3;</a:t>
              </a:r>
            </a:p>
            <a:p>
              <a:r>
                <a:rPr lang="en-US" dirty="0" smtClean="0"/>
                <a:t>…</a:t>
              </a:r>
            </a:p>
            <a:p>
              <a:r>
                <a:rPr lang="en-US" dirty="0" smtClean="0"/>
                <a:t>…</a:t>
              </a:r>
            </a:p>
            <a:p>
              <a:r>
                <a:rPr lang="en-US" dirty="0" smtClean="0"/>
                <a:t>sum=sum+(n-1)*(n-1);</a:t>
              </a:r>
            </a:p>
            <a:p>
              <a:r>
                <a:rPr lang="en-US" dirty="0" smtClean="0"/>
                <a:t>sum=</a:t>
              </a:r>
              <a:r>
                <a:rPr lang="en-US" dirty="0" err="1" smtClean="0"/>
                <a:t>sum+n</a:t>
              </a:r>
              <a:r>
                <a:rPr lang="en-US" dirty="0" smtClean="0"/>
                <a:t>*n;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4050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  Solution: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4306334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means sum=1</a:t>
            </a:r>
            <a:r>
              <a:rPr lang="en-US" i="1" baseline="30000" dirty="0" smtClean="0"/>
              <a:t>2</a:t>
            </a:r>
            <a:endParaRPr lang="en-US" i="1" dirty="0" smtClean="0"/>
          </a:p>
          <a:p>
            <a:r>
              <a:rPr lang="en-US" i="1" dirty="0" smtClean="0"/>
              <a:t>means sum=1</a:t>
            </a:r>
            <a:r>
              <a:rPr lang="en-US" i="1" baseline="30000" dirty="0" smtClean="0"/>
              <a:t>2</a:t>
            </a:r>
            <a:r>
              <a:rPr lang="en-US" i="1" dirty="0" smtClean="0"/>
              <a:t>+2</a:t>
            </a:r>
            <a:r>
              <a:rPr lang="en-US" i="1" baseline="30000" dirty="0" smtClean="0"/>
              <a:t>2</a:t>
            </a:r>
            <a:endParaRPr lang="en-US" i="1" dirty="0" smtClean="0"/>
          </a:p>
          <a:p>
            <a:r>
              <a:rPr lang="en-US" i="1" dirty="0" smtClean="0"/>
              <a:t>means sum=1</a:t>
            </a:r>
            <a:r>
              <a:rPr lang="en-US" i="1" baseline="30000" dirty="0" smtClean="0"/>
              <a:t>2</a:t>
            </a:r>
            <a:r>
              <a:rPr lang="en-US" i="1" dirty="0" smtClean="0"/>
              <a:t>+2</a:t>
            </a:r>
            <a:r>
              <a:rPr lang="en-US" i="1" baseline="30000" dirty="0" smtClean="0"/>
              <a:t>2</a:t>
            </a:r>
            <a:r>
              <a:rPr lang="en-US" i="1" dirty="0" smtClean="0"/>
              <a:t>+3</a:t>
            </a:r>
            <a:r>
              <a:rPr lang="en-US" i="1" baseline="30000" dirty="0" smtClean="0"/>
              <a:t>2</a:t>
            </a:r>
            <a:endParaRPr lang="en-US" i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715000" y="3200400"/>
            <a:ext cx="3124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	====</a:t>
            </a:r>
          </a:p>
          <a:p>
            <a:r>
              <a:rPr lang="en-US" dirty="0" smtClean="0"/>
              <a:t>sum=0;</a:t>
            </a:r>
          </a:p>
          <a:p>
            <a:r>
              <a:rPr lang="en-US" dirty="0" smtClean="0"/>
              <a:t>n=1; 	</a:t>
            </a:r>
            <a:r>
              <a:rPr lang="en-US" sz="1400" dirty="0" smtClean="0"/>
              <a:t>/* initialize test variable*/</a:t>
            </a:r>
          </a:p>
          <a:p>
            <a:r>
              <a:rPr lang="en-US" dirty="0" smtClean="0"/>
              <a:t>while(n&lt;=10)  </a:t>
            </a:r>
            <a:r>
              <a:rPr lang="en-US" sz="1400" dirty="0" smtClean="0"/>
              <a:t>/*Testing Condition */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sum=</a:t>
            </a:r>
            <a:r>
              <a:rPr lang="en-US" dirty="0" err="1" smtClean="0"/>
              <a:t>sum+n</a:t>
            </a:r>
            <a:r>
              <a:rPr lang="en-US" dirty="0" smtClean="0"/>
              <a:t>*n;</a:t>
            </a:r>
          </a:p>
          <a:p>
            <a:r>
              <a:rPr lang="en-US" dirty="0" smtClean="0"/>
              <a:t>n=n+1;	</a:t>
            </a:r>
            <a:r>
              <a:rPr lang="en-US" sz="1400" dirty="0" smtClean="0"/>
              <a:t>/* Incrementing */</a:t>
            </a:r>
          </a:p>
          <a:p>
            <a:r>
              <a:rPr lang="en-US" dirty="0" smtClean="0"/>
              <a:t>}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(“sum=%d\n”, sum);</a:t>
            </a:r>
          </a:p>
          <a:p>
            <a:endParaRPr lang="en-US" dirty="0" smtClean="0"/>
          </a:p>
          <a:p>
            <a:r>
              <a:rPr lang="en-US" dirty="0" smtClean="0"/>
              <a:t>	===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057336" y="4267200"/>
            <a:ext cx="657664" cy="1066800"/>
            <a:chOff x="4981136" y="4267200"/>
            <a:chExt cx="657664" cy="1066800"/>
          </a:xfrm>
        </p:grpSpPr>
        <p:sp>
          <p:nvSpPr>
            <p:cNvPr id="17" name="Left Brace 16"/>
            <p:cNvSpPr/>
            <p:nvPr/>
          </p:nvSpPr>
          <p:spPr>
            <a:xfrm>
              <a:off x="5334000" y="4267200"/>
              <a:ext cx="304800" cy="1066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1136" y="4475872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loop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986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The do statement:</a:t>
            </a:r>
            <a:endParaRPr lang="en-US" sz="24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39" t="7143" r="4453" b="10714"/>
          <a:stretch>
            <a:fillRect/>
          </a:stretch>
        </p:blipFill>
        <p:spPr bwMode="auto">
          <a:xfrm>
            <a:off x="0" y="1447800"/>
            <a:ext cx="2703444" cy="1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6200" y="2895600"/>
            <a:ext cx="29718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====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sum=0;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n=1; 	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 initialize test variable*/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while(n&lt;=10)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/*Testing Condition 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{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sum=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sum+n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*n;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n=n+1;	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 Incrementing 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printf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(“sum=%d\n”, sum);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===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2895600"/>
            <a:ext cx="2895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/>
              <a:t>	====</a:t>
            </a:r>
          </a:p>
          <a:p>
            <a:r>
              <a:rPr lang="en-US" dirty="0" smtClean="0"/>
              <a:t>sum=0;</a:t>
            </a:r>
          </a:p>
          <a:p>
            <a:r>
              <a:rPr lang="en-US" dirty="0" smtClean="0"/>
              <a:t>n=1; 	</a:t>
            </a:r>
            <a:r>
              <a:rPr lang="en-US" sz="1400" dirty="0" smtClean="0"/>
              <a:t>/* initialize test variable*/</a:t>
            </a:r>
          </a:p>
          <a:p>
            <a:r>
              <a:rPr lang="en-US" dirty="0" smtClean="0"/>
              <a:t>do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sum=</a:t>
            </a:r>
            <a:r>
              <a:rPr lang="en-US" dirty="0" err="1" smtClean="0"/>
              <a:t>sum+n</a:t>
            </a:r>
            <a:r>
              <a:rPr lang="en-US" dirty="0" smtClean="0"/>
              <a:t>*n;</a:t>
            </a:r>
          </a:p>
          <a:p>
            <a:r>
              <a:rPr lang="en-US" dirty="0" smtClean="0"/>
              <a:t>n=n+1;	</a:t>
            </a:r>
            <a:r>
              <a:rPr lang="en-US" sz="1400" dirty="0" smtClean="0"/>
              <a:t>/* Incrementing */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while(n&lt;=10);</a:t>
            </a:r>
            <a:r>
              <a:rPr lang="en-US" sz="1400" dirty="0" smtClean="0"/>
              <a:t>/*Testing Condition */</a:t>
            </a:r>
            <a:endParaRPr lang="en-US" dirty="0" smtClean="0"/>
          </a:p>
          <a:p>
            <a:r>
              <a:rPr lang="en-US" dirty="0" err="1" smtClean="0"/>
              <a:t>printf</a:t>
            </a:r>
            <a:r>
              <a:rPr lang="en-US" dirty="0" smtClean="0"/>
              <a:t>(“sum=%d\n”, sum);</a:t>
            </a:r>
          </a:p>
          <a:p>
            <a:endParaRPr lang="en-US" dirty="0" smtClean="0"/>
          </a:p>
          <a:p>
            <a:r>
              <a:rPr lang="en-US" dirty="0" smtClean="0"/>
              <a:t>	===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743200" y="1447800"/>
            <a:ext cx="2362200" cy="1371601"/>
            <a:chOff x="2743200" y="1447800"/>
            <a:chExt cx="2362200" cy="137160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16216"/>
            <a:stretch>
              <a:fillRect/>
            </a:stretch>
          </p:blipFill>
          <p:spPr bwMode="auto">
            <a:xfrm>
              <a:off x="2743200" y="1447801"/>
              <a:ext cx="2362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105400" y="1447800"/>
              <a:ext cx="0" cy="1295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39" t="7143" r="4453" b="10714"/>
          <a:stretch>
            <a:fillRect/>
          </a:stretch>
        </p:blipFill>
        <p:spPr bwMode="auto">
          <a:xfrm>
            <a:off x="0" y="1447800"/>
            <a:ext cx="2703444" cy="1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6200" y="2895600"/>
            <a:ext cx="29718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====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sum=0;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n=1; 	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 initialize test variable*/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while(n&lt;=10)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/*Testing Condition 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{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sum=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sum+n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*n;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n=n+1;	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 Incrementing 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printf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(“sum=%d\n”, sum);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===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2895600"/>
            <a:ext cx="2895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====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sum=0;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n=1; 	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 initialize test variable*/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{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sum=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sum+n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*n;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n=n+1;	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 Incrementing 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while(n&lt;=10);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/*Testing Condition */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printf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(“sum=%d\n”, sum);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===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-528"/>
          <a:stretch>
            <a:fillRect/>
          </a:stretch>
        </p:blipFill>
        <p:spPr bwMode="auto">
          <a:xfrm>
            <a:off x="5562600" y="1371600"/>
            <a:ext cx="35671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2743200" y="1447800"/>
            <a:ext cx="2362200" cy="1371601"/>
            <a:chOff x="2743200" y="1447800"/>
            <a:chExt cx="2362200" cy="137160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16216"/>
            <a:stretch>
              <a:fillRect/>
            </a:stretch>
          </p:blipFill>
          <p:spPr bwMode="auto">
            <a:xfrm>
              <a:off x="2743200" y="1447801"/>
              <a:ext cx="2362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105400" y="1447800"/>
              <a:ext cx="0" cy="1295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096000" y="2895600"/>
            <a:ext cx="2895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/>
              <a:t>	====</a:t>
            </a:r>
          </a:p>
          <a:p>
            <a:r>
              <a:rPr lang="en-US" dirty="0" smtClean="0"/>
              <a:t>sum=0;</a:t>
            </a:r>
          </a:p>
          <a:p>
            <a:r>
              <a:rPr lang="en-US" dirty="0" smtClean="0"/>
              <a:t>	</a:t>
            </a:r>
            <a:r>
              <a:rPr lang="en-US" sz="1400" dirty="0" smtClean="0"/>
              <a:t>/* initialize test variable*/</a:t>
            </a:r>
          </a:p>
          <a:p>
            <a:r>
              <a:rPr lang="en-US" dirty="0" smtClean="0"/>
              <a:t>for(</a:t>
            </a:r>
            <a:r>
              <a:rPr lang="en-US" dirty="0" smtClean="0"/>
              <a:t>n</a:t>
            </a:r>
            <a:r>
              <a:rPr lang="en-US" dirty="0" smtClean="0"/>
              <a:t>=1</a:t>
            </a:r>
            <a:r>
              <a:rPr lang="en-US" dirty="0" smtClean="0"/>
              <a:t>; </a:t>
            </a:r>
            <a:r>
              <a:rPr lang="en-US" dirty="0" smtClean="0"/>
              <a:t>n</a:t>
            </a:r>
            <a:r>
              <a:rPr lang="en-US" dirty="0" smtClean="0"/>
              <a:t>&lt;=</a:t>
            </a:r>
            <a:r>
              <a:rPr lang="en-US" dirty="0" smtClean="0"/>
              <a:t>10</a:t>
            </a:r>
            <a:r>
              <a:rPr lang="en-US" dirty="0" smtClean="0"/>
              <a:t>; </a:t>
            </a:r>
            <a:r>
              <a:rPr lang="en-US" dirty="0" smtClean="0"/>
              <a:t>n</a:t>
            </a:r>
            <a:r>
              <a:rPr lang="en-US" dirty="0" smtClean="0"/>
              <a:t>++)</a:t>
            </a:r>
            <a:endParaRPr lang="en-US" dirty="0" smtClean="0"/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sum=</a:t>
            </a:r>
            <a:r>
              <a:rPr lang="en-US" dirty="0" err="1" smtClean="0"/>
              <a:t>sum+n</a:t>
            </a:r>
            <a:r>
              <a:rPr lang="en-US" dirty="0" smtClean="0"/>
              <a:t>*</a:t>
            </a:r>
            <a:r>
              <a:rPr lang="en-US" dirty="0" smtClean="0"/>
              <a:t>n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smtClean="0"/>
              <a:t>}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(“sum=%d\n”, sum);</a:t>
            </a:r>
          </a:p>
          <a:p>
            <a:endParaRPr lang="en-US" dirty="0" smtClean="0"/>
          </a:p>
          <a:p>
            <a:r>
              <a:rPr lang="en-US" dirty="0" smtClean="0"/>
              <a:t>	===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986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The for statement: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447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 program to do:  </a:t>
            </a:r>
            <a:r>
              <a:rPr lang="en-US" sz="2800" b="1" dirty="0" smtClean="0"/>
              <a:t>Y=</a:t>
            </a:r>
            <a:r>
              <a:rPr lang="en-US" sz="2800" b="1" dirty="0" err="1" smtClean="0"/>
              <a:t>X</a:t>
            </a:r>
            <a:r>
              <a:rPr lang="en-US" sz="2800" b="1" baseline="30000" dirty="0" err="1" smtClean="0"/>
              <a:t>n</a:t>
            </a:r>
            <a:endParaRPr lang="en-US" sz="28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28600" y="4495800"/>
            <a:ext cx="35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Problem: If </a:t>
            </a:r>
            <a:r>
              <a:rPr lang="en-US" b="1" i="1" dirty="0" smtClean="0"/>
              <a:t>n</a:t>
            </a:r>
            <a:r>
              <a:rPr lang="en-US" b="1" dirty="0" smtClean="0"/>
              <a:t> is unknown and large.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2286000"/>
            <a:ext cx="3581400" cy="2031325"/>
            <a:chOff x="0" y="4038600"/>
            <a:chExt cx="3581400" cy="2031325"/>
          </a:xfrm>
        </p:grpSpPr>
        <p:sp>
          <p:nvSpPr>
            <p:cNvPr id="20" name="Rectangle 19"/>
            <p:cNvSpPr/>
            <p:nvPr/>
          </p:nvSpPr>
          <p:spPr>
            <a:xfrm>
              <a:off x="1295400" y="4038600"/>
              <a:ext cx="22860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Y=X;</a:t>
              </a:r>
            </a:p>
            <a:p>
              <a:r>
                <a:rPr lang="en-US" dirty="0" smtClean="0"/>
                <a:t>Y=Y*X;</a:t>
              </a:r>
            </a:p>
            <a:p>
              <a:r>
                <a:rPr lang="en-US" dirty="0" smtClean="0"/>
                <a:t>Y=Y*X;</a:t>
              </a:r>
            </a:p>
            <a:p>
              <a:r>
                <a:rPr lang="en-US" dirty="0" smtClean="0"/>
                <a:t>Y=Y*X;</a:t>
              </a:r>
            </a:p>
            <a:p>
              <a:r>
                <a:rPr lang="en-US" dirty="0" smtClean="0"/>
                <a:t>…</a:t>
              </a:r>
            </a:p>
            <a:p>
              <a:r>
                <a:rPr lang="en-US" dirty="0" smtClean="0"/>
                <a:t>…</a:t>
              </a:r>
            </a:p>
            <a:p>
              <a:r>
                <a:rPr lang="en-US" dirty="0" smtClean="0"/>
                <a:t>Y=Y*X;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4050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  Solution: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56936" y="2286000"/>
            <a:ext cx="2715064" cy="2031325"/>
            <a:chOff x="1856936" y="2286000"/>
            <a:chExt cx="2715064" cy="2031325"/>
          </a:xfrm>
        </p:grpSpPr>
        <p:sp>
          <p:nvSpPr>
            <p:cNvPr id="24" name="Rectangle 23"/>
            <p:cNvSpPr/>
            <p:nvPr/>
          </p:nvSpPr>
          <p:spPr>
            <a:xfrm>
              <a:off x="2362200" y="2286000"/>
              <a:ext cx="22098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means Y=X</a:t>
              </a:r>
            </a:p>
            <a:p>
              <a:r>
                <a:rPr lang="en-US" i="1" dirty="0" smtClean="0"/>
                <a:t>means Y=X</a:t>
              </a:r>
              <a:r>
                <a:rPr lang="en-US" i="1" baseline="30000" dirty="0" smtClean="0"/>
                <a:t>2</a:t>
              </a:r>
              <a:endParaRPr lang="en-US" i="1" dirty="0" smtClean="0"/>
            </a:p>
            <a:p>
              <a:r>
                <a:rPr lang="en-US" i="1" dirty="0" smtClean="0"/>
                <a:t>means Y=X</a:t>
              </a:r>
              <a:r>
                <a:rPr lang="en-US" i="1" baseline="30000" dirty="0" smtClean="0"/>
                <a:t>3</a:t>
              </a:r>
              <a:endParaRPr lang="en-US" i="1" dirty="0" smtClean="0"/>
            </a:p>
            <a:p>
              <a:r>
                <a:rPr lang="en-US" i="1" dirty="0" smtClean="0"/>
                <a:t>means Y=X</a:t>
              </a:r>
              <a:r>
                <a:rPr lang="en-US" i="1" baseline="30000" dirty="0" smtClean="0"/>
                <a:t>4</a:t>
              </a:r>
              <a:endParaRPr lang="en-US" i="1" dirty="0" smtClean="0"/>
            </a:p>
            <a:p>
              <a:endParaRPr lang="en-US" i="1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means Y=</a:t>
              </a:r>
              <a:r>
                <a:rPr lang="en-US" i="1" dirty="0" err="1" smtClean="0"/>
                <a:t>X</a:t>
              </a:r>
              <a:r>
                <a:rPr lang="en-US" i="1" baseline="30000" dirty="0" err="1" smtClean="0"/>
                <a:t>n</a:t>
              </a:r>
              <a:endParaRPr lang="en-US" i="1" dirty="0" smtClean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856936" y="2486464"/>
              <a:ext cx="581464" cy="1656472"/>
              <a:chOff x="1856936" y="2486464"/>
              <a:chExt cx="581464" cy="165647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1856936" y="2486464"/>
                <a:ext cx="5334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057400" y="2771336"/>
                <a:ext cx="381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2057400" y="3048000"/>
                <a:ext cx="381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057400" y="3324664"/>
                <a:ext cx="381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057400" y="4142936"/>
                <a:ext cx="381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 33"/>
          <p:cNvSpPr/>
          <p:nvPr/>
        </p:nvSpPr>
        <p:spPr>
          <a:xfrm>
            <a:off x="6096000" y="2895600"/>
            <a:ext cx="2895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/>
              <a:t>	====</a:t>
            </a:r>
          </a:p>
          <a:p>
            <a:r>
              <a:rPr lang="en-US" dirty="0" smtClean="0"/>
              <a:t>Y=X;</a:t>
            </a:r>
            <a:endParaRPr lang="en-US" sz="1400" dirty="0" smtClean="0"/>
          </a:p>
          <a:p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&lt;n;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Y=Y*X;</a:t>
            </a:r>
          </a:p>
          <a:p>
            <a:r>
              <a:rPr lang="en-US" dirty="0" smtClean="0"/>
              <a:t>}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(“Result=%d\n”, Y);</a:t>
            </a:r>
          </a:p>
          <a:p>
            <a:endParaRPr lang="en-US" dirty="0" smtClean="0"/>
          </a:p>
          <a:p>
            <a:r>
              <a:rPr lang="en-US" dirty="0" smtClean="0"/>
              <a:t>	===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43000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Solution: Use a loop construct.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96000" y="251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Using for loop: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447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 program to do:  </a:t>
            </a:r>
            <a:r>
              <a:rPr lang="en-US" sz="2800" b="1" dirty="0" smtClean="0"/>
              <a:t>Y=</a:t>
            </a:r>
            <a:r>
              <a:rPr lang="en-US" sz="2800" b="1" dirty="0" err="1" smtClean="0"/>
              <a:t>X</a:t>
            </a:r>
            <a:r>
              <a:rPr lang="en-US" sz="2800" b="1" baseline="30000" dirty="0" err="1" smtClean="0"/>
              <a:t>n</a:t>
            </a:r>
            <a:endParaRPr lang="en-US" sz="2800" b="1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6096000" y="2895600"/>
            <a:ext cx="2895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====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Y=X;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=1;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&lt;n;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++)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{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Y=Y*X;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printf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(“Result=%d\n”, Y);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===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2895600"/>
            <a:ext cx="2895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	====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i=1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Y=X; 	</a:t>
            </a:r>
            <a:r>
              <a:rPr lang="en-US" sz="1400" dirty="0" smtClean="0">
                <a:solidFill>
                  <a:schemeClr val="bg1"/>
                </a:solidFill>
              </a:rPr>
              <a:t>/* initialize test variable*/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Y=Y*X;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=i+1;	</a:t>
            </a:r>
            <a:r>
              <a:rPr lang="en-US" sz="1400" dirty="0" smtClean="0">
                <a:solidFill>
                  <a:schemeClr val="bg1"/>
                </a:solidFill>
              </a:rPr>
              <a:t>/* Incrementing */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while(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&lt;n);</a:t>
            </a:r>
            <a:r>
              <a:rPr lang="en-US" sz="1400" dirty="0" smtClean="0">
                <a:solidFill>
                  <a:schemeClr val="bg1"/>
                </a:solidFill>
              </a:rPr>
              <a:t>/*Testing Condition */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(“Result=%d\n”, Y);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===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251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Using for loop: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24200" y="2526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Using do loop: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447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 program to do:  </a:t>
            </a:r>
            <a:r>
              <a:rPr lang="en-US" sz="2800" b="1" dirty="0" smtClean="0"/>
              <a:t>Y=</a:t>
            </a:r>
            <a:r>
              <a:rPr lang="en-US" sz="2800" b="1" dirty="0" err="1" smtClean="0"/>
              <a:t>X</a:t>
            </a:r>
            <a:r>
              <a:rPr lang="en-US" sz="2800" b="1" baseline="30000" dirty="0" err="1" smtClean="0"/>
              <a:t>n</a:t>
            </a:r>
            <a:endParaRPr lang="en-US" sz="2800" b="1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6096000" y="2895600"/>
            <a:ext cx="2895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====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Y=X;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=1;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&lt;n;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++)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{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Y=Y*X;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printf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(“Result=%d\n”, Y);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===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2895600"/>
            <a:ext cx="2895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====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i=1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Y=X; 	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 initialize test variable*/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{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Y=Y*X;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=i+1;	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 Incrementing */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while(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&lt;n);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/*Testing Condition */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printf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(“Result=%d\n”, Y);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===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895600"/>
            <a:ext cx="29718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" rIns="0"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	====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Y=X;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=1; 	</a:t>
            </a:r>
            <a:r>
              <a:rPr lang="en-US" sz="1400" dirty="0" smtClean="0">
                <a:solidFill>
                  <a:schemeClr val="bg1"/>
                </a:solidFill>
              </a:rPr>
              <a:t>/* initialize test variable*/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while(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&lt;n) </a:t>
            </a:r>
            <a:r>
              <a:rPr lang="en-US" sz="1400" dirty="0" smtClean="0">
                <a:solidFill>
                  <a:schemeClr val="bg1"/>
                </a:solidFill>
              </a:rPr>
              <a:t>/*Testing Condition */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Y=Y*X;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=i+1;	</a:t>
            </a:r>
            <a:r>
              <a:rPr lang="en-US" sz="1400" dirty="0" smtClean="0">
                <a:solidFill>
                  <a:schemeClr val="bg1"/>
                </a:solidFill>
              </a:rPr>
              <a:t>/* Incrementing */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(“Result=%d\n”, Y);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===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51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Using for loop: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2526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Using do loop: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Using while loop: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Decision making and looping:-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Processing the mid term results of 10 students.</a:t>
            </a:r>
            <a:endParaRPr lang="en-US" sz="28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" y="1447800"/>
            <a:ext cx="8763000" cy="502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" rIns="0"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#include&lt;</a:t>
            </a:r>
            <a:r>
              <a:rPr lang="en-US" dirty="0" err="1" smtClean="0">
                <a:solidFill>
                  <a:schemeClr val="bg1"/>
                </a:solidFill>
              </a:rPr>
              <a:t>stdio.h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#include&lt;</a:t>
            </a:r>
            <a:r>
              <a:rPr lang="en-US" dirty="0" err="1" smtClean="0">
                <a:solidFill>
                  <a:schemeClr val="bg1"/>
                </a:solidFill>
              </a:rPr>
              <a:t>conio.h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main()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</a:t>
            </a:r>
            <a:r>
              <a:rPr lang="en-US" dirty="0" smtClean="0">
                <a:solidFill>
                  <a:schemeClr val="bg1"/>
                </a:solidFill>
              </a:rPr>
              <a:t> roll, mid1, mid2, mid3, total,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, 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n=10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=1;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while(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&lt;=n) </a:t>
            </a:r>
            <a:r>
              <a:rPr lang="en-US" sz="1400" dirty="0" smtClean="0">
                <a:solidFill>
                  <a:schemeClr val="bg1"/>
                </a:solidFill>
              </a:rPr>
              <a:t>/*Testing Condition */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(“Enter Roll, and marks of Mid Term1, Mid Term 2, Mid Term 3 for the student %d\n”,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scanf</a:t>
            </a:r>
            <a:r>
              <a:rPr lang="en-US" dirty="0" smtClean="0">
                <a:solidFill>
                  <a:schemeClr val="bg1"/>
                </a:solidFill>
              </a:rPr>
              <a:t>(“%d %d %d %d”, &amp;roll, &amp;mid1, &amp;mid2, &amp;mid3);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total=mid1+mid2+mid3;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printf</a:t>
            </a:r>
            <a:r>
              <a:rPr lang="en-US" dirty="0" smtClean="0">
                <a:solidFill>
                  <a:schemeClr val="bg1"/>
                </a:solidFill>
              </a:rPr>
              <a:t>(“\</a:t>
            </a:r>
            <a:r>
              <a:rPr lang="en-US" dirty="0" err="1" smtClean="0">
                <a:solidFill>
                  <a:schemeClr val="bg1"/>
                </a:solidFill>
              </a:rPr>
              <a:t>n%d</a:t>
            </a:r>
            <a:r>
              <a:rPr lang="en-US" dirty="0" smtClean="0">
                <a:solidFill>
                  <a:schemeClr val="bg1"/>
                </a:solidFill>
              </a:rPr>
              <a:t> obtains %d in mid terms\n”, roll, total);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=i+1;	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getch</a:t>
            </a:r>
            <a:r>
              <a:rPr lang="en-US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414932"/>
            <a:ext cx="3048000" cy="53340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" y="5334000"/>
            <a:ext cx="1371600" cy="30480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95800" y="1752600"/>
            <a:ext cx="3048000" cy="53340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 want to do the same using for loop, how to do?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19600" y="3048000"/>
            <a:ext cx="4343400" cy="60960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Bring these in a single statement as</a:t>
            </a:r>
          </a:p>
          <a:p>
            <a:pPr algn="ctr"/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&lt;=n; </a:t>
            </a:r>
            <a:r>
              <a:rPr lang="en-US" dirty="0" err="1" smtClean="0"/>
              <a:t>i</a:t>
            </a:r>
            <a:r>
              <a:rPr lang="en-US" dirty="0" smtClean="0"/>
              <a:t>=i+1)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447800" y="3352800"/>
            <a:ext cx="2971800" cy="2133600"/>
            <a:chOff x="1447800" y="3352800"/>
            <a:chExt cx="2971800" cy="2133600"/>
          </a:xfrm>
        </p:grpSpPr>
        <p:cxnSp>
          <p:nvCxnSpPr>
            <p:cNvPr id="19" name="Straight Arrow Connector 18"/>
            <p:cNvCxnSpPr>
              <a:stCxn id="13" idx="3"/>
              <a:endCxn id="17" idx="1"/>
            </p:cNvCxnSpPr>
            <p:nvPr/>
          </p:nvCxnSpPr>
          <p:spPr>
            <a:xfrm flipV="1">
              <a:off x="3124200" y="3352800"/>
              <a:ext cx="1295400" cy="3288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5" idx="3"/>
              <a:endCxn id="17" idx="1"/>
            </p:cNvCxnSpPr>
            <p:nvPr/>
          </p:nvCxnSpPr>
          <p:spPr>
            <a:xfrm flipV="1">
              <a:off x="1447800" y="3352800"/>
              <a:ext cx="2971800" cy="2133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790</Words>
  <Application>Microsoft Office PowerPoint</Application>
  <PresentationFormat>On-screen Show (4:3)</PresentationFormat>
  <Paragraphs>386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138</cp:revision>
  <dcterms:created xsi:type="dcterms:W3CDTF">2018-03-06T15:10:58Z</dcterms:created>
  <dcterms:modified xsi:type="dcterms:W3CDTF">2018-05-09T08:37:44Z</dcterms:modified>
</cp:coreProperties>
</file>