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614CA-BC11-49BF-888C-6D5C98AC21EA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C1EDD-00C7-4013-A752-59C67F86F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2" descr="a picture to represent stochastic process এর ছবি ফলাফল"/>
          <p:cNvPicPr>
            <a:picLocks noChangeAspect="1" noChangeArrowheads="1"/>
          </p:cNvPicPr>
          <p:nvPr/>
        </p:nvPicPr>
        <p:blipFill>
          <a:blip r:embed="rId4" cstate="print"/>
          <a:srcRect l="3896" t="6926" r="5195"/>
          <a:stretch>
            <a:fillRect/>
          </a:stretch>
        </p:blipFill>
        <p:spPr bwMode="auto">
          <a:xfrm>
            <a:off x="1295400" y="1828800"/>
            <a:ext cx="5334000" cy="4095753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371600" y="9144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CSE 5403: Stochastic Process			Cr. 3.00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00200" y="57912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Course Leaner: 2</a:t>
            </a:r>
            <a:r>
              <a:rPr lang="en-US" baseline="30000" dirty="0" smtClean="0"/>
              <a:t>nd</a:t>
            </a:r>
            <a:r>
              <a:rPr lang="en-US" dirty="0" smtClean="0"/>
              <a:t> semester of MS 2015-16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1371600"/>
            <a:ext cx="2942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Course Teacher: A H M Kamal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5692" y="1295400"/>
            <a:ext cx="87012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know </a:t>
            </a:r>
            <a:r>
              <a:rPr lang="en-US" dirty="0" smtClean="0"/>
              <a:t>that before </a:t>
            </a:r>
            <a:r>
              <a:rPr lang="en-US" dirty="0" smtClean="0"/>
              <a:t>the data is collected, </a:t>
            </a:r>
            <a:endParaRPr lang="en-US" dirty="0" smtClean="0"/>
          </a:p>
          <a:p>
            <a:pPr lvl="1">
              <a:buBlip>
                <a:blip r:embed="rId4"/>
              </a:buBlip>
            </a:pPr>
            <a:r>
              <a:rPr lang="en-US" dirty="0" smtClean="0"/>
              <a:t> the </a:t>
            </a:r>
            <a:r>
              <a:rPr lang="en-US" dirty="0" smtClean="0"/>
              <a:t>observations are considered to be random variables, </a:t>
            </a:r>
            <a:r>
              <a:rPr lang="en-US" dirty="0" smtClean="0"/>
              <a:t>say X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Therefore, </a:t>
            </a:r>
            <a:r>
              <a:rPr lang="en-US" b="1" dirty="0" smtClean="0"/>
              <a:t>a random </a:t>
            </a:r>
            <a:r>
              <a:rPr lang="en-US" dirty="0" smtClean="0"/>
              <a:t>variable could be</a:t>
            </a:r>
          </a:p>
          <a:p>
            <a:pPr lvl="1">
              <a:buBlip>
                <a:blip r:embed="rId4"/>
              </a:buBlip>
            </a:pPr>
            <a:r>
              <a:rPr lang="en-US" dirty="0" smtClean="0"/>
              <a:t> </a:t>
            </a:r>
            <a:r>
              <a:rPr lang="en-US" dirty="0" smtClean="0"/>
              <a:t>any </a:t>
            </a:r>
            <a:r>
              <a:rPr lang="en-US" dirty="0" smtClean="0"/>
              <a:t>function of the observation, or </a:t>
            </a:r>
            <a:endParaRPr lang="en-US" dirty="0" smtClean="0"/>
          </a:p>
          <a:p>
            <a:pPr lvl="1">
              <a:buBlip>
                <a:blip r:embed="rId4"/>
              </a:buBlip>
            </a:pPr>
            <a:r>
              <a:rPr lang="en-US" dirty="0" smtClean="0"/>
              <a:t> </a:t>
            </a:r>
            <a:r>
              <a:rPr lang="en-US" dirty="0" smtClean="0"/>
              <a:t>any </a:t>
            </a:r>
            <a:r>
              <a:rPr lang="en-US" b="1" dirty="0" smtClean="0"/>
              <a:t>statistic, </a:t>
            </a:r>
            <a:endParaRPr lang="en-US" b="1" dirty="0" smtClean="0"/>
          </a:p>
          <a:p>
            <a:pPr lvl="1">
              <a:buBlip>
                <a:blip r:embed="rId4"/>
              </a:buBlip>
            </a:pPr>
            <a:r>
              <a:rPr lang="en-US" b="1" dirty="0" smtClean="0"/>
              <a:t> </a:t>
            </a:r>
            <a:r>
              <a:rPr lang="en-US" dirty="0" smtClean="0"/>
              <a:t>For </a:t>
            </a:r>
            <a:r>
              <a:rPr lang="en-US" dirty="0" smtClean="0"/>
              <a:t>example, the sample </a:t>
            </a:r>
            <a:r>
              <a:rPr lang="en-US" dirty="0" smtClean="0"/>
              <a:t>mean M̅ </a:t>
            </a:r>
            <a:r>
              <a:rPr lang="en-US" dirty="0" smtClean="0"/>
              <a:t>and the sample </a:t>
            </a:r>
            <a:r>
              <a:rPr lang="en-US" dirty="0" smtClean="0"/>
              <a:t>variance S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smtClean="0"/>
              <a:t>are statistics and they</a:t>
            </a:r>
          </a:p>
          <a:p>
            <a:r>
              <a:rPr lang="en-US" dirty="0" smtClean="0"/>
              <a:t>are also random variables.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04800" y="12192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numerical value of a sample statistic will be used as the point </a:t>
            </a:r>
            <a:r>
              <a:rPr lang="en-US" dirty="0" smtClean="0"/>
              <a:t>estimate.</a:t>
            </a:r>
          </a:p>
          <a:p>
            <a:endParaRPr lang="en-US" dirty="0" smtClean="0"/>
          </a:p>
          <a:p>
            <a:r>
              <a:rPr lang="en-US" dirty="0" smtClean="0"/>
              <a:t>The objective </a:t>
            </a:r>
            <a:r>
              <a:rPr lang="en-US" dirty="0" smtClean="0"/>
              <a:t>of point estimation is to select a single number, based on sample data, that is the </a:t>
            </a:r>
            <a:r>
              <a:rPr lang="en-US" dirty="0" smtClean="0"/>
              <a:t>most plausible </a:t>
            </a:r>
            <a:r>
              <a:rPr lang="en-US" dirty="0" smtClean="0"/>
              <a:t>value </a:t>
            </a:r>
            <a:r>
              <a:rPr lang="en-US" dirty="0" smtClean="0"/>
              <a:t>for a parameter of interest, say </a:t>
            </a:r>
            <a:r>
              <a:rPr lang="el-GR" dirty="0" smtClean="0"/>
              <a:t>θ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if </a:t>
            </a:r>
            <a:endParaRPr lang="en-US" dirty="0" smtClean="0"/>
          </a:p>
          <a:p>
            <a:r>
              <a:rPr lang="en-US" i="1" dirty="0" smtClean="0"/>
              <a:t>      X </a:t>
            </a:r>
            <a:r>
              <a:rPr lang="en-US" i="1" dirty="0" smtClean="0"/>
              <a:t>is a random variable with probability distribution </a:t>
            </a:r>
            <a:r>
              <a:rPr lang="en-US" i="1" dirty="0" smtClean="0"/>
              <a:t>f(x), </a:t>
            </a:r>
          </a:p>
          <a:p>
            <a:r>
              <a:rPr lang="en-US" i="1" dirty="0" smtClean="0"/>
              <a:t>	</a:t>
            </a:r>
            <a:r>
              <a:rPr lang="en-US" i="1" dirty="0" smtClean="0"/>
              <a:t>characterized by </a:t>
            </a:r>
            <a:r>
              <a:rPr lang="en-US" dirty="0" smtClean="0"/>
              <a:t>the </a:t>
            </a:r>
            <a:r>
              <a:rPr lang="en-US" dirty="0" smtClean="0"/>
              <a:t>unknown parameter </a:t>
            </a:r>
            <a:r>
              <a:rPr lang="el-GR" dirty="0" smtClean="0"/>
              <a:t>θ</a:t>
            </a:r>
            <a:r>
              <a:rPr lang="en-US" dirty="0" smtClean="0"/>
              <a:t>, </a:t>
            </a:r>
          </a:p>
          <a:p>
            <a:r>
              <a:rPr lang="en-US" dirty="0" smtClean="0"/>
              <a:t>and if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</a:t>
            </a:r>
            <a:r>
              <a:rPr lang="en-US" dirty="0" smtClean="0"/>
              <a:t>is a random sample of size </a:t>
            </a:r>
            <a:r>
              <a:rPr lang="en-US" i="1" dirty="0" smtClean="0"/>
              <a:t>n from X, </a:t>
            </a:r>
            <a:endParaRPr lang="en-US" i="1" dirty="0" smtClean="0"/>
          </a:p>
          <a:p>
            <a:r>
              <a:rPr lang="en-US" i="1" dirty="0" smtClean="0"/>
              <a:t>	</a:t>
            </a:r>
            <a:r>
              <a:rPr lang="en-US" i="1" dirty="0" smtClean="0"/>
              <a:t>=&gt; the </a:t>
            </a:r>
            <a:r>
              <a:rPr lang="en-US" dirty="0" smtClean="0"/>
              <a:t>statistic  </a:t>
            </a:r>
            <a:r>
              <a:rPr lang="el-GR" b="1" dirty="0" smtClean="0"/>
              <a:t>Θ̂</a:t>
            </a:r>
            <a:r>
              <a:rPr lang="en-US" dirty="0" smtClean="0"/>
              <a:t>=</a:t>
            </a:r>
            <a:r>
              <a:rPr lang="en-US" i="1" dirty="0" smtClean="0"/>
              <a:t>h</a:t>
            </a:r>
            <a:r>
              <a:rPr lang="en-US" dirty="0" smtClean="0"/>
              <a:t>(X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)is </a:t>
            </a:r>
            <a:r>
              <a:rPr lang="en-US" dirty="0" smtClean="0"/>
              <a:t>called a </a:t>
            </a:r>
            <a:r>
              <a:rPr lang="en-US" b="1" dirty="0" smtClean="0"/>
              <a:t>point estimator of </a:t>
            </a:r>
            <a:r>
              <a:rPr lang="el-GR" dirty="0" smtClean="0"/>
              <a:t>θ</a:t>
            </a:r>
            <a:r>
              <a:rPr lang="en-US" b="1" dirty="0" smtClean="0"/>
              <a:t>. </a:t>
            </a:r>
          </a:p>
          <a:p>
            <a:endParaRPr lang="en-US" b="1" dirty="0" smtClean="0"/>
          </a:p>
          <a:p>
            <a:r>
              <a:rPr lang="en-US" b="1" dirty="0" smtClean="0"/>
              <a:t>Note that: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 </a:t>
            </a:r>
            <a:r>
              <a:rPr lang="el-GR" b="1" dirty="0" smtClean="0"/>
              <a:t>Θ</a:t>
            </a:r>
            <a:r>
              <a:rPr lang="el-GR" b="1" dirty="0" smtClean="0"/>
              <a:t>̂</a:t>
            </a:r>
            <a:r>
              <a:rPr lang="en-US" b="1" dirty="0" smtClean="0"/>
              <a:t> </a:t>
            </a:r>
            <a:r>
              <a:rPr lang="en-US" b="1" dirty="0" smtClean="0"/>
              <a:t>is a random </a:t>
            </a:r>
            <a:r>
              <a:rPr lang="en-US" b="1" dirty="0" smtClean="0"/>
              <a:t>variable </a:t>
            </a:r>
            <a:r>
              <a:rPr lang="en-US" dirty="0" smtClean="0"/>
              <a:t>because </a:t>
            </a:r>
            <a:r>
              <a:rPr lang="en-US" dirty="0" smtClean="0"/>
              <a:t>it is a function of </a:t>
            </a:r>
            <a:r>
              <a:rPr lang="en-US" dirty="0" smtClean="0"/>
              <a:t>random variables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After </a:t>
            </a:r>
            <a:r>
              <a:rPr lang="en-US" dirty="0" smtClean="0"/>
              <a:t>the sample has been selected</a:t>
            </a:r>
            <a:r>
              <a:rPr lang="en-US" dirty="0" smtClean="0"/>
              <a:t>, </a:t>
            </a:r>
            <a:r>
              <a:rPr lang="el-GR" b="1" dirty="0" smtClean="0"/>
              <a:t>Θ̂</a:t>
            </a:r>
            <a:r>
              <a:rPr lang="en-US" dirty="0" smtClean="0"/>
              <a:t> takes on </a:t>
            </a:r>
            <a:r>
              <a:rPr lang="en-US" dirty="0" smtClean="0"/>
              <a:t>a particular numerical </a:t>
            </a:r>
            <a:r>
              <a:rPr lang="en-US" dirty="0" smtClean="0"/>
              <a:t>value </a:t>
            </a:r>
            <a:r>
              <a:rPr lang="el-GR" dirty="0" smtClean="0"/>
              <a:t>θ̂</a:t>
            </a:r>
            <a:r>
              <a:rPr lang="en-US" dirty="0" smtClean="0"/>
              <a:t> </a:t>
            </a:r>
            <a:r>
              <a:rPr lang="en-US" dirty="0" smtClean="0"/>
              <a:t>called the </a:t>
            </a:r>
            <a:r>
              <a:rPr lang="en-US" b="1" dirty="0" smtClean="0"/>
              <a:t>point estimate of </a:t>
            </a:r>
            <a:r>
              <a:rPr lang="el-GR" dirty="0" smtClean="0"/>
              <a:t>θ</a:t>
            </a:r>
            <a:r>
              <a:rPr lang="en-US" b="1" dirty="0" smtClean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799" y="5715000"/>
            <a:ext cx="867783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371600"/>
            <a:ext cx="8431024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563" y="1295400"/>
            <a:ext cx="7938837" cy="2384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/>
        </p:nvGrpSpPr>
        <p:grpSpPr>
          <a:xfrm>
            <a:off x="228600" y="3702185"/>
            <a:ext cx="8229600" cy="2891277"/>
            <a:chOff x="228600" y="3702185"/>
            <a:chExt cx="8229600" cy="2891277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4800" y="3702185"/>
              <a:ext cx="7620000" cy="2891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1" name="Straight Connector 10"/>
            <p:cNvCxnSpPr/>
            <p:nvPr/>
          </p:nvCxnSpPr>
          <p:spPr>
            <a:xfrm flipH="1">
              <a:off x="228600" y="3733800"/>
              <a:ext cx="822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Unbiased Estimator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799" y="1295400"/>
            <a:ext cx="789214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2438400"/>
            <a:ext cx="756600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371600"/>
            <a:ext cx="843466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1366967"/>
            <a:ext cx="7160070" cy="4729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Point Estimation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Maximum Likelihood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800" y="12954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One of the best methods of obtaining a point estimator of a parameter is the method of </a:t>
            </a:r>
            <a:r>
              <a:rPr lang="en-US" dirty="0" smtClean="0"/>
              <a:t>maximum likelihood.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981200"/>
            <a:ext cx="6781800" cy="461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1740</TotalTime>
  <Words>246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166</cp:revision>
  <dcterms:created xsi:type="dcterms:W3CDTF">2017-12-07T16:44:38Z</dcterms:created>
  <dcterms:modified xsi:type="dcterms:W3CDTF">2018-03-10T11:56:01Z</dcterms:modified>
</cp:coreProperties>
</file>