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16" r:id="rId3"/>
    <p:sldId id="317" r:id="rId4"/>
    <p:sldId id="318" r:id="rId5"/>
    <p:sldId id="319" r:id="rId6"/>
    <p:sldId id="323" r:id="rId7"/>
    <p:sldId id="322" r:id="rId8"/>
    <p:sldId id="321" r:id="rId9"/>
    <p:sldId id="320" r:id="rId10"/>
    <p:sldId id="307" r:id="rId11"/>
    <p:sldId id="309" r:id="rId12"/>
    <p:sldId id="310" r:id="rId13"/>
    <p:sldId id="311" r:id="rId14"/>
    <p:sldId id="313" r:id="rId15"/>
    <p:sldId id="314" r:id="rId16"/>
    <p:sldId id="324" r:id="rId17"/>
    <p:sldId id="286" r:id="rId18"/>
    <p:sldId id="278" r:id="rId19"/>
    <p:sldId id="326" r:id="rId20"/>
    <p:sldId id="325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070C-BB00-4F64-BB72-6DC6832C98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EDB2-87CA-46D7-9A4A-71C360665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192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Course Teacher: Dr. A. H. M. Kamal</a:t>
            </a:r>
          </a:p>
          <a:p>
            <a:r>
              <a:rPr lang="en-US" b="1" dirty="0" smtClean="0"/>
              <a:t>To Session: 2017-18</a:t>
            </a:r>
          </a:p>
          <a:p>
            <a:r>
              <a:rPr lang="en-US" b="1" dirty="0" smtClean="0"/>
              <a:t>Year : 1		Semester:  1	</a:t>
            </a:r>
          </a:p>
          <a:p>
            <a:r>
              <a:rPr lang="en-US" b="1" dirty="0" smtClean="0"/>
              <a:t>Date of class commencement: 07/03/2018	Class termination: 31/07/2018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29718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Evaluation method:</a:t>
            </a:r>
          </a:p>
          <a:p>
            <a:r>
              <a:rPr lang="en-US" b="1" i="1" dirty="0" smtClean="0"/>
              <a:t>Early evaluation</a:t>
            </a:r>
            <a:endParaRPr lang="en-US" b="1" i="1" dirty="0"/>
          </a:p>
          <a:p>
            <a:r>
              <a:rPr lang="en-US" dirty="0" smtClean="0"/>
              <a:t>Mid Term I						10</a:t>
            </a:r>
          </a:p>
          <a:p>
            <a:r>
              <a:rPr lang="en-US" dirty="0" smtClean="0"/>
              <a:t>Mid Term II						10</a:t>
            </a:r>
          </a:p>
          <a:p>
            <a:r>
              <a:rPr lang="en-US" dirty="0" smtClean="0"/>
              <a:t>Mid Term III (A project)					10</a:t>
            </a:r>
          </a:p>
          <a:p>
            <a:r>
              <a:rPr lang="en-US" dirty="0" smtClean="0"/>
              <a:t>Class attendance						10</a:t>
            </a:r>
          </a:p>
          <a:p>
            <a:r>
              <a:rPr lang="en-US" b="1" i="1" u="sng" dirty="0" smtClean="0"/>
              <a:t>Early evaluation total</a:t>
            </a:r>
            <a:r>
              <a:rPr lang="en-US" dirty="0" smtClean="0"/>
              <a:t>						40</a:t>
            </a:r>
          </a:p>
          <a:p>
            <a:r>
              <a:rPr lang="en-US" b="1" i="1" dirty="0" smtClean="0"/>
              <a:t>Final exam</a:t>
            </a:r>
            <a:r>
              <a:rPr lang="en-US" dirty="0" smtClean="0"/>
              <a:t>							60</a:t>
            </a:r>
          </a:p>
          <a:p>
            <a:r>
              <a:rPr lang="en-US" b="1" dirty="0" smtClean="0"/>
              <a:t>Total</a:t>
            </a:r>
            <a:r>
              <a:rPr lang="en-US" dirty="0" smtClean="0"/>
              <a:t>								100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err="1" smtClean="0"/>
              <a:t>Formating</a:t>
            </a:r>
            <a:r>
              <a:rPr lang="en-US" sz="2400" b="1" i="1" u="sng" dirty="0" smtClean="0"/>
              <a:t> Integer Number</a:t>
            </a:r>
            <a:endParaRPr lang="en-US" sz="2400" b="1" i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2209800"/>
            <a:ext cx="3429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Example:</a:t>
            </a:r>
          </a:p>
          <a:p>
            <a:r>
              <a:rPr lang="en-US" dirty="0" smtClean="0"/>
              <a:t>Void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Roll;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(“Enter your roll no\n”);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(“%d”, &amp;Roll);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(“Your roll is %d\n”, Roll);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133600"/>
            <a:ext cx="434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err="1" smtClean="0"/>
              <a:t>Formating</a:t>
            </a:r>
            <a:r>
              <a:rPr lang="en-US" sz="2400" b="1" i="1" u="sng" dirty="0" smtClean="0"/>
              <a:t> Integer Number</a:t>
            </a:r>
            <a:endParaRPr lang="en-US" sz="2400" b="1" i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133600"/>
            <a:ext cx="434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09600" y="2667000"/>
            <a:ext cx="342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Example:</a:t>
            </a:r>
          </a:p>
          <a:p>
            <a:r>
              <a:rPr lang="en-US" dirty="0" smtClean="0"/>
              <a:t>Void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Number;</a:t>
            </a:r>
          </a:p>
          <a:p>
            <a:r>
              <a:rPr lang="en-US" dirty="0" smtClean="0"/>
              <a:t>Number=9876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(“%d\n”, Number);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(“%6d\n”, Number);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(“%2d\n”, Number);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(“%-6d\n”, Number);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(“%06d\n”, Number);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err="1" smtClean="0"/>
              <a:t>Formating</a:t>
            </a:r>
            <a:r>
              <a:rPr lang="en-US" sz="2400" b="1" i="1" u="sng" dirty="0" smtClean="0"/>
              <a:t> Real Number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2133600"/>
            <a:ext cx="342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Example:</a:t>
            </a:r>
          </a:p>
          <a:p>
            <a:r>
              <a:rPr lang="en-US" dirty="0" smtClean="0"/>
              <a:t>Void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float Number;</a:t>
            </a:r>
          </a:p>
          <a:p>
            <a:r>
              <a:rPr lang="en-US" dirty="0" smtClean="0"/>
              <a:t>y=98.7654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(“%7.4f\n”, y);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(“%7.2f\n”, y);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(“%-7.2f\n”, y);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(“%f\n”, y);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(“%10.2e\n”, y);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76400"/>
            <a:ext cx="4572000" cy="4532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1283" y="1752599"/>
            <a:ext cx="4989256" cy="495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err="1" smtClean="0"/>
              <a:t>Formating</a:t>
            </a:r>
            <a:r>
              <a:rPr lang="en-US" sz="2400" b="1" i="1" u="sng" dirty="0" smtClean="0"/>
              <a:t> String</a:t>
            </a:r>
            <a:endParaRPr lang="en-US" sz="2400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smtClean="0"/>
              <a:t>Enhancing the readability of output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3254514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(“%d /t  %f/n  %s /t %c”, a, b, c, d);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1905000"/>
            <a:ext cx="327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Tab			\t</a:t>
            </a:r>
          </a:p>
          <a:p>
            <a:r>
              <a:rPr lang="en-US" sz="2800" dirty="0" smtClean="0"/>
              <a:t>New line		\n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400" b="1" i="1" u="sng" dirty="0" smtClean="0"/>
              <a:t>Enhancing the readability of output</a:t>
            </a:r>
            <a:endParaRPr lang="en-US" sz="2400" b="1" i="1" u="sng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31620" y="1752600"/>
          <a:ext cx="6080760" cy="841248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latin typeface="Calibri"/>
                          <a:ea typeface="Calibri"/>
                          <a:cs typeface="Vrinda"/>
                        </a:rPr>
                        <a:t>Sr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Qty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Rate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1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15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500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2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20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1000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3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12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Vrinda"/>
                        </a:rPr>
                        <a:t>700</a:t>
                      </a:r>
                      <a:endParaRPr lang="en-US" sz="12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81200" y="2638864"/>
            <a:ext cx="4648200" cy="3970318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Sr</a:t>
            </a:r>
            <a:r>
              <a:rPr lang="en-US" dirty="0" smtClean="0"/>
              <a:t>, Qty1, Rate1 , Qty2, Rate2 , Qty3, Rate3;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(“Enter Quantity and Rate);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(“%d%d”,&amp;Qty1, &amp;Rate1);</a:t>
            </a:r>
          </a:p>
          <a:p>
            <a:r>
              <a:rPr lang="en-US" dirty="0" err="1" smtClean="0"/>
              <a:t>sanf</a:t>
            </a:r>
            <a:r>
              <a:rPr lang="en-US" dirty="0" smtClean="0"/>
              <a:t>(“%d%d”,&amp;Qty2, &amp;Rate2);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(“%d%d”,&amp;Qty3, &amp;Rate3);</a:t>
            </a:r>
          </a:p>
          <a:p>
            <a:r>
              <a:rPr lang="en-US" dirty="0" err="1" smtClean="0"/>
              <a:t>Sr</a:t>
            </a:r>
            <a:r>
              <a:rPr lang="en-US" dirty="0" smtClean="0"/>
              <a:t>=1;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Sr</a:t>
            </a:r>
            <a:r>
              <a:rPr lang="en-US" dirty="0" smtClean="0"/>
              <a:t> \t Qty \t Rate\n”);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(“%d \t %d \</a:t>
            </a:r>
            <a:r>
              <a:rPr lang="en-US" dirty="0" err="1" smtClean="0"/>
              <a:t>t%d</a:t>
            </a:r>
            <a:r>
              <a:rPr lang="en-US" dirty="0" smtClean="0"/>
              <a:t>\n”, </a:t>
            </a:r>
            <a:r>
              <a:rPr lang="en-US" dirty="0" err="1" smtClean="0"/>
              <a:t>Sr</a:t>
            </a:r>
            <a:r>
              <a:rPr lang="en-US" dirty="0" smtClean="0"/>
              <a:t>, Qty1, Rate1);</a:t>
            </a:r>
          </a:p>
          <a:p>
            <a:r>
              <a:rPr lang="en-US" dirty="0" err="1" smtClean="0"/>
              <a:t>Sr</a:t>
            </a:r>
            <a:r>
              <a:rPr lang="en-US" dirty="0" smtClean="0"/>
              <a:t>=Sr+1;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(“\</a:t>
            </a:r>
            <a:r>
              <a:rPr lang="en-US" dirty="0" err="1" smtClean="0"/>
              <a:t>n%d</a:t>
            </a:r>
            <a:r>
              <a:rPr lang="en-US" dirty="0" smtClean="0"/>
              <a:t> \t %d \</a:t>
            </a:r>
            <a:r>
              <a:rPr lang="en-US" dirty="0" err="1" smtClean="0"/>
              <a:t>t%d</a:t>
            </a:r>
            <a:r>
              <a:rPr lang="en-US" dirty="0" smtClean="0"/>
              <a:t>\n”, </a:t>
            </a:r>
            <a:r>
              <a:rPr lang="en-US" dirty="0" err="1" smtClean="0"/>
              <a:t>Sr</a:t>
            </a:r>
            <a:r>
              <a:rPr lang="en-US" dirty="0" smtClean="0"/>
              <a:t>, Qty2, Rate2);</a:t>
            </a:r>
          </a:p>
          <a:p>
            <a:r>
              <a:rPr lang="en-US" dirty="0" err="1" smtClean="0"/>
              <a:t>Sr</a:t>
            </a:r>
            <a:r>
              <a:rPr lang="en-US" dirty="0" smtClean="0"/>
              <a:t>=Sr+1;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(“\</a:t>
            </a:r>
            <a:r>
              <a:rPr lang="en-US" dirty="0" err="1" smtClean="0"/>
              <a:t>n%d</a:t>
            </a:r>
            <a:r>
              <a:rPr lang="en-US" dirty="0" smtClean="0"/>
              <a:t> \t %d \</a:t>
            </a:r>
            <a:r>
              <a:rPr lang="en-US" dirty="0" err="1" smtClean="0"/>
              <a:t>t%d</a:t>
            </a:r>
            <a:r>
              <a:rPr lang="en-US" dirty="0" smtClean="0"/>
              <a:t>\n”, </a:t>
            </a:r>
            <a:r>
              <a:rPr lang="en-US" dirty="0" err="1" smtClean="0"/>
              <a:t>Sr</a:t>
            </a:r>
            <a:r>
              <a:rPr lang="en-US" dirty="0" smtClean="0"/>
              <a:t>, Qty3, Rate3);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17436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Example:  We want to design this Inventory: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4191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Program for the Inventory:</a:t>
            </a:r>
            <a:endParaRPr lang="en-US" b="1" dirty="0"/>
          </a:p>
        </p:txBody>
      </p:sp>
      <p:sp>
        <p:nvSpPr>
          <p:cNvPr id="14" name="Right Arrow 13"/>
          <p:cNvSpPr/>
          <p:nvPr/>
        </p:nvSpPr>
        <p:spPr>
          <a:xfrm flipH="1">
            <a:off x="4724400" y="4572000"/>
            <a:ext cx="2971800" cy="304800"/>
          </a:xfrm>
          <a:prstGeom prst="righ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Output: </a:t>
            </a:r>
            <a:r>
              <a:rPr lang="en-US" sz="1600" dirty="0" smtClean="0"/>
              <a:t>First line of Inventory</a:t>
            </a:r>
            <a:endParaRPr lang="en-US" sz="1600" dirty="0"/>
          </a:p>
        </p:txBody>
      </p:sp>
      <p:sp>
        <p:nvSpPr>
          <p:cNvPr id="15" name="Right Arrow 14"/>
          <p:cNvSpPr/>
          <p:nvPr/>
        </p:nvSpPr>
        <p:spPr>
          <a:xfrm flipH="1">
            <a:off x="5943600" y="4876800"/>
            <a:ext cx="3048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Output: </a:t>
            </a:r>
            <a:r>
              <a:rPr lang="en-US" sz="1600" dirty="0" smtClean="0"/>
              <a:t>Second line of Inventory</a:t>
            </a:r>
            <a:endParaRPr lang="en-US" sz="1600" dirty="0"/>
          </a:p>
        </p:txBody>
      </p:sp>
      <p:sp>
        <p:nvSpPr>
          <p:cNvPr id="16" name="Right Arrow 15"/>
          <p:cNvSpPr/>
          <p:nvPr/>
        </p:nvSpPr>
        <p:spPr>
          <a:xfrm flipH="1">
            <a:off x="6172200" y="5410200"/>
            <a:ext cx="28194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Output: </a:t>
            </a:r>
            <a:r>
              <a:rPr lang="en-US" sz="1600" dirty="0" smtClean="0"/>
              <a:t>Third line of Inventory</a:t>
            </a:r>
            <a:endParaRPr lang="en-US" sz="1600" dirty="0"/>
          </a:p>
        </p:txBody>
      </p:sp>
      <p:sp>
        <p:nvSpPr>
          <p:cNvPr id="17" name="Right Arrow 16"/>
          <p:cNvSpPr/>
          <p:nvPr/>
        </p:nvSpPr>
        <p:spPr>
          <a:xfrm flipH="1">
            <a:off x="6172200" y="5991664"/>
            <a:ext cx="2971800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Output: </a:t>
            </a:r>
            <a:r>
              <a:rPr lang="en-US" sz="1600" dirty="0" smtClean="0"/>
              <a:t>Fourth line of Inventory</a:t>
            </a:r>
            <a:endParaRPr lang="en-US" sz="1600" dirty="0"/>
          </a:p>
        </p:txBody>
      </p:sp>
      <p:sp>
        <p:nvSpPr>
          <p:cNvPr id="18" name="Left Arrow 17"/>
          <p:cNvSpPr/>
          <p:nvPr/>
        </p:nvSpPr>
        <p:spPr>
          <a:xfrm>
            <a:off x="7696200" y="1676400"/>
            <a:ext cx="838200" cy="228600"/>
          </a:xfrm>
          <a:prstGeom prst="lef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Line 1</a:t>
            </a:r>
            <a:endParaRPr lang="en-US" sz="1400" dirty="0"/>
          </a:p>
        </p:txBody>
      </p:sp>
      <p:sp>
        <p:nvSpPr>
          <p:cNvPr id="19" name="Left Arrow 18"/>
          <p:cNvSpPr/>
          <p:nvPr/>
        </p:nvSpPr>
        <p:spPr>
          <a:xfrm>
            <a:off x="7696200" y="1905000"/>
            <a:ext cx="8382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Line 2</a:t>
            </a:r>
            <a:endParaRPr lang="en-US" sz="1400" dirty="0"/>
          </a:p>
        </p:txBody>
      </p:sp>
      <p:sp>
        <p:nvSpPr>
          <p:cNvPr id="20" name="Left Arrow 19"/>
          <p:cNvSpPr/>
          <p:nvPr/>
        </p:nvSpPr>
        <p:spPr>
          <a:xfrm>
            <a:off x="7696200" y="2133600"/>
            <a:ext cx="838200" cy="22860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Line 3</a:t>
            </a:r>
            <a:endParaRPr lang="en-US" sz="1400" dirty="0"/>
          </a:p>
        </p:txBody>
      </p:sp>
      <p:sp>
        <p:nvSpPr>
          <p:cNvPr id="21" name="Left Arrow 20"/>
          <p:cNvSpPr/>
          <p:nvPr/>
        </p:nvSpPr>
        <p:spPr>
          <a:xfrm>
            <a:off x="7696200" y="2362200"/>
            <a:ext cx="838200" cy="228600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Line 4</a:t>
            </a:r>
            <a:endParaRPr lang="en-US" sz="14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552136" y="3276602"/>
            <a:ext cx="429064" cy="990599"/>
            <a:chOff x="1552136" y="3276602"/>
            <a:chExt cx="429064" cy="990599"/>
          </a:xfrm>
        </p:grpSpPr>
        <p:sp>
          <p:nvSpPr>
            <p:cNvPr id="22" name="TextBox 21"/>
            <p:cNvSpPr txBox="1"/>
            <p:nvPr/>
          </p:nvSpPr>
          <p:spPr>
            <a:xfrm rot="16200000">
              <a:off x="1195336" y="3633402"/>
              <a:ext cx="990599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Read Values</a:t>
              </a:r>
              <a:endParaRPr lang="en-US" sz="12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1828800" y="3304736"/>
              <a:ext cx="15240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828800" y="4253132"/>
              <a:ext cx="15240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572064" y="4634132"/>
            <a:ext cx="409136" cy="1600200"/>
            <a:chOff x="1572064" y="4634132"/>
            <a:chExt cx="409136" cy="1600200"/>
          </a:xfrm>
        </p:grpSpPr>
        <p:sp>
          <p:nvSpPr>
            <p:cNvPr id="23" name="TextBox 22"/>
            <p:cNvSpPr txBox="1"/>
            <p:nvPr/>
          </p:nvSpPr>
          <p:spPr>
            <a:xfrm rot="16200000">
              <a:off x="910464" y="5295732"/>
              <a:ext cx="1600200" cy="276999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Print Values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752600" y="6234332"/>
              <a:ext cx="22860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752600" y="4648200"/>
              <a:ext cx="22860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000" b="1" u="sng" dirty="0" smtClean="0"/>
              <a:t>Primary Data Types</a:t>
            </a:r>
            <a:endParaRPr lang="en-US" sz="2000" b="1" u="sng" dirty="0"/>
          </a:p>
        </p:txBody>
      </p:sp>
      <p:grpSp>
        <p:nvGrpSpPr>
          <p:cNvPr id="2" name="Group 9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7" name="Rectangle 6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**********</a:t>
              </a:r>
            </a:p>
            <a:p>
              <a:r>
                <a:rPr lang="en-US" dirty="0" smtClean="0"/>
                <a:t>*******</a:t>
              </a:r>
            </a:p>
            <a:p>
              <a:r>
                <a:rPr lang="en-US" dirty="0" smtClean="0"/>
                <a:t>****</a:t>
              </a:r>
            </a:p>
            <a:p>
              <a:r>
                <a:rPr lang="en-US" dirty="0" smtClean="0"/>
                <a:t>*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91200" y="1724464"/>
              <a:ext cx="28194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Demanded Output</a:t>
              </a:r>
              <a:endParaRPr lang="en-US" dirty="0"/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685800" y="1890932"/>
            <a:ext cx="4267200" cy="3671668"/>
            <a:chOff x="685800" y="1890932"/>
            <a:chExt cx="4267200" cy="3671668"/>
          </a:xfrm>
        </p:grpSpPr>
        <p:sp>
          <p:nvSpPr>
            <p:cNvPr id="11" name="Rectangle 10"/>
            <p:cNvSpPr/>
            <p:nvPr/>
          </p:nvSpPr>
          <p:spPr>
            <a:xfrm>
              <a:off x="685800" y="2209800"/>
              <a:ext cx="4267200" cy="3352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(“**********\n”);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(“*******\n”);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(“*”);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1890932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grpSp>
        <p:nvGrpSpPr>
          <p:cNvPr id="10" name="Group 18"/>
          <p:cNvGrpSpPr/>
          <p:nvPr/>
        </p:nvGrpSpPr>
        <p:grpSpPr>
          <a:xfrm>
            <a:off x="1905000" y="3505200"/>
            <a:ext cx="3662680" cy="838200"/>
            <a:chOff x="1676400" y="3505200"/>
            <a:chExt cx="5494020" cy="838200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3467100" y="3505200"/>
              <a:ext cx="37033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895600" y="3810000"/>
              <a:ext cx="42519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476500" y="4038600"/>
              <a:ext cx="466344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676400" y="4343400"/>
              <a:ext cx="54864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4343400" y="16103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Example</a:t>
            </a:r>
            <a:endParaRPr lang="en-U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Types: </a:t>
            </a:r>
            <a:r>
              <a:rPr lang="en-US" sz="2000" b="1" u="sng" dirty="0" smtClean="0"/>
              <a:t>Primary Data Types</a:t>
            </a:r>
            <a:endParaRPr lang="en-US" sz="2000" b="1" u="sng" dirty="0"/>
          </a:p>
        </p:txBody>
      </p:sp>
      <p:grpSp>
        <p:nvGrpSpPr>
          <p:cNvPr id="10" name="Group 9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7" name="Rectangle 6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**********</a:t>
              </a:r>
            </a:p>
            <a:p>
              <a:pPr algn="ctr"/>
              <a:r>
                <a:rPr lang="en-US" dirty="0" smtClean="0"/>
                <a:t>*******</a:t>
              </a:r>
            </a:p>
            <a:p>
              <a:pPr algn="ctr"/>
              <a:r>
                <a:rPr lang="en-US" dirty="0" smtClean="0"/>
                <a:t>****</a:t>
              </a:r>
            </a:p>
            <a:p>
              <a:pPr algn="ctr"/>
              <a:r>
                <a:rPr lang="en-US" dirty="0" smtClean="0"/>
                <a:t>*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Demanded Output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85800" y="1890932"/>
            <a:ext cx="4267200" cy="3671668"/>
            <a:chOff x="685800" y="1890932"/>
            <a:chExt cx="4267200" cy="3671668"/>
          </a:xfrm>
        </p:grpSpPr>
        <p:sp>
          <p:nvSpPr>
            <p:cNvPr id="11" name="Rectangle 10"/>
            <p:cNvSpPr/>
            <p:nvPr/>
          </p:nvSpPr>
          <p:spPr>
            <a:xfrm>
              <a:off x="685800" y="2209800"/>
              <a:ext cx="4267200" cy="3352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(“**********\n”);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 *******\n”);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    ****\n”);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        *”);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1890932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62200" y="3505200"/>
            <a:ext cx="4663440" cy="838200"/>
            <a:chOff x="2362200" y="3505200"/>
            <a:chExt cx="4663440" cy="838200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2971800" y="3505200"/>
              <a:ext cx="35814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895600" y="3810000"/>
              <a:ext cx="384048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667000" y="4038600"/>
              <a:ext cx="420624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2362200" y="4343400"/>
              <a:ext cx="466344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4343400" y="16103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Example</a:t>
            </a:r>
            <a:endParaRPr lang="en-U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sp>
        <p:nvSpPr>
          <p:cNvPr id="15" name="Left-Right Arrow 14"/>
          <p:cNvSpPr/>
          <p:nvPr/>
        </p:nvSpPr>
        <p:spPr>
          <a:xfrm rot="20106284">
            <a:off x="3850622" y="2883068"/>
            <a:ext cx="1856945" cy="4023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807720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sp>
        <p:nvSpPr>
          <p:cNvPr id="15" name="Left-Right Arrow 14"/>
          <p:cNvSpPr/>
          <p:nvPr/>
        </p:nvSpPr>
        <p:spPr>
          <a:xfrm rot="20402207">
            <a:off x="2879076" y="3062892"/>
            <a:ext cx="2836299" cy="4023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807720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447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Reading a character: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2133600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Variable_name</a:t>
            </a:r>
            <a:r>
              <a:rPr lang="en-US" dirty="0" smtClean="0"/>
              <a:t>=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r>
              <a:rPr lang="en-US" dirty="0" smtClean="0"/>
              <a:t>For example</a:t>
            </a:r>
          </a:p>
          <a:p>
            <a:endParaRPr lang="en-US" dirty="0" smtClean="0"/>
          </a:p>
          <a:p>
            <a:r>
              <a:rPr lang="en-US" dirty="0" smtClean="0"/>
              <a:t>char Grade;</a:t>
            </a:r>
          </a:p>
          <a:p>
            <a:r>
              <a:rPr lang="en-US" dirty="0" smtClean="0"/>
              <a:t>Grade=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9200" y="4267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same can also be performed by:</a:t>
            </a:r>
          </a:p>
          <a:p>
            <a:endParaRPr lang="en-US" dirty="0" smtClean="0"/>
          </a:p>
          <a:p>
            <a:r>
              <a:rPr lang="en-US" dirty="0" err="1" smtClean="0"/>
              <a:t>scanf</a:t>
            </a:r>
            <a:r>
              <a:rPr lang="en-US" dirty="0" smtClean="0"/>
              <a:t>(“%c”, Grade);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>
            <a:off x="1828800" y="3886200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830580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402207">
            <a:off x="2879076" y="3062892"/>
            <a:ext cx="2836299" cy="4023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856488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402207">
            <a:off x="2879076" y="3062892"/>
            <a:ext cx="2836299" cy="4023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856488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515721">
            <a:off x="1638318" y="3212802"/>
            <a:ext cx="4074308" cy="40237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856488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356213">
            <a:off x="1412959" y="3309883"/>
            <a:ext cx="4328745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8564880" y="2743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066416">
            <a:off x="1814372" y="3441076"/>
            <a:ext cx="4075894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  <a:p>
            <a:pPr algn="ctr"/>
            <a:r>
              <a:rPr lang="en-US" sz="1600" b="1" dirty="0" smtClean="0"/>
              <a:t>div=90/10=9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5638800" y="31242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20066416">
            <a:off x="1716162" y="3767238"/>
            <a:ext cx="4075894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  <a:p>
            <a:pPr algn="ctr"/>
            <a:r>
              <a:rPr lang="en-US" sz="1600" b="1" dirty="0" smtClean="0"/>
              <a:t>div=90/10=9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</a:p>
            <a:p>
              <a:endParaRPr lang="en-US" sz="900" dirty="0" smtClean="0"/>
            </a:p>
            <a:p>
              <a:r>
                <a:rPr lang="en-US" dirty="0" smtClean="0"/>
                <a:t> </a:t>
              </a:r>
              <a:r>
                <a:rPr lang="en-US" dirty="0" err="1" smtClean="0"/>
                <a:t>x+y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5638800" y="34290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19898254">
            <a:off x="1788167" y="3911454"/>
            <a:ext cx="4075894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  <a:p>
            <a:pPr algn="ctr"/>
            <a:r>
              <a:rPr lang="en-US" sz="1600" b="1" dirty="0" smtClean="0"/>
              <a:t>div=90/10=9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</a:p>
            <a:p>
              <a:endParaRPr lang="en-US" sz="1050" dirty="0" smtClean="0"/>
            </a:p>
            <a:p>
              <a:r>
                <a:rPr lang="en-US" dirty="0" smtClean="0"/>
                <a:t> </a:t>
              </a:r>
              <a:r>
                <a:rPr lang="en-US" dirty="0" err="1" smtClean="0"/>
                <a:t>x+y</a:t>
              </a:r>
              <a:endParaRPr lang="en-US" dirty="0" smtClean="0"/>
            </a:p>
            <a:p>
              <a:r>
                <a:rPr lang="en-US" dirty="0" smtClean="0"/>
                <a:t>------=9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5638800" y="3711524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19667960">
            <a:off x="2586810" y="4141280"/>
            <a:ext cx="3255195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  <a:p>
            <a:pPr algn="ctr"/>
            <a:r>
              <a:rPr lang="en-US" sz="1600" b="1" dirty="0" smtClean="0"/>
              <a:t>div=90/10=9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6332" y="939092"/>
            <a:ext cx="790575" cy="757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1143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program to read the values of x and y and to write the values of </a:t>
            </a:r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5486400" y="2133600"/>
            <a:ext cx="3352800" cy="3304736"/>
            <a:chOff x="5486400" y="1724464"/>
            <a:chExt cx="3352800" cy="3304736"/>
          </a:xfrm>
        </p:grpSpPr>
        <p:sp>
          <p:nvSpPr>
            <p:cNvPr id="10" name="Rectangle 9"/>
            <p:cNvSpPr/>
            <p:nvPr/>
          </p:nvSpPr>
          <p:spPr>
            <a:xfrm>
              <a:off x="5486400" y="2057400"/>
              <a:ext cx="3352800" cy="2971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/>
                <a:t> Enter the value of x and y 50 40</a:t>
              </a:r>
            </a:p>
            <a:p>
              <a:endParaRPr lang="en-US" sz="1200" dirty="0" smtClean="0"/>
            </a:p>
            <a:p>
              <a:r>
                <a:rPr lang="en-US" dirty="0" smtClean="0"/>
                <a:t> </a:t>
              </a:r>
              <a:r>
                <a:rPr lang="en-US" dirty="0" err="1" smtClean="0"/>
                <a:t>x+y</a:t>
              </a:r>
              <a:endParaRPr lang="en-US" dirty="0" smtClean="0"/>
            </a:p>
            <a:p>
              <a:r>
                <a:rPr lang="en-US" dirty="0" smtClean="0"/>
                <a:t>------=9</a:t>
              </a:r>
            </a:p>
            <a:p>
              <a:r>
                <a:rPr lang="en-US" dirty="0" smtClean="0"/>
                <a:t>x-y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724464"/>
              <a:ext cx="2209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Output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609600" y="1524000"/>
            <a:ext cx="4343400" cy="4876800"/>
            <a:chOff x="609600" y="1524000"/>
            <a:chExt cx="4343400" cy="4876800"/>
          </a:xfrm>
        </p:grpSpPr>
        <p:sp>
          <p:nvSpPr>
            <p:cNvPr id="13" name="Rectangle 12"/>
            <p:cNvSpPr/>
            <p:nvPr/>
          </p:nvSpPr>
          <p:spPr>
            <a:xfrm>
              <a:off x="685800" y="1905000"/>
              <a:ext cx="4267200" cy="4495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stdio.h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#include&lt;</a:t>
              </a:r>
              <a:r>
                <a:rPr lang="en-US" dirty="0" err="1" smtClean="0">
                  <a:solidFill>
                    <a:schemeClr val="tx1"/>
                  </a:solidFill>
                </a:rPr>
                <a:t>conio.h</a:t>
              </a:r>
              <a:r>
                <a:rPr lang="en-US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void main()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{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float x, y, sum, sub, div;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(“Enter the value of x and y”);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scanf</a:t>
              </a:r>
              <a:r>
                <a:rPr lang="en-US" dirty="0" smtClean="0">
                  <a:solidFill>
                    <a:schemeClr val="tx1"/>
                  </a:solidFill>
                </a:rPr>
                <a:t>(“%f %f”, &amp;x, &amp;y);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sum=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sub=x-y;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div=sum/sub;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</a:t>
              </a:r>
              <a:r>
                <a:rPr lang="en-US" dirty="0" err="1" smtClean="0">
                  <a:solidFill>
                    <a:schemeClr val="tx1"/>
                  </a:solidFill>
                </a:rPr>
                <a:t>x+y</a:t>
              </a:r>
              <a:r>
                <a:rPr lang="en-US" dirty="0" smtClean="0">
                  <a:solidFill>
                    <a:schemeClr val="tx1"/>
                  </a:solidFill>
                </a:rPr>
                <a:t>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 ------=%f\n”, div);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printf</a:t>
              </a:r>
              <a:r>
                <a:rPr lang="en-US" dirty="0" smtClean="0">
                  <a:solidFill>
                    <a:schemeClr val="tx1"/>
                  </a:solidFill>
                </a:rPr>
                <a:t>(“x-y\n”);</a:t>
              </a:r>
            </a:p>
            <a:p>
              <a:r>
                <a:rPr lang="en-US" dirty="0" err="1" smtClean="0">
                  <a:solidFill>
                    <a:schemeClr val="tx1"/>
                  </a:solidFill>
                </a:rPr>
                <a:t>getch</a:t>
              </a:r>
              <a:r>
                <a:rPr lang="en-US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1524000"/>
              <a:ext cx="3962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Program:</a:t>
              </a:r>
              <a:endParaRPr lang="en-US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5610664" y="3962400"/>
            <a:ext cx="27432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 rot="19898254">
            <a:off x="1921454" y="4496752"/>
            <a:ext cx="3857397" cy="402375"/>
          </a:xfrm>
          <a:prstGeom prst="leftRightArrow">
            <a:avLst/>
          </a:prstGeom>
          <a:solidFill>
            <a:schemeClr val="tx1"/>
          </a:solidFill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While executing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743200" y="1447800"/>
            <a:ext cx="23622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 smtClean="0"/>
              <a:t>X=50</a:t>
            </a:r>
          </a:p>
          <a:p>
            <a:pPr algn="ctr"/>
            <a:r>
              <a:rPr lang="en-US" sz="1600" b="1" dirty="0" smtClean="0"/>
              <a:t>Y=40</a:t>
            </a:r>
          </a:p>
          <a:p>
            <a:pPr algn="ctr"/>
            <a:r>
              <a:rPr lang="en-US" sz="1600" b="1" dirty="0" smtClean="0"/>
              <a:t>sum=50+40=90</a:t>
            </a:r>
          </a:p>
          <a:p>
            <a:pPr algn="ctr"/>
            <a:r>
              <a:rPr lang="en-US" sz="1600" b="1" dirty="0" smtClean="0"/>
              <a:t>sub=50-40=10</a:t>
            </a:r>
          </a:p>
          <a:p>
            <a:pPr algn="ctr"/>
            <a:r>
              <a:rPr lang="en-US" sz="1600" b="1" dirty="0" smtClean="0"/>
              <a:t>div=90/10=9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43200" y="2438400"/>
            <a:ext cx="35814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b="1" dirty="0" smtClean="0"/>
              <a:t>End of Chapter 4</a:t>
            </a:r>
          </a:p>
        </p:txBody>
      </p:sp>
      <p:sp>
        <p:nvSpPr>
          <p:cNvPr id="18" name="Equal 17"/>
          <p:cNvSpPr/>
          <p:nvPr/>
        </p:nvSpPr>
        <p:spPr>
          <a:xfrm>
            <a:off x="6248400" y="3124200"/>
            <a:ext cx="5334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qual 18"/>
          <p:cNvSpPr/>
          <p:nvPr/>
        </p:nvSpPr>
        <p:spPr>
          <a:xfrm>
            <a:off x="2286000" y="3124200"/>
            <a:ext cx="5334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2743200" y="2438400"/>
            <a:ext cx="3581400" cy="1752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b="1" dirty="0" smtClean="0"/>
              <a:t>Next  Chapter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4600" y="42672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Decision making and branching</a:t>
            </a:r>
            <a:endParaRPr lang="en-US" sz="2800" dirty="0"/>
          </a:p>
        </p:txBody>
      </p:sp>
      <p:sp>
        <p:nvSpPr>
          <p:cNvPr id="24" name="Oval 23"/>
          <p:cNvSpPr/>
          <p:nvPr/>
        </p:nvSpPr>
        <p:spPr>
          <a:xfrm>
            <a:off x="4495800" y="990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4419600" y="1432560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57800" y="17526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0808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80808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4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4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844E-6 L -3.33333E-6 0.1665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16651 C 0.05174 0.16929 0.104 0.17229 0.1382 0.19056 C 0.1724 0.20929 0.19358 0.26318 0.20521 0.27867 " pathEditMode="relative" rAng="295237" ptsTypes="aaA">
                                      <p:cBhvr>
                                        <p:cTn id="3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5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521 0.27867 L 0.25521 0.27867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6281E-7 L 0.24167 0.14431 " pathEditMode="relative" ptsTypes="AA">
                                      <p:cBhvr>
                                        <p:cTn id="3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69 0.27868 L 0.25469 0.4673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67 0.14431 L 0.26667 0.3219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677 0.46624 L 0.28177 0.46624 " pathEditMode="relative" rAng="0" ptsTypes="AA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334 0.46739 L 0.28334 0.8325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3" presetClass="exit" presetSubtype="1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/>
      <p:bldP spid="24" grpId="0" animBg="1"/>
      <p:bldP spid="24" grpId="1" animBg="1"/>
      <p:bldP spid="24" grpId="2" animBg="1"/>
      <p:bldP spid="24" grpId="3" animBg="1"/>
      <p:bldP spid="24" grpId="4" animBg="1"/>
      <p:bldP spid="24" grpId="5" animBg="1"/>
      <p:bldP spid="24" grpId="6" animBg="1"/>
      <p:bldP spid="24" grpId="7" animBg="1"/>
      <p:bldP spid="27" grpId="0"/>
      <p:bldP spid="27" grpId="1"/>
      <p:bldP spid="27" grpId="2"/>
      <p:bldP spid="27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Reading a character: Checking whether the typed character is digit or alphabet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17526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 Grade;</a:t>
            </a:r>
          </a:p>
          <a:p>
            <a:r>
              <a:rPr lang="en-US" dirty="0" smtClean="0"/>
              <a:t>Grade=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Flag;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9200" y="2743200"/>
            <a:ext cx="6400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Flag=</a:t>
            </a:r>
            <a:r>
              <a:rPr lang="en-US" dirty="0" err="1" smtClean="0"/>
              <a:t>isalpha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The value of Flag is non-zero if Grade contains an alphabet.</a:t>
            </a:r>
          </a:p>
          <a:p>
            <a:endParaRPr lang="en-US" dirty="0" smtClean="0"/>
          </a:p>
          <a:p>
            <a:r>
              <a:rPr lang="en-US" dirty="0" smtClean="0"/>
              <a:t>Flag=</a:t>
            </a:r>
            <a:r>
              <a:rPr lang="en-US" dirty="0" err="1" smtClean="0"/>
              <a:t>isdigit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The value of Flag is non-zero if Grade contains a digit.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Reading a character: Checking whether the typed character is digit or alphabet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17526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 Grade, </a:t>
            </a:r>
            <a:r>
              <a:rPr lang="en-US" dirty="0" err="1" smtClean="0"/>
              <a:t>changedCase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Grade=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Flag;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9200" y="2743200"/>
            <a:ext cx="64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Flag=</a:t>
            </a:r>
            <a:r>
              <a:rPr lang="en-US" dirty="0" err="1" smtClean="0"/>
              <a:t>isalpha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The value of Flag is non-zero if Grade contains an alphabet.</a:t>
            </a:r>
          </a:p>
          <a:p>
            <a:endParaRPr lang="en-US" dirty="0" smtClean="0"/>
          </a:p>
          <a:p>
            <a:r>
              <a:rPr lang="en-US" dirty="0" smtClean="0"/>
              <a:t>Flag=</a:t>
            </a:r>
            <a:r>
              <a:rPr lang="en-US" dirty="0" err="1" smtClean="0"/>
              <a:t>isdigit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The value of Flag is non-zero if Grade contains a digit.</a:t>
            </a:r>
          </a:p>
          <a:p>
            <a:endParaRPr lang="en-US" dirty="0" smtClean="0"/>
          </a:p>
          <a:p>
            <a:r>
              <a:rPr lang="en-US" dirty="0" err="1" smtClean="0"/>
              <a:t>changedCase</a:t>
            </a:r>
            <a:r>
              <a:rPr lang="en-US" dirty="0" smtClean="0"/>
              <a:t>=</a:t>
            </a:r>
            <a:r>
              <a:rPr lang="en-US" dirty="0" err="1" smtClean="0"/>
              <a:t>toupper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It will convert Grade value to upper case letter.</a:t>
            </a:r>
          </a:p>
          <a:p>
            <a:endParaRPr lang="en-US" dirty="0" smtClean="0"/>
          </a:p>
          <a:p>
            <a:r>
              <a:rPr lang="en-US" dirty="0" err="1" smtClean="0"/>
              <a:t>changedCase</a:t>
            </a:r>
            <a:r>
              <a:rPr lang="en-US" dirty="0" smtClean="0"/>
              <a:t>=</a:t>
            </a:r>
            <a:r>
              <a:rPr lang="en-US" dirty="0" err="1" smtClean="0"/>
              <a:t>tolower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It will convert Grade value to lower case letter.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Writing a character: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17526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 Grade, </a:t>
            </a:r>
            <a:r>
              <a:rPr lang="en-US" dirty="0" err="1" smtClean="0"/>
              <a:t>changedCase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Grade=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5400" y="2667000"/>
            <a:ext cx="472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putchar</a:t>
            </a:r>
            <a:r>
              <a:rPr lang="en-US" dirty="0" smtClean="0"/>
              <a:t>(</a:t>
            </a:r>
            <a:r>
              <a:rPr lang="en-US" dirty="0" err="1" smtClean="0"/>
              <a:t>variable_Name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For example:</a:t>
            </a:r>
          </a:p>
          <a:p>
            <a:r>
              <a:rPr lang="en-US" dirty="0" smtClean="0"/>
              <a:t>1.	Grade=‘A’;</a:t>
            </a:r>
          </a:p>
          <a:p>
            <a:pPr lvl="2"/>
            <a:r>
              <a:rPr lang="en-US" dirty="0" err="1" smtClean="0"/>
              <a:t>putchar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2.	Grade=‘A’;</a:t>
            </a:r>
          </a:p>
          <a:p>
            <a:r>
              <a:rPr lang="en-US" dirty="0" smtClean="0"/>
              <a:t>	char </a:t>
            </a:r>
            <a:r>
              <a:rPr lang="en-US" dirty="0" err="1" smtClean="0"/>
              <a:t>cCase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cCase</a:t>
            </a:r>
            <a:r>
              <a:rPr lang="en-US" dirty="0" smtClean="0"/>
              <a:t>=</a:t>
            </a:r>
            <a:r>
              <a:rPr lang="en-US" dirty="0" err="1" smtClean="0"/>
              <a:t>tolower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putcharCase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3.	Grade=‘a’;</a:t>
            </a:r>
          </a:p>
          <a:p>
            <a:r>
              <a:rPr lang="en-US" dirty="0" smtClean="0"/>
              <a:t>	char </a:t>
            </a:r>
            <a:r>
              <a:rPr lang="en-US" dirty="0" err="1" smtClean="0"/>
              <a:t>cCase</a:t>
            </a:r>
            <a:r>
              <a:rPr lang="en-US" dirty="0" smtClean="0"/>
              <a:t>=</a:t>
            </a:r>
            <a:r>
              <a:rPr lang="en-US" dirty="0" err="1" smtClean="0"/>
              <a:t>toupper</a:t>
            </a:r>
            <a:r>
              <a:rPr lang="en-US" dirty="0" smtClean="0"/>
              <a:t>(Grade);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putchar</a:t>
            </a:r>
            <a:r>
              <a:rPr lang="en-US" dirty="0" smtClean="0"/>
              <a:t>(</a:t>
            </a:r>
            <a:r>
              <a:rPr lang="en-US" dirty="0" err="1" smtClean="0"/>
              <a:t>cCase</a:t>
            </a:r>
            <a:r>
              <a:rPr lang="en-US" dirty="0" smtClean="0"/>
              <a:t>);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3886200" y="3810000"/>
            <a:ext cx="1295400" cy="381000"/>
            <a:chOff x="4114800" y="3886200"/>
            <a:chExt cx="1295400" cy="381000"/>
          </a:xfrm>
        </p:grpSpPr>
        <p:sp>
          <p:nvSpPr>
            <p:cNvPr id="12" name="Right Arrow 11"/>
            <p:cNvSpPr/>
            <p:nvPr/>
          </p:nvSpPr>
          <p:spPr>
            <a:xfrm>
              <a:off x="4114800" y="3886200"/>
              <a:ext cx="990600" cy="381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output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05400" y="3886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038600" y="4876800"/>
            <a:ext cx="1295400" cy="381000"/>
            <a:chOff x="4114800" y="3886200"/>
            <a:chExt cx="1295400" cy="381000"/>
          </a:xfrm>
        </p:grpSpPr>
        <p:sp>
          <p:nvSpPr>
            <p:cNvPr id="16" name="Right Arrow 15"/>
            <p:cNvSpPr/>
            <p:nvPr/>
          </p:nvSpPr>
          <p:spPr>
            <a:xfrm>
              <a:off x="4114800" y="3886200"/>
              <a:ext cx="990600" cy="381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output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05400" y="3886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038600" y="5715000"/>
            <a:ext cx="1295400" cy="381000"/>
            <a:chOff x="4114800" y="3886200"/>
            <a:chExt cx="1295400" cy="381000"/>
          </a:xfrm>
        </p:grpSpPr>
        <p:sp>
          <p:nvSpPr>
            <p:cNvPr id="19" name="Right Arrow 18"/>
            <p:cNvSpPr/>
            <p:nvPr/>
          </p:nvSpPr>
          <p:spPr>
            <a:xfrm>
              <a:off x="4114800" y="3886200"/>
              <a:ext cx="990600" cy="381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output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05400" y="3886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/>
              <a:t>Data </a:t>
            </a:r>
            <a:r>
              <a:rPr lang="en-US" sz="2400" b="1" i="1" u="sng" dirty="0" err="1" smtClean="0"/>
              <a:t>inputing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2492514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(“control string”, &amp;arg1, &amp;arg2, …);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/>
              <a:t>Data </a:t>
            </a:r>
            <a:r>
              <a:rPr lang="en-US" sz="2400" b="1" i="1" u="sng" dirty="0" err="1" smtClean="0"/>
              <a:t>inputing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2492514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(“%d”, &amp;a);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3406914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(“%f”, &amp;b);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4146828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(“%s”, &amp;c);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4930914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(“%c”, d);</a:t>
            </a:r>
            <a:endParaRPr lang="en-US" sz="4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3886200" y="2133600"/>
            <a:ext cx="5181600" cy="4419600"/>
            <a:chOff x="3657601" y="1371600"/>
            <a:chExt cx="4024531" cy="408666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r="88889"/>
            <a:stretch>
              <a:fillRect/>
            </a:stretch>
          </p:blipFill>
          <p:spPr bwMode="auto">
            <a:xfrm>
              <a:off x="3657601" y="1371600"/>
              <a:ext cx="609599" cy="403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37500"/>
            <a:stretch>
              <a:fillRect/>
            </a:stretch>
          </p:blipFill>
          <p:spPr bwMode="auto">
            <a:xfrm>
              <a:off x="4253132" y="1419664"/>
              <a:ext cx="3429000" cy="403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76200" y="15240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(“control string”, &amp;arg1, &amp;arg2, …);</a:t>
            </a:r>
            <a:endParaRPr lang="en-US" sz="4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52400" y="2209800"/>
            <a:ext cx="82296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/>
              <a:t>Mixed data </a:t>
            </a:r>
            <a:r>
              <a:rPr lang="en-US" sz="2400" b="1" i="1" u="sng" dirty="0" err="1" smtClean="0"/>
              <a:t>inputing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492514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scanf</a:t>
            </a:r>
            <a:r>
              <a:rPr lang="en-US" sz="4000" dirty="0" smtClean="0"/>
              <a:t>(“%d  %f  %s  %c”, &amp;a, &amp;b, &amp;c, d);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Chapter: Managing Input and Output Operations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/>
              <a:t>Mixed data output</a:t>
            </a:r>
            <a:endParaRPr lang="en-US" sz="2400" b="1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9050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(“%d”, a);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644914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(“%f”, b);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3528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(“%s”, c);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4092714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(“%c”, d);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5388114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printf</a:t>
            </a:r>
            <a:r>
              <a:rPr lang="en-US" sz="4000" dirty="0" smtClean="0"/>
              <a:t>(“%d  %f  %s  %c”, a, b, c, d);</a:t>
            </a:r>
            <a:endParaRPr lang="en-US" sz="4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609600" y="5029200"/>
            <a:ext cx="7086600" cy="381000"/>
            <a:chOff x="609600" y="5029200"/>
            <a:chExt cx="7086600" cy="3810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09600" y="5181600"/>
              <a:ext cx="7086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2362200" y="5029200"/>
              <a:ext cx="37338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In a mixed manner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2219</Words>
  <Application>Microsoft Office PowerPoint</Application>
  <PresentationFormat>On-screen Show (4:3)</PresentationFormat>
  <Paragraphs>551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102</cp:revision>
  <dcterms:created xsi:type="dcterms:W3CDTF">2018-03-06T15:10:58Z</dcterms:created>
  <dcterms:modified xsi:type="dcterms:W3CDTF">2018-04-16T17:34:53Z</dcterms:modified>
</cp:coreProperties>
</file>