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314" r:id="rId3"/>
    <p:sldId id="315" r:id="rId4"/>
    <p:sldId id="320" r:id="rId5"/>
    <p:sldId id="316" r:id="rId6"/>
    <p:sldId id="317" r:id="rId7"/>
    <p:sldId id="318" r:id="rId8"/>
    <p:sldId id="319" r:id="rId9"/>
    <p:sldId id="321" r:id="rId10"/>
    <p:sldId id="322" r:id="rId11"/>
    <p:sldId id="323" r:id="rId12"/>
    <p:sldId id="324" r:id="rId13"/>
    <p:sldId id="32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7614CA-BC11-49BF-888C-6D5C98AC21EA}"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7614CA-BC11-49BF-888C-6D5C98AC21EA}"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7614CA-BC11-49BF-888C-6D5C98AC21EA}"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7614CA-BC11-49BF-888C-6D5C98AC21EA}"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7614CA-BC11-49BF-888C-6D5C98AC21EA}"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7614CA-BC11-49BF-888C-6D5C98AC21EA}" type="datetimeFigureOut">
              <a:rPr lang="en-US" smtClean="0"/>
              <a:pPr/>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7614CA-BC11-49BF-888C-6D5C98AC21EA}" type="datetimeFigureOut">
              <a:rPr lang="en-US" smtClean="0"/>
              <a:pPr/>
              <a:t>3/12/2018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7614CA-BC11-49BF-888C-6D5C98AC21EA}" type="datetimeFigureOut">
              <a:rPr lang="en-US" smtClean="0"/>
              <a:pPr/>
              <a:t>3/12/2018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7614CA-BC11-49BF-888C-6D5C98AC21EA}" type="datetimeFigureOut">
              <a:rPr lang="en-US" smtClean="0"/>
              <a:pPr/>
              <a:t>3/12/2018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7614CA-BC11-49BF-888C-6D5C98AC21EA}" type="datetimeFigureOut">
              <a:rPr lang="en-US" smtClean="0"/>
              <a:pPr/>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7614CA-BC11-49BF-888C-6D5C98AC21EA}" type="datetimeFigureOut">
              <a:rPr lang="en-US" smtClean="0"/>
              <a:pPr/>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C1EDD-00C7-4013-A752-59C67F86FFC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7614CA-BC11-49BF-888C-6D5C98AC21EA}" type="datetimeFigureOut">
              <a:rPr lang="en-US" smtClean="0"/>
              <a:pPr/>
              <a:t>3/12/2018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DC1EDD-00C7-4013-A752-59C67F86FFC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10.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png"/><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9" name="Picture 2" descr="a picture to represent stochastic process এর ছবি ফলাফল"/>
          <p:cNvPicPr>
            <a:picLocks noChangeAspect="1" noChangeArrowheads="1"/>
          </p:cNvPicPr>
          <p:nvPr/>
        </p:nvPicPr>
        <p:blipFill>
          <a:blip r:embed="rId4" cstate="print"/>
          <a:srcRect l="3896" t="6926" r="5195"/>
          <a:stretch>
            <a:fillRect/>
          </a:stretch>
        </p:blipFill>
        <p:spPr bwMode="auto">
          <a:xfrm>
            <a:off x="1295400" y="1828800"/>
            <a:ext cx="5334000" cy="4095753"/>
          </a:xfrm>
          <a:prstGeom prst="rect">
            <a:avLst/>
          </a:prstGeom>
          <a:noFill/>
        </p:spPr>
      </p:pic>
      <p:sp>
        <p:nvSpPr>
          <p:cNvPr id="10" name="TextBox 9"/>
          <p:cNvSpPr txBox="1"/>
          <p:nvPr/>
        </p:nvSpPr>
        <p:spPr>
          <a:xfrm>
            <a:off x="1371600" y="914400"/>
            <a:ext cx="6172200" cy="369332"/>
          </a:xfrm>
          <a:prstGeom prst="rect">
            <a:avLst/>
          </a:prstGeom>
          <a:noFill/>
        </p:spPr>
        <p:txBody>
          <a:bodyPr wrap="square" rtlCol="0">
            <a:spAutoFit/>
          </a:bodyPr>
          <a:lstStyle/>
          <a:p>
            <a:r>
              <a:rPr lang="en-US" b="1" dirty="0" smtClean="0"/>
              <a:t>CSE 5403: Stochastic Process			Cr. 3.00</a:t>
            </a:r>
            <a:endParaRPr lang="en-US" b="1" dirty="0"/>
          </a:p>
        </p:txBody>
      </p:sp>
      <p:sp>
        <p:nvSpPr>
          <p:cNvPr id="12" name="TextBox 11"/>
          <p:cNvSpPr txBox="1"/>
          <p:nvPr/>
        </p:nvSpPr>
        <p:spPr>
          <a:xfrm>
            <a:off x="1600200" y="5791200"/>
            <a:ext cx="5791200" cy="369332"/>
          </a:xfrm>
          <a:prstGeom prst="rect">
            <a:avLst/>
          </a:prstGeom>
          <a:noFill/>
        </p:spPr>
        <p:txBody>
          <a:bodyPr wrap="square" rtlCol="0">
            <a:spAutoFit/>
          </a:bodyPr>
          <a:lstStyle/>
          <a:p>
            <a:r>
              <a:rPr lang="en-US" dirty="0" smtClean="0"/>
              <a:t>Course Leaner: 2</a:t>
            </a:r>
            <a:r>
              <a:rPr lang="en-US" baseline="30000" dirty="0" smtClean="0"/>
              <a:t>nd</a:t>
            </a:r>
            <a:r>
              <a:rPr lang="en-US" dirty="0" smtClean="0"/>
              <a:t> semester of MS 2015-16</a:t>
            </a:r>
          </a:p>
        </p:txBody>
      </p:sp>
      <p:sp>
        <p:nvSpPr>
          <p:cNvPr id="13" name="Rectangle 12"/>
          <p:cNvSpPr/>
          <p:nvPr/>
        </p:nvSpPr>
        <p:spPr>
          <a:xfrm>
            <a:off x="1371600" y="1371600"/>
            <a:ext cx="2942344" cy="369332"/>
          </a:xfrm>
          <a:prstGeom prst="rect">
            <a:avLst/>
          </a:prstGeom>
        </p:spPr>
        <p:txBody>
          <a:bodyPr wrap="none">
            <a:spAutoFit/>
          </a:bodyPr>
          <a:lstStyle/>
          <a:p>
            <a:r>
              <a:rPr lang="en-US" dirty="0" smtClean="0"/>
              <a:t>Course Teacher: A H M Kamal</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Sample: Probability Plotting</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28600" y="1295400"/>
            <a:ext cx="8763000" cy="1477328"/>
          </a:xfrm>
          <a:prstGeom prst="rect">
            <a:avLst/>
          </a:prstGeom>
        </p:spPr>
        <p:txBody>
          <a:bodyPr wrap="square">
            <a:spAutoFit/>
          </a:bodyPr>
          <a:lstStyle/>
          <a:p>
            <a:r>
              <a:rPr lang="en-US" dirty="0" smtClean="0"/>
              <a:t>Ten observations on the effective service life in minutes of batteries used in a portable</a:t>
            </a:r>
          </a:p>
          <a:p>
            <a:r>
              <a:rPr lang="en-US" dirty="0" smtClean="0"/>
              <a:t>personal computer are as follows: </a:t>
            </a:r>
            <a:r>
              <a:rPr lang="en-US" b="1" u="sng" dirty="0" smtClean="0"/>
              <a:t>176, 191, 214, 220, 205, 192, 201, 190, 183, 185.</a:t>
            </a:r>
            <a:r>
              <a:rPr lang="en-US" dirty="0" smtClean="0"/>
              <a:t> We</a:t>
            </a:r>
          </a:p>
          <a:p>
            <a:r>
              <a:rPr lang="en-US" dirty="0" smtClean="0"/>
              <a:t>hypothesize that battery life is adequately modeled by a normal distribution. To use probability plotting to investigate this hypothesis, first arrange the observations in ascending order and calculate their cumulative frequencies (</a:t>
            </a:r>
            <a:r>
              <a:rPr lang="en-US" i="1" dirty="0" smtClean="0"/>
              <a:t>j</a:t>
            </a:r>
            <a:r>
              <a:rPr lang="en-US" dirty="0" smtClean="0"/>
              <a:t>-0.5)/10 as shown in Table 6-6.</a:t>
            </a:r>
          </a:p>
        </p:txBody>
      </p:sp>
      <p:pic>
        <p:nvPicPr>
          <p:cNvPr id="1026" name="Picture 2"/>
          <p:cNvPicPr>
            <a:picLocks noChangeAspect="1" noChangeArrowheads="1"/>
          </p:cNvPicPr>
          <p:nvPr/>
        </p:nvPicPr>
        <p:blipFill>
          <a:blip r:embed="rId4" cstate="print"/>
          <a:srcRect/>
          <a:stretch>
            <a:fillRect/>
          </a:stretch>
        </p:blipFill>
        <p:spPr bwMode="auto">
          <a:xfrm>
            <a:off x="228600" y="2743200"/>
            <a:ext cx="8830003" cy="3581400"/>
          </a:xfrm>
          <a:prstGeom prst="rect">
            <a:avLst/>
          </a:prstGeom>
          <a:noFill/>
          <a:ln w="9525">
            <a:noFill/>
            <a:miter lim="800000"/>
            <a:headEnd/>
            <a:tailEnd/>
          </a:ln>
        </p:spPr>
      </p:pic>
      <p:sp>
        <p:nvSpPr>
          <p:cNvPr id="11" name="Rectangle 10"/>
          <p:cNvSpPr/>
          <p:nvPr/>
        </p:nvSpPr>
        <p:spPr>
          <a:xfrm>
            <a:off x="8153400" y="3200400"/>
            <a:ext cx="838200" cy="3276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Sample: Probability Plotting</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4" cstate="print"/>
          <a:srcRect/>
          <a:stretch>
            <a:fillRect/>
          </a:stretch>
        </p:blipFill>
        <p:spPr bwMode="auto">
          <a:xfrm>
            <a:off x="228600" y="2743200"/>
            <a:ext cx="8830003" cy="3581400"/>
          </a:xfrm>
          <a:prstGeom prst="rect">
            <a:avLst/>
          </a:prstGeom>
          <a:noFill/>
          <a:ln w="9525">
            <a:noFill/>
            <a:miter lim="800000"/>
            <a:headEnd/>
            <a:tailEnd/>
          </a:ln>
        </p:spPr>
      </p:pic>
      <p:sp>
        <p:nvSpPr>
          <p:cNvPr id="11" name="Rectangle 10"/>
          <p:cNvSpPr/>
          <p:nvPr/>
        </p:nvSpPr>
        <p:spPr>
          <a:xfrm>
            <a:off x="8153400" y="3200400"/>
            <a:ext cx="838200" cy="3276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p:nvPicPr>
        <p:blipFill>
          <a:blip r:embed="rId5" cstate="print"/>
          <a:srcRect/>
          <a:stretch>
            <a:fillRect/>
          </a:stretch>
        </p:blipFill>
        <p:spPr bwMode="auto">
          <a:xfrm>
            <a:off x="457200" y="1295400"/>
            <a:ext cx="8531258"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4"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Sample: Probability Plotting</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5" cstate="print"/>
          <a:srcRect/>
          <a:stretch>
            <a:fillRect/>
          </a:stretch>
        </p:blipFill>
        <p:spPr bwMode="auto">
          <a:xfrm>
            <a:off x="228601" y="1295400"/>
            <a:ext cx="7848600" cy="3183348"/>
          </a:xfrm>
          <a:prstGeom prst="rect">
            <a:avLst/>
          </a:prstGeom>
          <a:noFill/>
          <a:ln w="9525">
            <a:noFill/>
            <a:miter lim="800000"/>
            <a:headEnd/>
            <a:tailEnd/>
          </a:ln>
        </p:spPr>
      </p:pic>
      <p:graphicFrame>
        <p:nvGraphicFramePr>
          <p:cNvPr id="12" name="Object 11"/>
          <p:cNvGraphicFramePr>
            <a:graphicFrameLocks noChangeAspect="1"/>
          </p:cNvGraphicFramePr>
          <p:nvPr/>
        </p:nvGraphicFramePr>
        <p:xfrm>
          <a:off x="-287337" y="304800"/>
          <a:ext cx="6463129" cy="6172200"/>
        </p:xfrm>
        <a:graphic>
          <a:graphicData uri="http://schemas.openxmlformats.org/presentationml/2006/ole">
            <p:oleObj spid="_x0000_s3075" name="Acrobat Document" r:id="rId6" imgW="5830114" imgH="7542857" progId="AcroExch.Document.DC">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28601" y="1143000"/>
            <a:ext cx="7848600" cy="3183348"/>
          </a:xfrm>
          <a:prstGeom prst="rect">
            <a:avLst/>
          </a:prstGeom>
          <a:noFill/>
          <a:ln w="9525">
            <a:noFill/>
            <a:miter lim="800000"/>
            <a:headEnd/>
            <a:tailEnd/>
          </a:ln>
        </p:spPr>
      </p:pic>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4"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Sample: Probability Plotting</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650" name="Picture 2"/>
          <p:cNvPicPr>
            <a:picLocks noChangeAspect="1" noChangeArrowheads="1"/>
          </p:cNvPicPr>
          <p:nvPr/>
        </p:nvPicPr>
        <p:blipFill>
          <a:blip r:embed="rId5" cstate="print"/>
          <a:srcRect t="6545"/>
          <a:stretch>
            <a:fillRect/>
          </a:stretch>
        </p:blipFill>
        <p:spPr bwMode="auto">
          <a:xfrm>
            <a:off x="4191000" y="4191000"/>
            <a:ext cx="4191000" cy="237670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Sample:</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838200" y="1501486"/>
            <a:ext cx="8077200" cy="923330"/>
          </a:xfrm>
          <a:prstGeom prst="rect">
            <a:avLst/>
          </a:prstGeom>
        </p:spPr>
        <p:txBody>
          <a:bodyPr wrap="square">
            <a:spAutoFit/>
          </a:bodyPr>
          <a:lstStyle/>
          <a:p>
            <a:r>
              <a:rPr lang="en-US" dirty="0" smtClean="0"/>
              <a:t>The sample mean is the average value of all the observations in the data set. Usually,</a:t>
            </a:r>
          </a:p>
          <a:p>
            <a:r>
              <a:rPr lang="en-US" dirty="0" smtClean="0"/>
              <a:t>these data are a </a:t>
            </a:r>
            <a:r>
              <a:rPr lang="en-US" b="1" dirty="0" smtClean="0"/>
              <a:t>sample of observations </a:t>
            </a:r>
            <a:r>
              <a:rPr lang="en-US" dirty="0" smtClean="0"/>
              <a:t>that have been selected from some larger </a:t>
            </a:r>
            <a:r>
              <a:rPr lang="en-US" b="1" dirty="0" smtClean="0"/>
              <a:t>population </a:t>
            </a:r>
            <a:r>
              <a:rPr lang="en-US" dirty="0" smtClean="0"/>
              <a:t>of observations.</a:t>
            </a:r>
            <a:endParaRPr lang="en-US" dirty="0"/>
          </a:p>
        </p:txBody>
      </p:sp>
      <p:sp>
        <p:nvSpPr>
          <p:cNvPr id="12" name="Rectangle 11"/>
          <p:cNvSpPr/>
          <p:nvPr/>
        </p:nvSpPr>
        <p:spPr>
          <a:xfrm>
            <a:off x="838200" y="2492086"/>
            <a:ext cx="5943600" cy="369332"/>
          </a:xfrm>
          <a:prstGeom prst="rect">
            <a:avLst/>
          </a:prstGeom>
        </p:spPr>
        <p:txBody>
          <a:bodyPr wrap="square">
            <a:spAutoFit/>
          </a:bodyPr>
          <a:lstStyle/>
          <a:p>
            <a:r>
              <a:rPr lang="en-US" dirty="0" smtClean="0"/>
              <a:t>We will refer to the arithmetic mean as the </a:t>
            </a:r>
            <a:r>
              <a:rPr lang="en-US" b="1" dirty="0" smtClean="0"/>
              <a:t>sample mean.</a:t>
            </a:r>
            <a:endParaRPr lang="en-US" dirty="0"/>
          </a:p>
        </p:txBody>
      </p:sp>
      <p:pic>
        <p:nvPicPr>
          <p:cNvPr id="34817" name="Picture 1"/>
          <p:cNvPicPr>
            <a:picLocks noChangeAspect="1" noChangeArrowheads="1"/>
          </p:cNvPicPr>
          <p:nvPr/>
        </p:nvPicPr>
        <p:blipFill>
          <a:blip r:embed="rId4" cstate="print"/>
          <a:srcRect/>
          <a:stretch>
            <a:fillRect/>
          </a:stretch>
        </p:blipFill>
        <p:spPr bwMode="auto">
          <a:xfrm>
            <a:off x="914400" y="3101686"/>
            <a:ext cx="7685070" cy="1295400"/>
          </a:xfrm>
          <a:prstGeom prst="rect">
            <a:avLst/>
          </a:prstGeom>
          <a:noFill/>
          <a:ln w="9525">
            <a:noFill/>
            <a:miter lim="800000"/>
            <a:headEnd/>
            <a:tailEnd/>
          </a:ln>
        </p:spPr>
      </p:pic>
      <p:sp>
        <p:nvSpPr>
          <p:cNvPr id="13" name="Rectangle 12"/>
          <p:cNvSpPr/>
          <p:nvPr/>
        </p:nvSpPr>
        <p:spPr>
          <a:xfrm>
            <a:off x="838200" y="4423161"/>
            <a:ext cx="8001000" cy="1200329"/>
          </a:xfrm>
          <a:prstGeom prst="rect">
            <a:avLst/>
          </a:prstGeom>
        </p:spPr>
        <p:txBody>
          <a:bodyPr wrap="square">
            <a:spAutoFit/>
          </a:bodyPr>
          <a:lstStyle/>
          <a:p>
            <a:r>
              <a:rPr lang="en-US" dirty="0" smtClean="0"/>
              <a:t>In previous chapters we have introduced the mean of a probability distribution, denoted. If we think of a probability distribution as a </a:t>
            </a:r>
            <a:r>
              <a:rPr lang="en-US" b="1" dirty="0" smtClean="0"/>
              <a:t>model for the population, one way to think </a:t>
            </a:r>
            <a:r>
              <a:rPr lang="en-US" dirty="0" smtClean="0"/>
              <a:t>of the mean is as the average of all the measurements in the population. For a finite population with </a:t>
            </a:r>
            <a:r>
              <a:rPr lang="en-US" i="1" dirty="0" smtClean="0"/>
              <a:t>N measurements, the mean is</a:t>
            </a:r>
            <a:endParaRPr lang="en-US" dirty="0"/>
          </a:p>
        </p:txBody>
      </p:sp>
      <p:pic>
        <p:nvPicPr>
          <p:cNvPr id="34818" name="Picture 2"/>
          <p:cNvPicPr>
            <a:picLocks noChangeAspect="1" noChangeArrowheads="1"/>
          </p:cNvPicPr>
          <p:nvPr/>
        </p:nvPicPr>
        <p:blipFill>
          <a:blip r:embed="rId5" cstate="print"/>
          <a:srcRect/>
          <a:stretch>
            <a:fillRect/>
          </a:stretch>
        </p:blipFill>
        <p:spPr bwMode="auto">
          <a:xfrm>
            <a:off x="3505200" y="5569527"/>
            <a:ext cx="1219200" cy="983673"/>
          </a:xfrm>
          <a:prstGeom prst="rect">
            <a:avLst/>
          </a:prstGeom>
          <a:noFill/>
          <a:ln w="9525">
            <a:noFill/>
            <a:miter lim="800000"/>
            <a:headEnd/>
            <a:tailEnd/>
          </a:ln>
        </p:spPr>
      </p:pic>
      <p:sp>
        <p:nvSpPr>
          <p:cNvPr id="15" name="Rectangle 14"/>
          <p:cNvSpPr/>
          <p:nvPr/>
        </p:nvSpPr>
        <p:spPr>
          <a:xfrm>
            <a:off x="1600200" y="914400"/>
            <a:ext cx="7010400" cy="369332"/>
          </a:xfrm>
          <a:prstGeom prst="rect">
            <a:avLst/>
          </a:prstGeom>
        </p:spPr>
        <p:txBody>
          <a:bodyPr wrap="square">
            <a:spAutoFit/>
          </a:bodyPr>
          <a:lstStyle/>
          <a:p>
            <a:r>
              <a:rPr lang="en-US" dirty="0" smtClean="0"/>
              <a:t>A </a:t>
            </a:r>
            <a:r>
              <a:rPr lang="en-US" b="1" dirty="0" smtClean="0"/>
              <a:t>sample is a subset of observations selected from a population.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par>
                                <p:cTn id="11" presetID="3" presetClass="entr" presetSubtype="10" fill="hold" nodeType="withEffect">
                                  <p:stCondLst>
                                    <p:cond delay="0"/>
                                  </p:stCondLst>
                                  <p:childTnLst>
                                    <p:set>
                                      <p:cBhvr>
                                        <p:cTn id="12" dur="1" fill="hold">
                                          <p:stCondLst>
                                            <p:cond delay="0"/>
                                          </p:stCondLst>
                                        </p:cTn>
                                        <p:tgtEl>
                                          <p:spTgt spid="34817"/>
                                        </p:tgtEl>
                                        <p:attrNameLst>
                                          <p:attrName>style.visibility</p:attrName>
                                        </p:attrNameLst>
                                      </p:cBhvr>
                                      <p:to>
                                        <p:strVal val="visible"/>
                                      </p:to>
                                    </p:set>
                                    <p:animEffect transition="in" filter="blinds(horizontal)">
                                      <p:cBhvr>
                                        <p:cTn id="13" dur="500"/>
                                        <p:tgtEl>
                                          <p:spTgt spid="34817"/>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linds(horizontal)">
                                      <p:cBhvr>
                                        <p:cTn id="18" dur="500"/>
                                        <p:tgtEl>
                                          <p:spTgt spid="13"/>
                                        </p:tgtEl>
                                      </p:cBhvr>
                                    </p:animEffect>
                                  </p:childTnLst>
                                </p:cTn>
                              </p:par>
                              <p:par>
                                <p:cTn id="19" presetID="3" presetClass="entr" presetSubtype="10" fill="hold" nodeType="withEffect">
                                  <p:stCondLst>
                                    <p:cond delay="0"/>
                                  </p:stCondLst>
                                  <p:childTnLst>
                                    <p:set>
                                      <p:cBhvr>
                                        <p:cTn id="20" dur="1" fill="hold">
                                          <p:stCondLst>
                                            <p:cond delay="0"/>
                                          </p:stCondLst>
                                        </p:cTn>
                                        <p:tgtEl>
                                          <p:spTgt spid="34818"/>
                                        </p:tgtEl>
                                        <p:attrNameLst>
                                          <p:attrName>style.visibility</p:attrName>
                                        </p:attrNameLst>
                                      </p:cBhvr>
                                      <p:to>
                                        <p:strVal val="visible"/>
                                      </p:to>
                                    </p:set>
                                    <p:animEffect transition="in" filter="blinds(horizontal)">
                                      <p:cBhvr>
                                        <p:cTn id="21" dur="500"/>
                                        <p:tgtEl>
                                          <p:spTgt spid="3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Sample:</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9600" y="1219200"/>
            <a:ext cx="8001000" cy="2308324"/>
          </a:xfrm>
          <a:prstGeom prst="rect">
            <a:avLst/>
          </a:prstGeom>
        </p:spPr>
        <p:txBody>
          <a:bodyPr wrap="square">
            <a:spAutoFit/>
          </a:bodyPr>
          <a:lstStyle/>
          <a:p>
            <a:pPr algn="just"/>
            <a:r>
              <a:rPr lang="en-US" b="1" i="1" dirty="0" smtClean="0"/>
              <a:t>Degrees of freedom</a:t>
            </a:r>
            <a:r>
              <a:rPr lang="en-US" i="1" dirty="0" smtClean="0"/>
              <a:t>:</a:t>
            </a:r>
            <a:r>
              <a:rPr lang="en-US" dirty="0" smtClean="0"/>
              <a:t> Degrees of freedom of an estimate is </a:t>
            </a:r>
            <a:r>
              <a:rPr lang="en-US" b="1" dirty="0" smtClean="0"/>
              <a:t>the number of independent pieces of information that went into calculating the estimate</a:t>
            </a:r>
            <a:r>
              <a:rPr lang="en-US" dirty="0" smtClean="0"/>
              <a:t>. It’s not quite the same as the number of items in the sample. In order to get the </a:t>
            </a:r>
            <a:r>
              <a:rPr lang="en-US" dirty="0" err="1" smtClean="0"/>
              <a:t>df</a:t>
            </a:r>
            <a:r>
              <a:rPr lang="en-US" dirty="0" smtClean="0"/>
              <a:t> for the estimate, you have to subtract 1 from the number of items. Let’s say you were finding the mean weight loss for a low-</a:t>
            </a:r>
            <a:r>
              <a:rPr lang="en-US" dirty="0" err="1" smtClean="0"/>
              <a:t>carb</a:t>
            </a:r>
            <a:r>
              <a:rPr lang="en-US" dirty="0" smtClean="0"/>
              <a:t> diet. You could use 4 people, giving 3 degrees of freedom (4 – 1 = 3), or you could use one hundred people with </a:t>
            </a:r>
            <a:r>
              <a:rPr lang="en-US" dirty="0" err="1" smtClean="0"/>
              <a:t>df</a:t>
            </a:r>
            <a:r>
              <a:rPr lang="en-US" dirty="0" smtClean="0"/>
              <a:t> = 99.</a:t>
            </a:r>
          </a:p>
          <a:p>
            <a:pPr algn="just"/>
            <a:endParaRPr lang="en-US" dirty="0" smtClean="0"/>
          </a:p>
          <a:p>
            <a:pPr algn="just"/>
            <a:r>
              <a:rPr lang="en-US" b="1" i="1" dirty="0" smtClean="0"/>
              <a:t>Range</a:t>
            </a:r>
            <a:r>
              <a:rPr lang="en-US" i="1" dirty="0" smtClean="0"/>
              <a:t>: </a:t>
            </a:r>
            <a:endParaRPr lang="en-US" i="1" dirty="0"/>
          </a:p>
        </p:txBody>
      </p:sp>
      <p:pic>
        <p:nvPicPr>
          <p:cNvPr id="12" name="Picture 2"/>
          <p:cNvPicPr>
            <a:picLocks noChangeAspect="1" noChangeArrowheads="1"/>
          </p:cNvPicPr>
          <p:nvPr/>
        </p:nvPicPr>
        <p:blipFill>
          <a:blip r:embed="rId4" cstate="print"/>
          <a:srcRect/>
          <a:stretch>
            <a:fillRect/>
          </a:stretch>
        </p:blipFill>
        <p:spPr bwMode="auto">
          <a:xfrm>
            <a:off x="1447800" y="3124200"/>
            <a:ext cx="7134997" cy="99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Sample:</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09600" y="1600200"/>
            <a:ext cx="8229600" cy="3139321"/>
          </a:xfrm>
          <a:prstGeom prst="rect">
            <a:avLst/>
          </a:prstGeom>
        </p:spPr>
        <p:txBody>
          <a:bodyPr wrap="square">
            <a:spAutoFit/>
          </a:bodyPr>
          <a:lstStyle/>
          <a:p>
            <a:r>
              <a:rPr lang="en-US" dirty="0" smtClean="0"/>
              <a:t>For statistical methods to be valid, the sample must be representative of the population. It is often</a:t>
            </a:r>
          </a:p>
          <a:p>
            <a:r>
              <a:rPr lang="en-US" dirty="0" smtClean="0"/>
              <a:t> * tempting to select the observations that are most convenient as the sample. </a:t>
            </a:r>
          </a:p>
          <a:p>
            <a:r>
              <a:rPr lang="en-US" dirty="0" smtClean="0"/>
              <a:t> * </a:t>
            </a:r>
            <a:r>
              <a:rPr lang="en-US" b="1" dirty="0" smtClean="0"/>
              <a:t>bias into the </a:t>
            </a:r>
            <a:r>
              <a:rPr lang="en-US" dirty="0" smtClean="0"/>
              <a:t>sample </a:t>
            </a:r>
          </a:p>
          <a:p>
            <a:endParaRPr lang="en-US" dirty="0" smtClean="0"/>
          </a:p>
          <a:p>
            <a:r>
              <a:rPr lang="en-US" dirty="0" smtClean="0"/>
              <a:t>To avoid these difficulties, it is desirable to select a </a:t>
            </a:r>
            <a:r>
              <a:rPr lang="en-US" b="1" dirty="0" smtClean="0"/>
              <a:t>random sample as the </a:t>
            </a:r>
            <a:r>
              <a:rPr lang="en-US" dirty="0" smtClean="0"/>
              <a:t>result of some chance mechanism. Consequence:</a:t>
            </a:r>
          </a:p>
          <a:p>
            <a:r>
              <a:rPr lang="en-US" dirty="0" smtClean="0"/>
              <a:t> # the selection of a sample is a random experiment</a:t>
            </a:r>
          </a:p>
          <a:p>
            <a:r>
              <a:rPr lang="en-US" dirty="0" smtClean="0"/>
              <a:t> # each observation in the sample is the observed value of a random variable </a:t>
            </a:r>
          </a:p>
          <a:p>
            <a:r>
              <a:rPr lang="en-US" dirty="0" smtClean="0"/>
              <a:t> # The observations in the population determine the probability distribution of the random variable.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Representation of Samples:</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81000" y="1266885"/>
            <a:ext cx="8458200" cy="3693319"/>
          </a:xfrm>
          <a:prstGeom prst="rect">
            <a:avLst/>
          </a:prstGeom>
        </p:spPr>
        <p:txBody>
          <a:bodyPr wrap="square">
            <a:spAutoFit/>
          </a:bodyPr>
          <a:lstStyle/>
          <a:p>
            <a:r>
              <a:rPr lang="en-US" dirty="0" smtClean="0"/>
              <a:t>To construct a frequency distribution, </a:t>
            </a:r>
          </a:p>
          <a:p>
            <a:pPr>
              <a:buFont typeface="Symbol"/>
              <a:buChar char="Þ"/>
            </a:pPr>
            <a:r>
              <a:rPr lang="en-US" dirty="0" smtClean="0"/>
              <a:t>we must divide the range of the data into intervals, which are usually called </a:t>
            </a:r>
            <a:r>
              <a:rPr lang="en-US" b="1" dirty="0" smtClean="0"/>
              <a:t>class intervals, cells, or bins. </a:t>
            </a:r>
          </a:p>
          <a:p>
            <a:pPr>
              <a:buFont typeface="Symbol"/>
              <a:buChar char="Þ"/>
            </a:pPr>
            <a:r>
              <a:rPr lang="en-US" dirty="0" smtClean="0"/>
              <a:t>If possible, the bins should be of equal width in order to enhance the visual information in the frequency distribution. </a:t>
            </a:r>
          </a:p>
          <a:p>
            <a:pPr>
              <a:buFont typeface="Symbol"/>
              <a:buChar char="Þ"/>
            </a:pPr>
            <a:r>
              <a:rPr lang="en-US" dirty="0" smtClean="0"/>
              <a:t>Some judgment must be used in selecting the number of bins so that a reasonable display can be developed.</a:t>
            </a:r>
          </a:p>
          <a:p>
            <a:pPr>
              <a:buFont typeface="Symbol"/>
              <a:buChar char="Þ"/>
            </a:pPr>
            <a:r>
              <a:rPr lang="en-US" dirty="0" smtClean="0"/>
              <a:t> The number of samples which are observed in the population whose values lie within bin value range are computed.</a:t>
            </a:r>
          </a:p>
          <a:p>
            <a:pPr>
              <a:buFont typeface="Symbol"/>
              <a:buChar char="Þ"/>
            </a:pPr>
            <a:r>
              <a:rPr lang="en-US" dirty="0" smtClean="0"/>
              <a:t> In some experiment, the relative frequency distributions are computed. The relative frequency of a bin is computed by diving the observed frequency in that bin by the total observed frequency.</a:t>
            </a:r>
          </a:p>
          <a:p>
            <a:pPr>
              <a:buFont typeface="Symbol"/>
              <a:buChar char="Þ"/>
            </a:pPr>
            <a:r>
              <a:rPr lang="en-US" dirty="0" smtClean="0"/>
              <a:t> These values are summarized in a table.</a:t>
            </a:r>
            <a:endParaRPr lang="en-US" dirty="0"/>
          </a:p>
        </p:txBody>
      </p:sp>
      <p:pic>
        <p:nvPicPr>
          <p:cNvPr id="50178" name="Picture 2"/>
          <p:cNvPicPr>
            <a:picLocks noChangeAspect="1" noChangeArrowheads="1"/>
          </p:cNvPicPr>
          <p:nvPr/>
        </p:nvPicPr>
        <p:blipFill>
          <a:blip r:embed="rId4" cstate="print"/>
          <a:srcRect/>
          <a:stretch>
            <a:fillRect/>
          </a:stretch>
        </p:blipFill>
        <p:spPr bwMode="auto">
          <a:xfrm>
            <a:off x="457200" y="4800600"/>
            <a:ext cx="8022037"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Representation of Samples:</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14400" y="1219200"/>
            <a:ext cx="7924800" cy="646331"/>
          </a:xfrm>
          <a:prstGeom prst="rect">
            <a:avLst/>
          </a:prstGeom>
        </p:spPr>
        <p:txBody>
          <a:bodyPr wrap="square">
            <a:spAutoFit/>
          </a:bodyPr>
          <a:lstStyle/>
          <a:p>
            <a:r>
              <a:rPr lang="en-US" dirty="0" smtClean="0"/>
              <a:t>The </a:t>
            </a:r>
            <a:r>
              <a:rPr lang="en-US" b="1" dirty="0" smtClean="0"/>
              <a:t>histogram is a visual display of the frequency distribution. </a:t>
            </a:r>
            <a:r>
              <a:rPr lang="en-US" dirty="0" smtClean="0"/>
              <a:t>The stages for constructing a histogram follow.</a:t>
            </a:r>
            <a:endParaRPr lang="en-US" dirty="0"/>
          </a:p>
        </p:txBody>
      </p:sp>
      <p:sp>
        <p:nvSpPr>
          <p:cNvPr id="11" name="Rectangle 10"/>
          <p:cNvSpPr/>
          <p:nvPr/>
        </p:nvSpPr>
        <p:spPr>
          <a:xfrm>
            <a:off x="1371600" y="1905000"/>
            <a:ext cx="7543800" cy="1477328"/>
          </a:xfrm>
          <a:prstGeom prst="rect">
            <a:avLst/>
          </a:prstGeom>
        </p:spPr>
        <p:txBody>
          <a:bodyPr wrap="square">
            <a:spAutoFit/>
          </a:bodyPr>
          <a:lstStyle/>
          <a:p>
            <a:r>
              <a:rPr lang="en-US" dirty="0" smtClean="0"/>
              <a:t>(1) Label the bin (class interval) boundaries on a horizontal scale.</a:t>
            </a:r>
          </a:p>
          <a:p>
            <a:r>
              <a:rPr lang="en-US" dirty="0" smtClean="0"/>
              <a:t>(2) Mark and label the vertical scale with the frequencies or the relative</a:t>
            </a:r>
          </a:p>
          <a:p>
            <a:r>
              <a:rPr lang="en-US" dirty="0" smtClean="0"/>
              <a:t>frequencies.</a:t>
            </a:r>
          </a:p>
          <a:p>
            <a:r>
              <a:rPr lang="en-US" dirty="0" smtClean="0"/>
              <a:t>(3) Above each bin, draw a rectangle where height is equal to the frequency (or relative frequency) corresponding to that bin.</a:t>
            </a:r>
            <a:endParaRPr lang="en-US" dirty="0"/>
          </a:p>
        </p:txBody>
      </p:sp>
      <p:pic>
        <p:nvPicPr>
          <p:cNvPr id="51202" name="Picture 2"/>
          <p:cNvPicPr>
            <a:picLocks noChangeAspect="1" noChangeArrowheads="1"/>
          </p:cNvPicPr>
          <p:nvPr/>
        </p:nvPicPr>
        <p:blipFill>
          <a:blip r:embed="rId4" cstate="print"/>
          <a:srcRect/>
          <a:stretch>
            <a:fillRect/>
          </a:stretch>
        </p:blipFill>
        <p:spPr bwMode="auto">
          <a:xfrm>
            <a:off x="1981200" y="3429000"/>
            <a:ext cx="4841446" cy="2667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Representation of Samples:</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14400" y="1371600"/>
            <a:ext cx="7924800" cy="646331"/>
          </a:xfrm>
          <a:prstGeom prst="rect">
            <a:avLst/>
          </a:prstGeom>
        </p:spPr>
        <p:txBody>
          <a:bodyPr wrap="square">
            <a:spAutoFit/>
          </a:bodyPr>
          <a:lstStyle/>
          <a:p>
            <a:r>
              <a:rPr lang="en-US" dirty="0" smtClean="0"/>
              <a:t>A </a:t>
            </a:r>
            <a:r>
              <a:rPr lang="en-US" b="1" dirty="0" smtClean="0"/>
              <a:t>time series plot is a graph </a:t>
            </a:r>
            <a:r>
              <a:rPr lang="en-US" dirty="0" smtClean="0"/>
              <a:t>in which the vertical axis denotes the observed value of the variable (say </a:t>
            </a:r>
            <a:r>
              <a:rPr lang="en-US" i="1" dirty="0" smtClean="0"/>
              <a:t>x) and the horizontal axis denotes the time</a:t>
            </a:r>
            <a:endParaRPr lang="en-US" dirty="0"/>
          </a:p>
        </p:txBody>
      </p:sp>
      <p:pic>
        <p:nvPicPr>
          <p:cNvPr id="52226" name="Picture 2"/>
          <p:cNvPicPr>
            <a:picLocks noChangeAspect="1" noChangeArrowheads="1"/>
          </p:cNvPicPr>
          <p:nvPr/>
        </p:nvPicPr>
        <p:blipFill>
          <a:blip r:embed="rId4" cstate="print"/>
          <a:srcRect/>
          <a:stretch>
            <a:fillRect/>
          </a:stretch>
        </p:blipFill>
        <p:spPr bwMode="auto">
          <a:xfrm>
            <a:off x="2057399" y="2106668"/>
            <a:ext cx="4688171" cy="24653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Sample: Probability Plotting</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57200" y="1524000"/>
            <a:ext cx="8458200" cy="3970318"/>
          </a:xfrm>
          <a:prstGeom prst="rect">
            <a:avLst/>
          </a:prstGeom>
        </p:spPr>
        <p:txBody>
          <a:bodyPr wrap="square">
            <a:spAutoFit/>
          </a:bodyPr>
          <a:lstStyle/>
          <a:p>
            <a:r>
              <a:rPr lang="en-US" dirty="0" smtClean="0"/>
              <a:t>Some of the visual displays we have used earlier, such as the histogram, can provide</a:t>
            </a:r>
          </a:p>
          <a:p>
            <a:r>
              <a:rPr lang="en-US" dirty="0" smtClean="0"/>
              <a:t>insight about the form of the underlying distribution. However, histograms are usually not really reliable indicators of the distribution form unless the sample size is very large.</a:t>
            </a:r>
          </a:p>
          <a:p>
            <a:r>
              <a:rPr lang="en-US" b="1" dirty="0" smtClean="0"/>
              <a:t>Probability plotting is a graphical method for determining whether sample data conform </a:t>
            </a:r>
            <a:r>
              <a:rPr lang="en-US" dirty="0" smtClean="0"/>
              <a:t>to a hypothesized distribution based on a subjective visual examination of the data.</a:t>
            </a:r>
          </a:p>
          <a:p>
            <a:r>
              <a:rPr lang="en-US" dirty="0" smtClean="0"/>
              <a:t>To construct a probability plot, the observations in the sample are first ranked from</a:t>
            </a:r>
          </a:p>
          <a:p>
            <a:r>
              <a:rPr lang="en-US" dirty="0" smtClean="0"/>
              <a:t>smallest to largest. That is, the sample x</a:t>
            </a:r>
            <a:r>
              <a:rPr lang="en-US" baseline="-25000" dirty="0" smtClean="0"/>
              <a:t>1</a:t>
            </a:r>
            <a:r>
              <a:rPr lang="en-US" dirty="0" smtClean="0"/>
              <a:t>, x</a:t>
            </a:r>
            <a:r>
              <a:rPr lang="en-US" baseline="-25000" dirty="0" smtClean="0"/>
              <a:t>2</a:t>
            </a:r>
            <a:r>
              <a:rPr lang="en-US" dirty="0" smtClean="0"/>
              <a:t>, … …, </a:t>
            </a:r>
            <a:r>
              <a:rPr lang="en-US" dirty="0" err="1" smtClean="0"/>
              <a:t>x</a:t>
            </a:r>
            <a:r>
              <a:rPr lang="en-US" baseline="-25000" dirty="0" err="1" smtClean="0"/>
              <a:t>n</a:t>
            </a:r>
            <a:r>
              <a:rPr lang="en-US" dirty="0" smtClean="0"/>
              <a:t> is arranged as where x</a:t>
            </a:r>
            <a:r>
              <a:rPr lang="en-US" baseline="-25000" dirty="0" smtClean="0"/>
              <a:t>(1)</a:t>
            </a:r>
            <a:r>
              <a:rPr lang="en-US" dirty="0" smtClean="0"/>
              <a:t>, x</a:t>
            </a:r>
            <a:r>
              <a:rPr lang="en-US" baseline="-25000" dirty="0" smtClean="0"/>
              <a:t>(2)</a:t>
            </a:r>
            <a:r>
              <a:rPr lang="en-US" dirty="0" smtClean="0"/>
              <a:t>, … …, x</a:t>
            </a:r>
            <a:r>
              <a:rPr lang="en-US" baseline="-25000" dirty="0" smtClean="0"/>
              <a:t>(n)</a:t>
            </a:r>
            <a:r>
              <a:rPr lang="en-US" dirty="0" smtClean="0"/>
              <a:t> is the smallest observation, </a:t>
            </a:r>
            <a:r>
              <a:rPr lang="en-US" i="1" dirty="0" smtClean="0"/>
              <a:t>x(2) is the second smallest observation, and so forth, with x(n) </a:t>
            </a:r>
            <a:r>
              <a:rPr lang="en-US" dirty="0" smtClean="0"/>
              <a:t>the largest. The ordered observations </a:t>
            </a:r>
            <a:r>
              <a:rPr lang="en-US" i="1" dirty="0" smtClean="0"/>
              <a:t>x( j) are then plotted against their observed cumulative </a:t>
            </a:r>
            <a:r>
              <a:rPr lang="en-US" dirty="0" smtClean="0"/>
              <a:t>frequency ( </a:t>
            </a:r>
            <a:r>
              <a:rPr lang="en-US" i="1" dirty="0" smtClean="0"/>
              <a:t>j -0.5)/n on the appropriate probability paper. If the hypothesized distribution </a:t>
            </a:r>
            <a:r>
              <a:rPr lang="en-US" dirty="0" smtClean="0"/>
              <a:t>adequately describes the data, the plotted points will fall approximately along a straight line; if the plotted points deviate significantly from a straight line, the hypothesized model is not appropriate.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0"/>
            <a:ext cx="9144000" cy="838200"/>
            <a:chOff x="0" y="0"/>
            <a:chExt cx="9144000" cy="838200"/>
          </a:xfrm>
        </p:grpSpPr>
        <p:sp>
          <p:nvSpPr>
            <p:cNvPr id="4" name="Rectangle 3"/>
            <p:cNvSpPr/>
            <p:nvPr/>
          </p:nvSpPr>
          <p:spPr>
            <a:xfrm>
              <a:off x="838200" y="0"/>
              <a:ext cx="8305800" cy="8382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Stochastic Process for MS</a:t>
              </a:r>
              <a:endParaRPr lang="en-US" sz="4000" dirty="0"/>
            </a:p>
          </p:txBody>
        </p:sp>
        <p:pic>
          <p:nvPicPr>
            <p:cNvPr id="6" name="Picture 5"/>
            <p:cNvPicPr/>
            <p:nvPr/>
          </p:nvPicPr>
          <p:blipFill>
            <a:blip r:embed="rId3" cstate="print"/>
            <a:srcRect/>
            <a:stretch>
              <a:fillRect/>
            </a:stretch>
          </p:blipFill>
          <p:spPr bwMode="auto">
            <a:xfrm>
              <a:off x="0" y="0"/>
              <a:ext cx="838200" cy="838200"/>
            </a:xfrm>
            <a:prstGeom prst="rect">
              <a:avLst/>
            </a:prstGeom>
            <a:noFill/>
            <a:ln w="9525">
              <a:noFill/>
              <a:miter lim="800000"/>
              <a:headEnd/>
              <a:tailEnd/>
            </a:ln>
          </p:spPr>
        </p:pic>
        <p:cxnSp>
          <p:nvCxnSpPr>
            <p:cNvPr id="8" name="Straight Connector 7"/>
            <p:cNvCxnSpPr/>
            <p:nvPr/>
          </p:nvCxnSpPr>
          <p:spPr>
            <a:xfrm flipH="1">
              <a:off x="0" y="838200"/>
              <a:ext cx="8382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381000" y="838200"/>
            <a:ext cx="4800600" cy="461665"/>
          </a:xfrm>
          <a:prstGeom prst="rect">
            <a:avLst/>
          </a:prstGeom>
          <a:noFill/>
        </p:spPr>
        <p:txBody>
          <a:bodyPr wrap="square" rtlCol="0">
            <a:spAutoFit/>
          </a:bodyPr>
          <a:lstStyle/>
          <a:p>
            <a:r>
              <a:rPr lang="en-US" sz="2400" dirty="0" smtClean="0">
                <a:latin typeface="Arial" pitchFamily="34" charset="0"/>
                <a:cs typeface="Arial" pitchFamily="34" charset="0"/>
              </a:rPr>
              <a:t>Sample: Probability Plotting</a:t>
            </a:r>
            <a:endParaRPr lang="en-US" sz="2400" dirty="0">
              <a:latin typeface="Arial" pitchFamily="34" charset="0"/>
              <a:cs typeface="Arial" pitchFamily="34" charset="0"/>
            </a:endParaRPr>
          </a:p>
        </p:txBody>
      </p:sp>
      <p:sp>
        <p:nvSpPr>
          <p:cNvPr id="5" name="Rectangle 4"/>
          <p:cNvSpPr/>
          <p:nvPr/>
        </p:nvSpPr>
        <p:spPr>
          <a:xfrm>
            <a:off x="0" y="6629400"/>
            <a:ext cx="9144000" cy="2286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28600" y="1295400"/>
            <a:ext cx="8763000" cy="3970318"/>
          </a:xfrm>
          <a:prstGeom prst="rect">
            <a:avLst/>
          </a:prstGeom>
        </p:spPr>
        <p:txBody>
          <a:bodyPr wrap="square">
            <a:spAutoFit/>
          </a:bodyPr>
          <a:lstStyle/>
          <a:p>
            <a:r>
              <a:rPr lang="en-US" dirty="0" smtClean="0"/>
              <a:t>Ten observations on the effective service life in minutes of batteries used in a portable</a:t>
            </a:r>
          </a:p>
          <a:p>
            <a:r>
              <a:rPr lang="en-US" dirty="0" smtClean="0"/>
              <a:t>personal computer are as follows: </a:t>
            </a:r>
            <a:r>
              <a:rPr lang="en-US" b="1" u="sng" dirty="0" smtClean="0"/>
              <a:t>176, 191, 214, 220, 205, 192, 201, 190, 183, 185.</a:t>
            </a:r>
            <a:r>
              <a:rPr lang="en-US" dirty="0" smtClean="0"/>
              <a:t> We</a:t>
            </a:r>
          </a:p>
          <a:p>
            <a:r>
              <a:rPr lang="en-US" dirty="0" smtClean="0"/>
              <a:t>hypothesize that battery life is adequately modeled by a normal distribution. To use probability plotting to investigate this hypothesis, first arrange the observations in ascending order and calculate their cumulative frequencies (</a:t>
            </a:r>
            <a:r>
              <a:rPr lang="en-US" i="1" dirty="0" smtClean="0"/>
              <a:t>j</a:t>
            </a:r>
            <a:r>
              <a:rPr lang="en-US" dirty="0" smtClean="0"/>
              <a:t>-0.5)/10 as shown in Table 6-6.</a:t>
            </a:r>
          </a:p>
          <a:p>
            <a:endParaRPr lang="en-US" dirty="0" smtClean="0"/>
          </a:p>
          <a:p>
            <a:r>
              <a:rPr lang="en-US" dirty="0" smtClean="0"/>
              <a:t>The pairs of values </a:t>
            </a:r>
            <a:r>
              <a:rPr lang="en-US" i="1" dirty="0" smtClean="0"/>
              <a:t>x</a:t>
            </a:r>
            <a:r>
              <a:rPr lang="en-US" i="1" baseline="-25000" dirty="0" smtClean="0"/>
              <a:t>(j)</a:t>
            </a:r>
            <a:r>
              <a:rPr lang="en-US" i="1" dirty="0" smtClean="0"/>
              <a:t> </a:t>
            </a:r>
            <a:r>
              <a:rPr lang="en-US" dirty="0" smtClean="0"/>
              <a:t>and (</a:t>
            </a:r>
            <a:r>
              <a:rPr lang="en-US" i="1" dirty="0" smtClean="0"/>
              <a:t>j</a:t>
            </a:r>
            <a:r>
              <a:rPr lang="en-US" dirty="0" smtClean="0"/>
              <a:t>-0.5)/10 are now plotted on normal probability paper. This plot is shown in Fig. 6-19. Most normal probability paper plots 100(</a:t>
            </a:r>
            <a:r>
              <a:rPr lang="en-US" i="1" dirty="0" smtClean="0"/>
              <a:t>j</a:t>
            </a:r>
            <a:r>
              <a:rPr lang="en-US" dirty="0" smtClean="0"/>
              <a:t>-0.5)/n on the left vertical scale and 100[1- (</a:t>
            </a:r>
            <a:r>
              <a:rPr lang="en-US" i="1" dirty="0" smtClean="0"/>
              <a:t>j</a:t>
            </a:r>
            <a:r>
              <a:rPr lang="en-US" dirty="0" smtClean="0"/>
              <a:t>-0.5)/n] on the right vertical scale, with the variable value plotted on the horizontal scale. A straight line, chosen subjectively, has been drawn through the plotted points. In drawing the straight line, you should be influenced more by the points near the middle of the plot than by the extreme points. A good rule of thumb is to draw the line approximately between the 25th and 75th percentile points. This is how the line in Fig. 6-19 was determined.</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1714</TotalTime>
  <Words>1103</Words>
  <Application>Microsoft Office PowerPoint</Application>
  <PresentationFormat>On-screen Show (4:3)</PresentationFormat>
  <Paragraphs>70</Paragraphs>
  <Slides>13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Office Theme</vt:lpstr>
      <vt:lpstr>Acrobat Document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Kamal</dc:creator>
  <cp:lastModifiedBy>Kamal</cp:lastModifiedBy>
  <cp:revision>164</cp:revision>
  <dcterms:created xsi:type="dcterms:W3CDTF">2017-12-07T16:44:38Z</dcterms:created>
  <dcterms:modified xsi:type="dcterms:W3CDTF">2018-03-12T04:29:59Z</dcterms:modified>
</cp:coreProperties>
</file>