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5" r:id="rId3"/>
    <p:sldId id="336" r:id="rId4"/>
    <p:sldId id="337" r:id="rId5"/>
    <p:sldId id="338" r:id="rId6"/>
    <p:sldId id="33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3070C-BB00-4F64-BB72-6DC6832C98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0EDB2-87CA-46D7-9A4A-71C360665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31242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Operators in C</a:t>
            </a:r>
            <a:endParaRPr lang="en-US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4676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Operators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Operators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Operator: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426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Freeform 42"/>
          <p:cNvSpPr/>
          <p:nvPr/>
        </p:nvSpPr>
        <p:spPr>
          <a:xfrm>
            <a:off x="2590800" y="16764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581400" y="990600"/>
            <a:ext cx="2514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u="sng" dirty="0" smtClean="0"/>
              <a:t>Arithmetic Operator</a:t>
            </a:r>
          </a:p>
          <a:p>
            <a:r>
              <a:rPr lang="en-US" sz="1600" dirty="0" smtClean="0"/>
              <a:t>Addition		+</a:t>
            </a:r>
          </a:p>
          <a:p>
            <a:r>
              <a:rPr lang="en-US" sz="1600" dirty="0" smtClean="0"/>
              <a:t>Subtraction	-</a:t>
            </a:r>
          </a:p>
          <a:p>
            <a:r>
              <a:rPr lang="en-US" sz="1600" dirty="0" smtClean="0"/>
              <a:t>Division		/</a:t>
            </a:r>
          </a:p>
          <a:p>
            <a:r>
              <a:rPr lang="en-US" sz="1600" dirty="0" smtClean="0"/>
              <a:t>Multiplication	*</a:t>
            </a:r>
          </a:p>
          <a:p>
            <a:r>
              <a:rPr lang="en-US" sz="1600" dirty="0" smtClean="0"/>
              <a:t>Modulus division	%</a:t>
            </a:r>
            <a:endParaRPr lang="en-US" sz="1600" dirty="0"/>
          </a:p>
        </p:txBody>
      </p:sp>
      <p:sp>
        <p:nvSpPr>
          <p:cNvPr id="49" name="Freeform 48"/>
          <p:cNvSpPr/>
          <p:nvPr/>
        </p:nvSpPr>
        <p:spPr>
          <a:xfrm>
            <a:off x="2590800" y="22098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248400" y="990600"/>
            <a:ext cx="2514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u="sng" dirty="0" smtClean="0"/>
              <a:t>Relational Operator</a:t>
            </a:r>
          </a:p>
          <a:p>
            <a:r>
              <a:rPr lang="en-US" sz="1600" dirty="0" smtClean="0"/>
              <a:t>&lt;	Less than</a:t>
            </a:r>
          </a:p>
          <a:p>
            <a:r>
              <a:rPr lang="en-US" sz="1600" dirty="0" smtClean="0"/>
              <a:t>&gt;	Greater than</a:t>
            </a:r>
          </a:p>
          <a:p>
            <a:r>
              <a:rPr lang="en-US" sz="1600" dirty="0" smtClean="0"/>
              <a:t>==	Equal</a:t>
            </a:r>
          </a:p>
          <a:p>
            <a:r>
              <a:rPr lang="en-US" sz="1600" dirty="0" smtClean="0"/>
              <a:t>&gt;=	Greater or equal</a:t>
            </a:r>
          </a:p>
          <a:p>
            <a:r>
              <a:rPr lang="en-US" sz="1600" dirty="0" smtClean="0"/>
              <a:t>&lt;=	Less or equal</a:t>
            </a:r>
          </a:p>
          <a:p>
            <a:r>
              <a:rPr lang="en-US" sz="1600" dirty="0" smtClean="0"/>
              <a:t>!=	Not equal</a:t>
            </a:r>
            <a:endParaRPr lang="en-US" sz="1600" dirty="0"/>
          </a:p>
        </p:txBody>
      </p:sp>
      <p:sp>
        <p:nvSpPr>
          <p:cNvPr id="56" name="Freeform 55"/>
          <p:cNvSpPr/>
          <p:nvPr/>
        </p:nvSpPr>
        <p:spPr>
          <a:xfrm>
            <a:off x="2362200" y="2739714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581400" y="2590800"/>
            <a:ext cx="2514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u="sng" dirty="0" smtClean="0"/>
              <a:t>Logical Operator</a:t>
            </a:r>
          </a:p>
          <a:p>
            <a:r>
              <a:rPr lang="en-US" sz="1600" dirty="0" smtClean="0"/>
              <a:t>&amp;&amp;	Logical AND</a:t>
            </a:r>
          </a:p>
          <a:p>
            <a:r>
              <a:rPr lang="en-US" sz="1600" dirty="0" smtClean="0"/>
              <a:t>||	Logical OR</a:t>
            </a:r>
          </a:p>
          <a:p>
            <a:r>
              <a:rPr lang="en-US" sz="1600" dirty="0" smtClean="0"/>
              <a:t>!	Logical NOT</a:t>
            </a:r>
          </a:p>
        </p:txBody>
      </p:sp>
      <p:sp>
        <p:nvSpPr>
          <p:cNvPr id="60" name="Freeform 59"/>
          <p:cNvSpPr/>
          <p:nvPr/>
        </p:nvSpPr>
        <p:spPr>
          <a:xfrm>
            <a:off x="2667000" y="33528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248400" y="2819400"/>
            <a:ext cx="2514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u="sng" dirty="0" smtClean="0"/>
              <a:t>Assignment Operator</a:t>
            </a:r>
          </a:p>
          <a:p>
            <a:r>
              <a:rPr lang="en-US" sz="1600" dirty="0" smtClean="0"/>
              <a:t>=	</a:t>
            </a:r>
            <a:r>
              <a:rPr lang="en-US" sz="1600" dirty="0" err="1" smtClean="0"/>
              <a:t>var</a:t>
            </a:r>
            <a:r>
              <a:rPr lang="en-US" sz="1600" dirty="0" smtClean="0"/>
              <a:t> op=exp</a:t>
            </a:r>
          </a:p>
          <a:p>
            <a:r>
              <a:rPr lang="en-US" sz="1600" dirty="0" smtClean="0"/>
              <a:t>Means        </a:t>
            </a:r>
            <a:r>
              <a:rPr lang="en-US" sz="1600" dirty="0" err="1" smtClean="0"/>
              <a:t>var</a:t>
            </a:r>
            <a:r>
              <a:rPr lang="en-US" sz="1600" dirty="0" smtClean="0"/>
              <a:t>=</a:t>
            </a:r>
            <a:r>
              <a:rPr lang="en-US" sz="1600" dirty="0" err="1" smtClean="0"/>
              <a:t>var</a:t>
            </a:r>
            <a:r>
              <a:rPr lang="en-US" sz="1600" dirty="0" smtClean="0"/>
              <a:t> op exp</a:t>
            </a:r>
          </a:p>
        </p:txBody>
      </p:sp>
      <p:sp>
        <p:nvSpPr>
          <p:cNvPr id="62" name="Freeform 61"/>
          <p:cNvSpPr/>
          <p:nvPr/>
        </p:nvSpPr>
        <p:spPr>
          <a:xfrm>
            <a:off x="2743200" y="38862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581400" y="3733800"/>
            <a:ext cx="2514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u="sng" dirty="0" err="1" smtClean="0"/>
              <a:t>Incr</a:t>
            </a:r>
            <a:r>
              <a:rPr lang="en-US" sz="1600" b="1" u="sng" dirty="0" smtClean="0"/>
              <a:t> and </a:t>
            </a:r>
            <a:r>
              <a:rPr lang="en-US" sz="1600" b="1" u="sng" dirty="0" err="1" smtClean="0"/>
              <a:t>Decr</a:t>
            </a:r>
            <a:r>
              <a:rPr lang="en-US" sz="1600" b="1" u="sng" dirty="0" smtClean="0"/>
              <a:t> Operator</a:t>
            </a:r>
          </a:p>
          <a:p>
            <a:r>
              <a:rPr lang="en-US" sz="1600" dirty="0" smtClean="0"/>
              <a:t>++ </a:t>
            </a:r>
            <a:r>
              <a:rPr lang="en-US" sz="1600" dirty="0" err="1" smtClean="0"/>
              <a:t>var</a:t>
            </a:r>
            <a:r>
              <a:rPr lang="en-US" sz="1600" dirty="0" smtClean="0"/>
              <a:t>	</a:t>
            </a:r>
            <a:r>
              <a:rPr lang="en-US" sz="1600" dirty="0" err="1" smtClean="0"/>
              <a:t>var</a:t>
            </a:r>
            <a:r>
              <a:rPr lang="en-US" sz="1600" dirty="0" smtClean="0"/>
              <a:t>=var+1;</a:t>
            </a:r>
          </a:p>
          <a:p>
            <a:r>
              <a:rPr lang="en-US" sz="1600" dirty="0" err="1" smtClean="0"/>
              <a:t>var</a:t>
            </a:r>
            <a:r>
              <a:rPr lang="en-US" sz="1600" dirty="0" smtClean="0"/>
              <a:t>++	</a:t>
            </a:r>
            <a:r>
              <a:rPr lang="en-US" sz="1600" dirty="0" err="1" smtClean="0"/>
              <a:t>var</a:t>
            </a:r>
            <a:r>
              <a:rPr lang="en-US" sz="1600" dirty="0" smtClean="0"/>
              <a:t>=var+1;</a:t>
            </a:r>
          </a:p>
          <a:p>
            <a:r>
              <a:rPr lang="en-US" sz="1600" dirty="0" smtClean="0"/>
              <a:t>--</a:t>
            </a:r>
            <a:r>
              <a:rPr lang="en-US" sz="1600" dirty="0" err="1" smtClean="0"/>
              <a:t>var</a:t>
            </a:r>
            <a:r>
              <a:rPr lang="en-US" sz="1600" dirty="0" smtClean="0"/>
              <a:t>	</a:t>
            </a:r>
            <a:r>
              <a:rPr lang="en-US" sz="1600" dirty="0" err="1" smtClean="0"/>
              <a:t>var</a:t>
            </a:r>
            <a:r>
              <a:rPr lang="en-US" sz="1600" dirty="0" smtClean="0"/>
              <a:t>=var-1;</a:t>
            </a:r>
          </a:p>
          <a:p>
            <a:r>
              <a:rPr lang="en-US" sz="1600" dirty="0" err="1" smtClean="0"/>
              <a:t>var</a:t>
            </a:r>
            <a:r>
              <a:rPr lang="en-US" sz="1600" dirty="0" smtClean="0"/>
              <a:t>--	</a:t>
            </a:r>
            <a:r>
              <a:rPr lang="en-US" sz="1600" dirty="0" err="1" smtClean="0"/>
              <a:t>var</a:t>
            </a:r>
            <a:r>
              <a:rPr lang="en-US" sz="1600" dirty="0" smtClean="0"/>
              <a:t>=var-1;</a:t>
            </a:r>
          </a:p>
        </p:txBody>
      </p:sp>
      <p:sp>
        <p:nvSpPr>
          <p:cNvPr id="64" name="Freeform 63"/>
          <p:cNvSpPr/>
          <p:nvPr/>
        </p:nvSpPr>
        <p:spPr>
          <a:xfrm>
            <a:off x="2667000" y="44196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6248400" y="3810000"/>
            <a:ext cx="2895600" cy="1295400"/>
            <a:chOff x="6248400" y="3810000"/>
            <a:chExt cx="2895600" cy="1295400"/>
          </a:xfrm>
        </p:grpSpPr>
        <p:sp>
          <p:nvSpPr>
            <p:cNvPr id="65" name="Rectangle 64"/>
            <p:cNvSpPr/>
            <p:nvPr/>
          </p:nvSpPr>
          <p:spPr>
            <a:xfrm>
              <a:off x="6248400" y="3810000"/>
              <a:ext cx="2895600" cy="1295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500" b="1" u="sng" dirty="0" smtClean="0"/>
                <a:t>Conditional Operator</a:t>
              </a:r>
            </a:p>
            <a:p>
              <a:r>
                <a:rPr lang="en-US" sz="1500" dirty="0" smtClean="0"/>
                <a:t>? :	</a:t>
              </a:r>
              <a:r>
                <a:rPr lang="en-US" sz="1500" dirty="0" err="1" smtClean="0"/>
                <a:t>var</a:t>
              </a:r>
              <a:r>
                <a:rPr lang="en-US" sz="1500" dirty="0" smtClean="0"/>
                <a:t>= exp1? Exp2 : exp3</a:t>
              </a:r>
            </a:p>
            <a:p>
              <a:endParaRPr lang="en-US" sz="1500" i="1" dirty="0" smtClean="0">
                <a:solidFill>
                  <a:srgbClr val="FF0000"/>
                </a:solidFill>
              </a:endParaRPr>
            </a:p>
            <a:p>
              <a:endParaRPr lang="en-US" sz="1500" i="1" dirty="0" smtClean="0">
                <a:solidFill>
                  <a:srgbClr val="FF0000"/>
                </a:solidFill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6248400" y="4343400"/>
              <a:ext cx="2867464" cy="685800"/>
              <a:chOff x="6248400" y="4343400"/>
              <a:chExt cx="2867464" cy="6858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6248400" y="4343400"/>
                <a:ext cx="1219200" cy="6858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r>
                  <a:rPr lang="en-US" i="1" dirty="0" smtClean="0">
                    <a:solidFill>
                      <a:schemeClr val="bg1"/>
                    </a:solidFill>
                  </a:rPr>
                  <a:t>if(x&gt;10) y=1;</a:t>
                </a:r>
              </a:p>
              <a:p>
                <a:r>
                  <a:rPr lang="en-US" i="1" dirty="0" smtClean="0">
                    <a:solidFill>
                      <a:schemeClr val="bg1"/>
                    </a:solidFill>
                  </a:rPr>
                  <a:t>else y=2;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7896664" y="4343400"/>
                <a:ext cx="1219200" cy="6858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r>
                  <a:rPr lang="en-US" i="1" dirty="0" smtClean="0">
                    <a:solidFill>
                      <a:schemeClr val="bg1"/>
                    </a:solidFill>
                  </a:rPr>
                  <a:t> y=x&gt;10 ? 1:2</a:t>
                </a:r>
              </a:p>
            </p:txBody>
          </p:sp>
          <p:sp>
            <p:nvSpPr>
              <p:cNvPr id="68" name="Right Arrow 67"/>
              <p:cNvSpPr/>
              <p:nvPr/>
            </p:nvSpPr>
            <p:spPr>
              <a:xfrm>
                <a:off x="7467600" y="4495800"/>
                <a:ext cx="457200" cy="304800"/>
              </a:xfrm>
              <a:prstGeom prst="rightArrow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1" name="Freeform 70"/>
          <p:cNvSpPr/>
          <p:nvPr/>
        </p:nvSpPr>
        <p:spPr>
          <a:xfrm>
            <a:off x="2362200" y="50292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581400" y="5181600"/>
            <a:ext cx="2819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u="sng" dirty="0" smtClean="0"/>
              <a:t>Bitwise Operator</a:t>
            </a:r>
          </a:p>
          <a:p>
            <a:r>
              <a:rPr lang="en-US" sz="1600" dirty="0" smtClean="0"/>
              <a:t>&amp;	bitwise AND</a:t>
            </a:r>
          </a:p>
          <a:p>
            <a:r>
              <a:rPr lang="en-US" sz="1600" dirty="0" smtClean="0"/>
              <a:t>|	bitwise OR</a:t>
            </a:r>
          </a:p>
          <a:p>
            <a:r>
              <a:rPr lang="en-US" sz="1600" dirty="0" smtClean="0"/>
              <a:t>^	bitwise exclusive OR</a:t>
            </a:r>
          </a:p>
          <a:p>
            <a:r>
              <a:rPr lang="en-US" sz="1600" dirty="0" smtClean="0"/>
              <a:t>&lt;&lt;	shift left</a:t>
            </a:r>
          </a:p>
          <a:p>
            <a:r>
              <a:rPr lang="en-US" sz="1600" dirty="0" smtClean="0"/>
              <a:t>&gt;&gt;	shift right</a:t>
            </a:r>
          </a:p>
        </p:txBody>
      </p:sp>
      <p:sp>
        <p:nvSpPr>
          <p:cNvPr id="73" name="Freeform 72"/>
          <p:cNvSpPr/>
          <p:nvPr/>
        </p:nvSpPr>
        <p:spPr>
          <a:xfrm>
            <a:off x="2286000" y="5562600"/>
            <a:ext cx="990566" cy="536886"/>
          </a:xfrm>
          <a:custGeom>
            <a:avLst/>
            <a:gdLst>
              <a:gd name="connsiteX0" fmla="*/ 19895 w 990566"/>
              <a:gd name="connsiteY0" fmla="*/ 200545 h 536886"/>
              <a:gd name="connsiteX1" fmla="*/ 62098 w 990566"/>
              <a:gd name="connsiteY1" fmla="*/ 299019 h 536886"/>
              <a:gd name="connsiteX2" fmla="*/ 90234 w 990566"/>
              <a:gd name="connsiteY2" fmla="*/ 355290 h 536886"/>
              <a:gd name="connsiteX3" fmla="*/ 146505 w 990566"/>
              <a:gd name="connsiteY3" fmla="*/ 481899 h 536886"/>
              <a:gd name="connsiteX4" fmla="*/ 188708 w 990566"/>
              <a:gd name="connsiteY4" fmla="*/ 524102 h 536886"/>
              <a:gd name="connsiteX5" fmla="*/ 259046 w 990566"/>
              <a:gd name="connsiteY5" fmla="*/ 439696 h 536886"/>
              <a:gd name="connsiteX6" fmla="*/ 315317 w 990566"/>
              <a:gd name="connsiteY6" fmla="*/ 397493 h 536886"/>
              <a:gd name="connsiteX7" fmla="*/ 399723 w 990566"/>
              <a:gd name="connsiteY7" fmla="*/ 313087 h 536886"/>
              <a:gd name="connsiteX8" fmla="*/ 540400 w 990566"/>
              <a:gd name="connsiteY8" fmla="*/ 214613 h 536886"/>
              <a:gd name="connsiteX9" fmla="*/ 610738 w 990566"/>
              <a:gd name="connsiteY9" fmla="*/ 144274 h 536886"/>
              <a:gd name="connsiteX10" fmla="*/ 652942 w 990566"/>
              <a:gd name="connsiteY10" fmla="*/ 116139 h 536886"/>
              <a:gd name="connsiteX11" fmla="*/ 695145 w 990566"/>
              <a:gd name="connsiteY11" fmla="*/ 73936 h 536886"/>
              <a:gd name="connsiteX12" fmla="*/ 765483 w 990566"/>
              <a:gd name="connsiteY12" fmla="*/ 45800 h 536886"/>
              <a:gd name="connsiteX13" fmla="*/ 849889 w 990566"/>
              <a:gd name="connsiteY13" fmla="*/ 3597 h 536886"/>
              <a:gd name="connsiteX14" fmla="*/ 990566 w 990566"/>
              <a:gd name="connsiteY14" fmla="*/ 3597 h 53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0566" h="536886">
                <a:moveTo>
                  <a:pt x="19895" y="200545"/>
                </a:moveTo>
                <a:cubicBezTo>
                  <a:pt x="113211" y="387174"/>
                  <a:pt x="0" y="154123"/>
                  <a:pt x="62098" y="299019"/>
                </a:cubicBezTo>
                <a:cubicBezTo>
                  <a:pt x="70359" y="318294"/>
                  <a:pt x="81973" y="336015"/>
                  <a:pt x="90234" y="355290"/>
                </a:cubicBezTo>
                <a:cubicBezTo>
                  <a:pt x="119649" y="423924"/>
                  <a:pt x="86216" y="391466"/>
                  <a:pt x="146505" y="481899"/>
                </a:cubicBezTo>
                <a:cubicBezTo>
                  <a:pt x="157541" y="498452"/>
                  <a:pt x="174640" y="510034"/>
                  <a:pt x="188708" y="524102"/>
                </a:cubicBezTo>
                <a:cubicBezTo>
                  <a:pt x="277916" y="494365"/>
                  <a:pt x="186153" y="536886"/>
                  <a:pt x="259046" y="439696"/>
                </a:cubicBezTo>
                <a:cubicBezTo>
                  <a:pt x="273114" y="420939"/>
                  <a:pt x="297890" y="413178"/>
                  <a:pt x="315317" y="397493"/>
                </a:cubicBezTo>
                <a:cubicBezTo>
                  <a:pt x="344892" y="370875"/>
                  <a:pt x="366616" y="335158"/>
                  <a:pt x="399723" y="313087"/>
                </a:cubicBezTo>
                <a:cubicBezTo>
                  <a:pt x="428527" y="293884"/>
                  <a:pt x="509157" y="242384"/>
                  <a:pt x="540400" y="214613"/>
                </a:cubicBezTo>
                <a:cubicBezTo>
                  <a:pt x="565182" y="192584"/>
                  <a:pt x="583149" y="162666"/>
                  <a:pt x="610738" y="144274"/>
                </a:cubicBezTo>
                <a:cubicBezTo>
                  <a:pt x="624806" y="134896"/>
                  <a:pt x="639953" y="126963"/>
                  <a:pt x="652942" y="116139"/>
                </a:cubicBezTo>
                <a:cubicBezTo>
                  <a:pt x="668226" y="103403"/>
                  <a:pt x="678274" y="84480"/>
                  <a:pt x="695145" y="73936"/>
                </a:cubicBezTo>
                <a:cubicBezTo>
                  <a:pt x="716559" y="60552"/>
                  <a:pt x="742897" y="57093"/>
                  <a:pt x="765483" y="45800"/>
                </a:cubicBezTo>
                <a:cubicBezTo>
                  <a:pt x="801261" y="27911"/>
                  <a:pt x="808103" y="6811"/>
                  <a:pt x="849889" y="3597"/>
                </a:cubicBezTo>
                <a:cubicBezTo>
                  <a:pt x="896643" y="0"/>
                  <a:pt x="943674" y="3597"/>
                  <a:pt x="990566" y="3597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6477000" y="5181600"/>
            <a:ext cx="256032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t"/>
          <a:lstStyle/>
          <a:p>
            <a:r>
              <a:rPr lang="en-US" sz="1600" b="1" u="sng" dirty="0" smtClean="0"/>
              <a:t>Bitwise Operator</a:t>
            </a:r>
          </a:p>
          <a:p>
            <a:r>
              <a:rPr lang="en-US" sz="1600" dirty="0" smtClean="0"/>
              <a:t>,	comma</a:t>
            </a:r>
          </a:p>
          <a:p>
            <a:r>
              <a:rPr lang="en-US" sz="1600" dirty="0" err="1" smtClean="0"/>
              <a:t>Sizeof</a:t>
            </a:r>
            <a:endParaRPr lang="en-US" sz="1600" dirty="0" smtClean="0"/>
          </a:p>
          <a:p>
            <a:r>
              <a:rPr lang="en-US" sz="1600" dirty="0" smtClean="0"/>
              <a:t>&amp; and *	pointer</a:t>
            </a:r>
          </a:p>
          <a:p>
            <a:r>
              <a:rPr lang="en-US" sz="1600" dirty="0" smtClean="0"/>
              <a:t>. And -&gt;	member selection</a:t>
            </a:r>
          </a:p>
        </p:txBody>
      </p:sp>
      <p:sp>
        <p:nvSpPr>
          <p:cNvPr id="75" name="Oval 74"/>
          <p:cNvSpPr/>
          <p:nvPr/>
        </p:nvSpPr>
        <p:spPr>
          <a:xfrm>
            <a:off x="3962400" y="1143000"/>
            <a:ext cx="1524000" cy="1295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Number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629400" y="1219200"/>
            <a:ext cx="1524000" cy="1295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True or False</a:t>
            </a:r>
            <a:endParaRPr lang="en-US" dirty="0"/>
          </a:p>
        </p:txBody>
      </p:sp>
      <p:sp>
        <p:nvSpPr>
          <p:cNvPr id="77" name="Oval 76"/>
          <p:cNvSpPr/>
          <p:nvPr/>
        </p:nvSpPr>
        <p:spPr>
          <a:xfrm>
            <a:off x="3886200" y="2514600"/>
            <a:ext cx="1752600" cy="1219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True or False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6781800" y="2743200"/>
            <a:ext cx="14478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Number</a:t>
            </a:r>
            <a:endParaRPr lang="en-US" dirty="0"/>
          </a:p>
        </p:txBody>
      </p:sp>
      <p:sp>
        <p:nvSpPr>
          <p:cNvPr id="81" name="Oval 80"/>
          <p:cNvSpPr/>
          <p:nvPr/>
        </p:nvSpPr>
        <p:spPr>
          <a:xfrm>
            <a:off x="4038600" y="3810000"/>
            <a:ext cx="1524000" cy="1295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Number</a:t>
            </a:r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6858000" y="3810000"/>
            <a:ext cx="1524000" cy="1295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Value</a:t>
            </a:r>
            <a:endParaRPr lang="en-US" dirty="0"/>
          </a:p>
        </p:txBody>
      </p:sp>
      <p:sp>
        <p:nvSpPr>
          <p:cNvPr id="83" name="Oval 82"/>
          <p:cNvSpPr/>
          <p:nvPr/>
        </p:nvSpPr>
        <p:spPr>
          <a:xfrm>
            <a:off x="4191000" y="5257800"/>
            <a:ext cx="1524000" cy="1295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Output: Number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6" grpId="0" animBg="1"/>
      <p:bldP spid="49" grpId="0" animBg="1"/>
      <p:bldP spid="53" grpId="0" animBg="1"/>
      <p:bldP spid="56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81" grpId="0" animBg="1"/>
      <p:bldP spid="82" grpId="0" animBg="1"/>
      <p:bldP spid="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Operator: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426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Rectangle 33"/>
          <p:cNvSpPr/>
          <p:nvPr/>
        </p:nvSpPr>
        <p:spPr>
          <a:xfrm>
            <a:off x="5029200" y="1676400"/>
            <a:ext cx="38100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 smtClean="0"/>
              <a:t>Precedence of operator:</a:t>
            </a:r>
          </a:p>
          <a:p>
            <a:endParaRPr lang="en-US" sz="2400" dirty="0" smtClean="0"/>
          </a:p>
          <a:p>
            <a:r>
              <a:rPr lang="en-US" sz="2400" dirty="0" smtClean="0"/>
              <a:t>S=a-b/2-c*3+2;</a:t>
            </a:r>
          </a:p>
          <a:p>
            <a:endParaRPr lang="en-US" sz="2400" dirty="0" smtClean="0"/>
          </a:p>
          <a:p>
            <a:r>
              <a:rPr lang="en-US" sz="2400" dirty="0" smtClean="0"/>
              <a:t>High priority	*, /, %</a:t>
            </a:r>
          </a:p>
          <a:p>
            <a:r>
              <a:rPr lang="en-US" sz="2400" dirty="0" smtClean="0"/>
              <a:t>Low priority	+, -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4676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Operators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Type Conversion:</a:t>
            </a:r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381000" y="1676400"/>
            <a:ext cx="3810000" cy="464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 smtClean="0"/>
              <a:t>Type Conversion:</a:t>
            </a:r>
          </a:p>
          <a:p>
            <a:pPr marL="457200" indent="-457200">
              <a:buAutoNum type="arabicParenBoth"/>
            </a:pPr>
            <a:r>
              <a:rPr lang="en-US" sz="2400" dirty="0" smtClean="0"/>
              <a:t>Implicit:</a:t>
            </a:r>
          </a:p>
          <a:p>
            <a:pPr marL="457200" indent="-457200"/>
            <a:r>
              <a:rPr lang="en-US" sz="2400" dirty="0" smtClean="0"/>
              <a:t>	During evaluation, lower type is converted to upper type automatically.</a:t>
            </a:r>
          </a:p>
          <a:p>
            <a:endParaRPr lang="en-US" sz="2400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t="25167"/>
          <a:stretch>
            <a:fillRect/>
          </a:stretch>
        </p:blipFill>
        <p:spPr bwMode="auto">
          <a:xfrm>
            <a:off x="4267200" y="3886200"/>
            <a:ext cx="487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914400"/>
            <a:ext cx="4490784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010400" y="2485072"/>
            <a:ext cx="16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x;</a:t>
            </a:r>
          </a:p>
          <a:p>
            <a:r>
              <a:rPr lang="en-US" dirty="0" smtClean="0"/>
              <a:t>float f;</a:t>
            </a:r>
          </a:p>
          <a:p>
            <a:r>
              <a:rPr lang="en-US" dirty="0" smtClean="0"/>
              <a:t>double d;</a:t>
            </a:r>
          </a:p>
          <a:p>
            <a:r>
              <a:rPr lang="en-US" dirty="0" smtClean="0"/>
              <a:t>long </a:t>
            </a:r>
            <a:r>
              <a:rPr lang="en-US" dirty="0" err="1" smtClean="0"/>
              <a:t>int</a:t>
            </a:r>
            <a:r>
              <a:rPr lang="en-US" dirty="0" smtClean="0"/>
              <a:t> l;</a:t>
            </a:r>
          </a:p>
          <a:p>
            <a:r>
              <a:rPr lang="en-US" dirty="0" smtClean="0"/>
              <a:t>x=l/</a:t>
            </a:r>
            <a:r>
              <a:rPr lang="en-US" dirty="0" err="1" smtClean="0"/>
              <a:t>i+i</a:t>
            </a:r>
            <a:r>
              <a:rPr lang="en-US" dirty="0" smtClean="0"/>
              <a:t>*f-d;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676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Operators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Type Conversion:</a:t>
            </a:r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381000" y="1676400"/>
            <a:ext cx="3810000" cy="464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 smtClean="0"/>
              <a:t>Type Conversion:</a:t>
            </a:r>
          </a:p>
          <a:p>
            <a:pPr marL="457200" indent="-457200">
              <a:buAutoNum type="arabicParenBoth"/>
            </a:pPr>
            <a:r>
              <a:rPr lang="en-US" sz="2400" dirty="0" smtClean="0"/>
              <a:t>Implicit:</a:t>
            </a:r>
          </a:p>
          <a:p>
            <a:pPr marL="457200" indent="-457200"/>
            <a:r>
              <a:rPr lang="en-US" sz="2400" dirty="0" smtClean="0"/>
              <a:t>	During evaluation, lower type is converted to upper type automatically.</a:t>
            </a:r>
          </a:p>
          <a:p>
            <a:pPr marL="457200" indent="-457200"/>
            <a:r>
              <a:rPr lang="en-US" sz="2400" dirty="0" smtClean="0"/>
              <a:t>(2) Explicit :</a:t>
            </a:r>
          </a:p>
          <a:p>
            <a:pPr marL="457200" indent="-457200"/>
            <a:r>
              <a:rPr lang="en-US" sz="2400" dirty="0" smtClean="0"/>
              <a:t>       Changing type manually.</a:t>
            </a:r>
          </a:p>
          <a:p>
            <a:endParaRPr lang="en-US" sz="2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029200" y="1676400"/>
            <a:ext cx="1600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a</a:t>
            </a:r>
            <a:r>
              <a:rPr lang="en-US" dirty="0" smtClean="0"/>
              <a:t>, b;</a:t>
            </a:r>
          </a:p>
          <a:p>
            <a:r>
              <a:rPr lang="en-US" dirty="0" smtClean="0"/>
              <a:t>float c;</a:t>
            </a:r>
          </a:p>
          <a:p>
            <a:r>
              <a:rPr lang="en-US" dirty="0" smtClean="0"/>
              <a:t>c=a/b;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110132"/>
            <a:ext cx="1981200" cy="53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648200" y="3124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Solution: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3733800"/>
            <a:ext cx="1600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a, b;</a:t>
            </a:r>
          </a:p>
          <a:p>
            <a:r>
              <a:rPr lang="en-US" dirty="0" smtClean="0"/>
              <a:t>float c;</a:t>
            </a:r>
          </a:p>
          <a:p>
            <a:r>
              <a:rPr lang="en-US" dirty="0" smtClean="0"/>
              <a:t>c=(float) (a/b);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676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Operators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57400" y="30480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End of Type Conversion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Operators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169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132</cp:revision>
  <dcterms:created xsi:type="dcterms:W3CDTF">2018-03-06T15:10:58Z</dcterms:created>
  <dcterms:modified xsi:type="dcterms:W3CDTF">2018-04-16T17:28:22Z</dcterms:modified>
</cp:coreProperties>
</file>