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314" r:id="rId3"/>
    <p:sldId id="318" r:id="rId4"/>
    <p:sldId id="315" r:id="rId5"/>
    <p:sldId id="317" r:id="rId6"/>
    <p:sldId id="319" r:id="rId7"/>
    <p:sldId id="320" r:id="rId8"/>
    <p:sldId id="321" r:id="rId9"/>
    <p:sldId id="322" r:id="rId10"/>
    <p:sldId id="323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24" r:id="rId19"/>
    <p:sldId id="333" r:id="rId20"/>
    <p:sldId id="332" r:id="rId21"/>
    <p:sldId id="334" r:id="rId22"/>
    <p:sldId id="335" r:id="rId23"/>
    <p:sldId id="336" r:id="rId24"/>
    <p:sldId id="340" r:id="rId25"/>
    <p:sldId id="337" r:id="rId26"/>
    <p:sldId id="338" r:id="rId27"/>
    <p:sldId id="341" r:id="rId28"/>
    <p:sldId id="339" r:id="rId29"/>
    <p:sldId id="342" r:id="rId30"/>
    <p:sldId id="343" r:id="rId31"/>
    <p:sldId id="34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14CA-BC11-49BF-888C-6D5C98AC21EA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614CA-BC11-49BF-888C-6D5C98AC21EA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1EDD-00C7-4013-A752-59C67F86F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Random_variable" TargetMode="External"/><Relationship Id="rId5" Type="http://schemas.openxmlformats.org/officeDocument/2006/relationships/hyperlink" Target="https://en.wikipedia.org/wiki/Continuous_probability_distribution" TargetMode="External"/><Relationship Id="rId4" Type="http://schemas.openxmlformats.org/officeDocument/2006/relationships/hyperlink" Target="https://en.wikipedia.org/wiki/Probability_theor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jpe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tatisticshowto.com/mean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xpected_valu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vestopedia.com/terms/c/conditional_probability.a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a picture to represent stochastic process এর ছবি ফলাফল"/>
          <p:cNvPicPr>
            <a:picLocks noChangeAspect="1" noChangeArrowheads="1"/>
          </p:cNvPicPr>
          <p:nvPr/>
        </p:nvPicPr>
        <p:blipFill>
          <a:blip r:embed="rId4" cstate="print"/>
          <a:srcRect l="3896" t="6926" r="5195"/>
          <a:stretch>
            <a:fillRect/>
          </a:stretch>
        </p:blipFill>
        <p:spPr bwMode="auto">
          <a:xfrm>
            <a:off x="1295400" y="1828800"/>
            <a:ext cx="5334000" cy="40957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914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CSE 5403: Stochastic Process			Cr. 3.00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5791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 Leaner: 2</a:t>
            </a:r>
            <a:r>
              <a:rPr lang="en-US" baseline="30000" dirty="0" smtClean="0"/>
              <a:t>nd</a:t>
            </a:r>
            <a:r>
              <a:rPr lang="en-US" dirty="0" smtClean="0"/>
              <a:t> semester of MS 2015-16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1371600"/>
            <a:ext cx="294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Course Teacher: A H M Kamal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790774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787507"/>
            <a:ext cx="6629400" cy="131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348270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For Multiple Random Variable</a:t>
            </a:r>
            <a:endParaRPr lang="en-US" b="1" u="sng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025" y="5181600"/>
            <a:ext cx="5972175" cy="144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 l="4818" t="32143" r="51819"/>
          <a:stretch>
            <a:fillRect/>
          </a:stretch>
        </p:blipFill>
        <p:spPr bwMode="auto">
          <a:xfrm>
            <a:off x="457200" y="1371600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40671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7675" y="3886200"/>
            <a:ext cx="4886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/>
          <a:srcRect t="31035" r="57484" b="41379"/>
          <a:stretch>
            <a:fillRect/>
          </a:stretch>
        </p:blipFill>
        <p:spPr bwMode="auto">
          <a:xfrm>
            <a:off x="4572000" y="14478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 l="49602" t="27586" r="6870" b="41379"/>
          <a:stretch>
            <a:fillRect/>
          </a:stretch>
        </p:blipFill>
        <p:spPr bwMode="auto">
          <a:xfrm>
            <a:off x="4572000" y="21336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0" y="990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 Probability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419600" y="3810000"/>
            <a:ext cx="2881943" cy="1569660"/>
          </a:xfrm>
          <a:prstGeom prst="rect">
            <a:avLst/>
          </a:prstGeom>
          <a:solidFill>
            <a:srgbClr val="F6F4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Find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=0,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≤1)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P(X=0,Y≤1).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Find the marginal PMFs of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lang="en-US" sz="1200" dirty="0" smtClean="0">
                <a:solidFill>
                  <a:srgbClr val="333333"/>
                </a:solidFill>
                <a:latin typeface="Myriad Pro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3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Find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=1|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=0)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P(Y=1|X=0).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4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Are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 and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 independent?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5275" y="5638800"/>
            <a:ext cx="5038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4818" t="32143" r="51819"/>
          <a:stretch>
            <a:fillRect/>
          </a:stretch>
        </p:blipFill>
        <p:spPr bwMode="auto">
          <a:xfrm>
            <a:off x="457200" y="1371600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971800"/>
            <a:ext cx="40671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print"/>
          <a:srcRect t="31035" r="57484" b="41379"/>
          <a:stretch>
            <a:fillRect/>
          </a:stretch>
        </p:blipFill>
        <p:spPr bwMode="auto">
          <a:xfrm>
            <a:off x="4572000" y="14478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 cstate="print"/>
          <a:srcRect l="49602" t="27586" r="6870" b="41379"/>
          <a:stretch>
            <a:fillRect/>
          </a:stretch>
        </p:blipFill>
        <p:spPr bwMode="auto">
          <a:xfrm>
            <a:off x="4572000" y="21336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0" y="990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 Probability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419600" y="1981200"/>
            <a:ext cx="2842445" cy="1292662"/>
          </a:xfrm>
          <a:prstGeom prst="rect">
            <a:avLst/>
          </a:prstGeom>
          <a:solidFill>
            <a:srgbClr val="F6F4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a. Find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=0,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≤1)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P(X=0,Y≤1).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b. Find the marginal PMFs of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lang="en-US" sz="1200" dirty="0" smtClean="0">
                <a:solidFill>
                  <a:srgbClr val="333333"/>
                </a:solidFill>
                <a:latin typeface="Myriad Pro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3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Find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=1|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=0)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P(Y=1|X=0).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4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Are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 and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 independent?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4818" t="32143" r="51819"/>
          <a:stretch>
            <a:fillRect/>
          </a:stretch>
        </p:blipFill>
        <p:spPr bwMode="auto">
          <a:xfrm>
            <a:off x="0" y="1295400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40671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 l="49602" t="27586" r="6870" b="41379"/>
          <a:stretch>
            <a:fillRect/>
          </a:stretch>
        </p:blipFill>
        <p:spPr bwMode="auto">
          <a:xfrm>
            <a:off x="5867400" y="12954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0" y="990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 Probability</a:t>
            </a:r>
            <a:endParaRPr lang="en-US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 cstate="print"/>
          <a:srcRect t="31035" r="57484" b="41379"/>
          <a:stretch>
            <a:fillRect/>
          </a:stretch>
        </p:blipFill>
        <p:spPr bwMode="auto">
          <a:xfrm>
            <a:off x="2743200" y="13716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5275" y="3429000"/>
            <a:ext cx="5038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19600" y="1981200"/>
            <a:ext cx="2842445" cy="1292662"/>
          </a:xfrm>
          <a:prstGeom prst="rect">
            <a:avLst/>
          </a:prstGeom>
          <a:solidFill>
            <a:srgbClr val="F6F4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a. Find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=0,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≤1)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P(X=0,Y≤1).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b. Find the marginal PMFs of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lang="en-US" sz="1200" dirty="0" smtClean="0">
                <a:solidFill>
                  <a:srgbClr val="333333"/>
                </a:solidFill>
                <a:latin typeface="Myriad Pro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3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Find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=1|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=0)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P(Y=1|X=0).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4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Are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 and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 independent?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4818" t="32143" r="51819"/>
          <a:stretch>
            <a:fillRect/>
          </a:stretch>
        </p:blipFill>
        <p:spPr bwMode="auto">
          <a:xfrm>
            <a:off x="0" y="1295400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40671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 cstate="print"/>
          <a:srcRect l="49602" t="27586" r="6870" b="41379"/>
          <a:stretch>
            <a:fillRect/>
          </a:stretch>
        </p:blipFill>
        <p:spPr bwMode="auto">
          <a:xfrm>
            <a:off x="5867400" y="12954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0" y="990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 Probability</a:t>
            </a:r>
            <a:endParaRPr lang="en-US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/>
          <a:srcRect t="31035" r="57484" b="41379"/>
          <a:stretch>
            <a:fillRect/>
          </a:stretch>
        </p:blipFill>
        <p:spPr bwMode="auto">
          <a:xfrm>
            <a:off x="2743200" y="13716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352800"/>
            <a:ext cx="3467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810000"/>
            <a:ext cx="36004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419600" y="1981200"/>
            <a:ext cx="2842445" cy="1292662"/>
          </a:xfrm>
          <a:prstGeom prst="rect">
            <a:avLst/>
          </a:prstGeom>
          <a:solidFill>
            <a:srgbClr val="F6F4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a. Find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=0,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≤1)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P(X=0,Y≤1).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b. Find the marginal PMFs of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lang="en-US" sz="1200" dirty="0" smtClean="0">
                <a:solidFill>
                  <a:srgbClr val="333333"/>
                </a:solidFill>
                <a:latin typeface="Myriad Pro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3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Find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=1|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=0)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P(Y=1|X=0).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4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Are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 and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 independent?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4818" t="32143" r="51819"/>
          <a:stretch>
            <a:fillRect/>
          </a:stretch>
        </p:blipFill>
        <p:spPr bwMode="auto">
          <a:xfrm>
            <a:off x="0" y="1295400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40671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 l="49602" t="27586" r="6870" b="41379"/>
          <a:stretch>
            <a:fillRect/>
          </a:stretch>
        </p:blipFill>
        <p:spPr bwMode="auto">
          <a:xfrm>
            <a:off x="5867400" y="12954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0" y="990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 Probability</a:t>
            </a:r>
            <a:endParaRPr lang="en-US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6" cstate="print"/>
          <a:srcRect t="31035" r="57484" b="41379"/>
          <a:stretch>
            <a:fillRect/>
          </a:stretch>
        </p:blipFill>
        <p:spPr bwMode="auto">
          <a:xfrm>
            <a:off x="2743200" y="13716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048000"/>
            <a:ext cx="3467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4825" y="2971800"/>
            <a:ext cx="10191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5105400"/>
            <a:ext cx="2495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419600" y="3505200"/>
            <a:ext cx="375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smtClean="0"/>
              <a:t>(0)=P</a:t>
            </a:r>
            <a:r>
              <a:rPr lang="en-US" baseline="-25000" dirty="0" smtClean="0"/>
              <a:t>XY</a:t>
            </a:r>
            <a:r>
              <a:rPr lang="en-US" dirty="0" smtClean="0"/>
              <a:t>(0,0)+ P</a:t>
            </a:r>
            <a:r>
              <a:rPr lang="en-US" baseline="-25000" dirty="0" smtClean="0"/>
              <a:t>XY</a:t>
            </a:r>
            <a:r>
              <a:rPr lang="en-US" dirty="0" smtClean="0"/>
              <a:t>(0,1)=1/6+1/8=7/24</a:t>
            </a:r>
            <a:endParaRPr lang="en-US" dirty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4114800"/>
            <a:ext cx="2581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419600" y="1981200"/>
            <a:ext cx="2842445" cy="1292662"/>
          </a:xfrm>
          <a:prstGeom prst="rect">
            <a:avLst/>
          </a:prstGeom>
          <a:solidFill>
            <a:srgbClr val="F6F4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a. Find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=0,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≤1)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P(X=0,Y≤1).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b. Find the marginal PMFs of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lang="en-US" sz="1200" dirty="0" smtClean="0">
                <a:solidFill>
                  <a:srgbClr val="333333"/>
                </a:solidFill>
                <a:latin typeface="Myriad Pro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3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Find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=1|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=0)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P(Y=1|X=0).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4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Are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 and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 independent?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4818" t="32143" r="51819"/>
          <a:stretch>
            <a:fillRect/>
          </a:stretch>
        </p:blipFill>
        <p:spPr bwMode="auto">
          <a:xfrm>
            <a:off x="0" y="1295400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40671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 l="49602" t="27586" r="6870" b="41379"/>
          <a:stretch>
            <a:fillRect/>
          </a:stretch>
        </p:blipFill>
        <p:spPr bwMode="auto">
          <a:xfrm>
            <a:off x="5867400" y="12954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0" y="990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 Probability</a:t>
            </a:r>
            <a:endParaRPr lang="en-US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6" cstate="print"/>
          <a:srcRect t="31035" r="57484" b="41379"/>
          <a:stretch>
            <a:fillRect/>
          </a:stretch>
        </p:blipFill>
        <p:spPr bwMode="auto">
          <a:xfrm>
            <a:off x="2743200" y="13716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048000"/>
            <a:ext cx="2495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2725" y="2895600"/>
            <a:ext cx="2581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 l="21003" t="56250" r="27444"/>
          <a:stretch>
            <a:fillRect/>
          </a:stretch>
        </p:blipFill>
        <p:spPr bwMode="auto">
          <a:xfrm>
            <a:off x="0" y="5867400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0" y="5562600"/>
            <a:ext cx="380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Conditional Probability Mass Function: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43401" y="4724400"/>
            <a:ext cx="3200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419600" y="1981200"/>
            <a:ext cx="2842445" cy="1292662"/>
          </a:xfrm>
          <a:prstGeom prst="rect">
            <a:avLst/>
          </a:prstGeom>
          <a:solidFill>
            <a:srgbClr val="F6F4F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a. Find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=0,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≤1)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P(X=0,Y≤1).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b. Find the marginal PMFs of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lang="en-US" sz="1200" dirty="0" smtClean="0">
                <a:solidFill>
                  <a:srgbClr val="333333"/>
                </a:solidFill>
                <a:latin typeface="Myriad Pro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3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Find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P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=1|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in"/>
                <a:cs typeface="Arial" pitchFamily="34" charset="0"/>
              </a:rPr>
              <a:t>=0)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P(Y=1|X=0).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 startAt="4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Are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 and 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yriad Pro"/>
                <a:cs typeface="Arial" pitchFamily="34" charset="0"/>
              </a:rPr>
              <a:t> independent?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4818" t="32143" r="51819"/>
          <a:stretch>
            <a:fillRect/>
          </a:stretch>
        </p:blipFill>
        <p:spPr bwMode="auto">
          <a:xfrm>
            <a:off x="0" y="1295400"/>
            <a:ext cx="342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40671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 l="49602" t="27586" r="6870" b="41379"/>
          <a:stretch>
            <a:fillRect/>
          </a:stretch>
        </p:blipFill>
        <p:spPr bwMode="auto">
          <a:xfrm>
            <a:off x="5867400" y="12954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0" y="990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 Probability</a:t>
            </a:r>
            <a:endParaRPr lang="en-US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6" cstate="print"/>
          <a:srcRect t="31035" r="57484" b="41379"/>
          <a:stretch>
            <a:fillRect/>
          </a:stretch>
        </p:blipFill>
        <p:spPr bwMode="auto">
          <a:xfrm>
            <a:off x="2743200" y="13716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048000"/>
            <a:ext cx="2495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2725" y="2895600"/>
            <a:ext cx="2581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 l="21003" t="56250" r="27444"/>
          <a:stretch>
            <a:fillRect/>
          </a:stretch>
        </p:blipFill>
        <p:spPr bwMode="auto">
          <a:xfrm>
            <a:off x="0" y="5867400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0" y="5562600"/>
            <a:ext cx="380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Conditional Probability Mass Function: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4648200"/>
            <a:ext cx="19145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5867400"/>
            <a:ext cx="3590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5410200"/>
            <a:ext cx="3095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371600"/>
            <a:ext cx="7162800" cy="403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1295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Independent: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Normal Distribution: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1371600"/>
            <a:ext cx="739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 </a:t>
            </a:r>
            <a:r>
              <a:rPr lang="en-US" dirty="0" smtClean="0">
                <a:hlinkClick r:id="rId4" tooltip="Probability theory"/>
              </a:rPr>
              <a:t>probability theory</a:t>
            </a:r>
            <a:r>
              <a:rPr lang="en-US" dirty="0" smtClean="0"/>
              <a:t>, the </a:t>
            </a:r>
            <a:r>
              <a:rPr lang="en-US" b="1" dirty="0" smtClean="0"/>
              <a:t>normal</a:t>
            </a:r>
            <a:r>
              <a:rPr lang="en-US" dirty="0" smtClean="0"/>
              <a:t> (or </a:t>
            </a:r>
            <a:r>
              <a:rPr lang="en-US" b="1" dirty="0" smtClean="0"/>
              <a:t>Gaussian</a:t>
            </a:r>
            <a:r>
              <a:rPr lang="en-US" dirty="0" smtClean="0"/>
              <a:t> or </a:t>
            </a:r>
            <a:r>
              <a:rPr lang="en-US" b="1" dirty="0" smtClean="0"/>
              <a:t>Gauss</a:t>
            </a:r>
            <a:r>
              <a:rPr lang="en-US" dirty="0" smtClean="0"/>
              <a:t> or </a:t>
            </a:r>
            <a:r>
              <a:rPr lang="en-US" b="1" dirty="0" smtClean="0"/>
              <a:t>Laplace-Gauss</a:t>
            </a:r>
            <a:r>
              <a:rPr lang="en-US" dirty="0" smtClean="0"/>
              <a:t>) </a:t>
            </a:r>
            <a:r>
              <a:rPr lang="en-US" b="1" dirty="0" smtClean="0"/>
              <a:t>distribution</a:t>
            </a:r>
            <a:r>
              <a:rPr lang="en-US" dirty="0" smtClean="0"/>
              <a:t> is a very common </a:t>
            </a:r>
            <a:r>
              <a:rPr lang="en-US" dirty="0" smtClean="0">
                <a:hlinkClick r:id="rId5" tooltip="Continuous probability distribution"/>
              </a:rPr>
              <a:t>continuous probability distribution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 </a:t>
            </a:r>
            <a:r>
              <a:rPr lang="en-US" dirty="0" smtClean="0">
                <a:hlinkClick r:id="rId6" tooltip="Random variable"/>
              </a:rPr>
              <a:t>random variable</a:t>
            </a:r>
            <a:r>
              <a:rPr lang="en-US" dirty="0" smtClean="0"/>
              <a:t> with a Gaussian distribution is said to be </a:t>
            </a:r>
            <a:r>
              <a:rPr lang="en-US" b="1" dirty="0" smtClean="0"/>
              <a:t>normally distributed.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667000"/>
            <a:ext cx="713704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12" y="2057400"/>
            <a:ext cx="781162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1524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Conditional: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295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Continuous: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722" y="1676400"/>
            <a:ext cx="707487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19599"/>
            <a:ext cx="7086600" cy="213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295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Continuous: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04139" y="1600200"/>
            <a:ext cx="707487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0" y="4495800"/>
            <a:ext cx="7086600" cy="213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524000"/>
            <a:ext cx="5598510" cy="368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581400" y="1524000"/>
            <a:ext cx="5562600" cy="3733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295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COVARIANCE: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57200" y="1828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When two or more random variables are defined on a probability space, it is useful to describe how they vary together; that is, it is useful to measure the relationship between the variables. A common measure of the relationship between two random variables is the </a:t>
            </a:r>
            <a:r>
              <a:rPr lang="en-US" b="1" dirty="0" smtClean="0"/>
              <a:t>covariance.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124200"/>
            <a:ext cx="77062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52600" y="4267200"/>
            <a:ext cx="5836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Because    E[(X-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smtClean="0"/>
              <a:t>)(Y-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dirty="0" smtClean="0"/>
              <a:t>)]</a:t>
            </a:r>
          </a:p>
          <a:p>
            <a:r>
              <a:rPr lang="en-US" dirty="0" smtClean="0"/>
              <a:t>                   =E[XY-</a:t>
            </a:r>
            <a:r>
              <a:rPr lang="en-US" dirty="0" err="1" smtClean="0"/>
              <a:t>Xu</a:t>
            </a:r>
            <a:r>
              <a:rPr lang="en-US" baseline="-25000" dirty="0" err="1" smtClean="0"/>
              <a:t>y</a:t>
            </a:r>
            <a:r>
              <a:rPr lang="en-US" dirty="0" smtClean="0"/>
              <a:t> – </a:t>
            </a:r>
            <a:r>
              <a:rPr lang="en-US" dirty="0" err="1" smtClean="0"/>
              <a:t>Yu</a:t>
            </a:r>
            <a:r>
              <a:rPr lang="en-US" baseline="-25000" dirty="0" err="1" smtClean="0"/>
              <a:t>x</a:t>
            </a:r>
            <a:r>
              <a:rPr lang="en-US" dirty="0" smtClean="0"/>
              <a:t> 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dirty="0" smtClean="0"/>
              <a:t>]=E(XY)-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dirty="0" err="1" smtClean="0"/>
              <a:t>E</a:t>
            </a:r>
            <a:r>
              <a:rPr lang="en-US" dirty="0" smtClean="0"/>
              <a:t>(X)-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E</a:t>
            </a:r>
            <a:r>
              <a:rPr lang="en-US" dirty="0" smtClean="0"/>
              <a:t>(Y)+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      =E(XY)-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+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295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COVARIANCE:</a:t>
            </a:r>
            <a:endParaRPr 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76400"/>
            <a:ext cx="77062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52600" y="2819400"/>
            <a:ext cx="5836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Because    E[(X-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smtClean="0"/>
              <a:t>)(Y-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dirty="0" smtClean="0"/>
              <a:t>)]</a:t>
            </a:r>
          </a:p>
          <a:p>
            <a:r>
              <a:rPr lang="en-US" dirty="0" smtClean="0"/>
              <a:t>                   =E[XY-</a:t>
            </a:r>
            <a:r>
              <a:rPr lang="en-US" dirty="0" err="1" smtClean="0"/>
              <a:t>Xu</a:t>
            </a:r>
            <a:r>
              <a:rPr lang="en-US" baseline="-25000" dirty="0" err="1" smtClean="0"/>
              <a:t>y</a:t>
            </a:r>
            <a:r>
              <a:rPr lang="en-US" dirty="0" smtClean="0"/>
              <a:t> – </a:t>
            </a:r>
            <a:r>
              <a:rPr lang="en-US" dirty="0" err="1" smtClean="0"/>
              <a:t>Yu</a:t>
            </a:r>
            <a:r>
              <a:rPr lang="en-US" baseline="-25000" dirty="0" err="1" smtClean="0"/>
              <a:t>x</a:t>
            </a:r>
            <a:r>
              <a:rPr lang="en-US" dirty="0" smtClean="0"/>
              <a:t> 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dirty="0" smtClean="0"/>
              <a:t>]=E(XY)-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dirty="0" err="1" smtClean="0"/>
              <a:t>E</a:t>
            </a:r>
            <a:r>
              <a:rPr lang="en-US" dirty="0" smtClean="0"/>
              <a:t>(X)-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E</a:t>
            </a:r>
            <a:r>
              <a:rPr lang="en-US" dirty="0" smtClean="0"/>
              <a:t>(Y)+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      =E(XY)-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+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00200" y="3886200"/>
            <a:ext cx="7010400" cy="722531"/>
            <a:chOff x="1600200" y="3886200"/>
            <a:chExt cx="7010400" cy="722531"/>
          </a:xfrm>
        </p:grpSpPr>
        <p:sp>
          <p:nvSpPr>
            <p:cNvPr id="14" name="TextBox 13"/>
            <p:cNvSpPr txBox="1"/>
            <p:nvPr/>
          </p:nvSpPr>
          <p:spPr>
            <a:xfrm>
              <a:off x="1600200" y="39624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know that     E(XY) =</a:t>
              </a:r>
              <a:endParaRPr lang="en-US" dirty="0"/>
            </a:p>
          </p:txBody>
        </p:sp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200" y="3886200"/>
              <a:ext cx="242667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6477000" y="39624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When X and Y are dependent.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8800" y="4953000"/>
            <a:ext cx="5742607" cy="750332"/>
            <a:chOff x="1828800" y="4953000"/>
            <a:chExt cx="5742607" cy="750332"/>
          </a:xfrm>
        </p:grpSpPr>
        <p:sp>
          <p:nvSpPr>
            <p:cNvPr id="19" name="TextBox 18"/>
            <p:cNvSpPr txBox="1"/>
            <p:nvPr/>
          </p:nvSpPr>
          <p:spPr>
            <a:xfrm>
              <a:off x="1828800" y="4953000"/>
              <a:ext cx="5158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 X and Y are independent, then E(XY)=E(X)E(Y)= </a:t>
              </a:r>
              <a:r>
                <a:rPr lang="en-US" dirty="0" err="1" smtClean="0"/>
                <a:t>u</a:t>
              </a:r>
              <a:r>
                <a:rPr lang="en-US" baseline="-25000" dirty="0" err="1" smtClean="0"/>
                <a:t>x</a:t>
              </a:r>
              <a:r>
                <a:rPr lang="en-US" dirty="0" err="1" smtClean="0"/>
                <a:t>u</a:t>
              </a:r>
              <a:r>
                <a:rPr lang="en-US" baseline="-25000" dirty="0" err="1" smtClean="0"/>
                <a:t>y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19400" y="5334000"/>
              <a:ext cx="47520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Then    E[(X- </a:t>
              </a:r>
              <a:r>
                <a:rPr lang="en-US" dirty="0" err="1" smtClean="0"/>
                <a:t>u</a:t>
              </a:r>
              <a:r>
                <a:rPr lang="en-US" baseline="-25000" dirty="0" err="1" smtClean="0"/>
                <a:t>x</a:t>
              </a:r>
              <a:r>
                <a:rPr lang="en-US" dirty="0" smtClean="0"/>
                <a:t>)(Y- </a:t>
              </a:r>
              <a:r>
                <a:rPr lang="en-US" dirty="0" err="1" smtClean="0"/>
                <a:t>u</a:t>
              </a:r>
              <a:r>
                <a:rPr lang="en-US" baseline="-25000" dirty="0" err="1" smtClean="0"/>
                <a:t>y</a:t>
              </a:r>
              <a:r>
                <a:rPr lang="en-US" dirty="0" smtClean="0"/>
                <a:t>)]=E(XY)- </a:t>
              </a:r>
              <a:r>
                <a:rPr lang="en-US" dirty="0" err="1" smtClean="0"/>
                <a:t>u</a:t>
              </a:r>
              <a:r>
                <a:rPr lang="en-US" baseline="-25000" dirty="0" err="1" smtClean="0"/>
                <a:t>x</a:t>
              </a:r>
              <a:r>
                <a:rPr lang="en-US" dirty="0" err="1" smtClean="0"/>
                <a:t>u</a:t>
              </a:r>
              <a:r>
                <a:rPr lang="en-US" baseline="-25000" dirty="0" err="1" smtClean="0"/>
                <a:t>y</a:t>
              </a:r>
              <a:r>
                <a:rPr lang="en-US" baseline="-25000" dirty="0" smtClean="0"/>
                <a:t> </a:t>
              </a:r>
              <a:r>
                <a:rPr lang="en-US" dirty="0" smtClean="0"/>
                <a:t>= </a:t>
              </a:r>
              <a:r>
                <a:rPr lang="en-US" dirty="0" err="1" smtClean="0"/>
                <a:t>u</a:t>
              </a:r>
              <a:r>
                <a:rPr lang="en-US" baseline="-25000" dirty="0" err="1" smtClean="0"/>
                <a:t>x</a:t>
              </a:r>
              <a:r>
                <a:rPr lang="en-US" dirty="0" err="1" smtClean="0"/>
                <a:t>u</a:t>
              </a:r>
              <a:r>
                <a:rPr lang="en-US" baseline="-25000" dirty="0" err="1" smtClean="0"/>
                <a:t>y</a:t>
              </a:r>
              <a:r>
                <a:rPr lang="en-US" baseline="-25000" dirty="0" smtClean="0"/>
                <a:t> </a:t>
              </a:r>
              <a:r>
                <a:rPr lang="en-US" dirty="0" smtClean="0"/>
                <a:t>- </a:t>
              </a:r>
              <a:r>
                <a:rPr lang="en-US" dirty="0" err="1" smtClean="0"/>
                <a:t>u</a:t>
              </a:r>
              <a:r>
                <a:rPr lang="en-US" baseline="-25000" dirty="0" err="1" smtClean="0"/>
                <a:t>x</a:t>
              </a:r>
              <a:r>
                <a:rPr lang="en-US" dirty="0" err="1" smtClean="0"/>
                <a:t>u</a:t>
              </a:r>
              <a:r>
                <a:rPr lang="en-US" baseline="-25000" dirty="0" err="1" smtClean="0"/>
                <a:t>y</a:t>
              </a:r>
              <a:r>
                <a:rPr lang="en-US" baseline="-25000" dirty="0" smtClean="0"/>
                <a:t> </a:t>
              </a:r>
              <a:r>
                <a:rPr lang="en-US" dirty="0" smtClean="0"/>
                <a:t>=0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295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COVARIANCE:</a:t>
            </a:r>
            <a:endParaRPr 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19200"/>
            <a:ext cx="7239000" cy="93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4600"/>
            <a:ext cx="479576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5562600"/>
            <a:ext cx="29531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104605" y="3552995"/>
            <a:ext cx="3529354" cy="53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4114800" y="2209800"/>
            <a:ext cx="4720530" cy="2895600"/>
            <a:chOff x="4114800" y="3124200"/>
            <a:chExt cx="4720530" cy="2895600"/>
          </a:xfrm>
        </p:grpSpPr>
        <p:grpSp>
          <p:nvGrpSpPr>
            <p:cNvPr id="23" name="Group 22"/>
            <p:cNvGrpSpPr/>
            <p:nvPr/>
          </p:nvGrpSpPr>
          <p:grpSpPr>
            <a:xfrm>
              <a:off x="4114800" y="3124200"/>
              <a:ext cx="4712677" cy="609600"/>
              <a:chOff x="3657600" y="2209800"/>
              <a:chExt cx="4712677" cy="60960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57600" y="2286000"/>
                <a:ext cx="243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know that     E(XY) =</a:t>
                </a:r>
                <a:endParaRPr lang="en-US" dirty="0"/>
              </a:p>
            </p:txBody>
          </p:sp>
          <p:pic>
            <p:nvPicPr>
              <p:cNvPr id="6153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943600" y="2209800"/>
                <a:ext cx="2426677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5486400" y="3810001"/>
              <a:ext cx="3348930" cy="2209799"/>
              <a:chOff x="4876800" y="2819401"/>
              <a:chExt cx="3348930" cy="2209799"/>
            </a:xfrm>
          </p:grpSpPr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914898" y="2819401"/>
                <a:ext cx="2400301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0" name="Picture 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953000" y="4648200"/>
                <a:ext cx="635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876800" y="3276600"/>
                <a:ext cx="334893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=1*1*0.1+3*1*0.2+          , for y=1</a:t>
                </a:r>
              </a:p>
              <a:p>
                <a:r>
                  <a:rPr lang="en-US" dirty="0" smtClean="0"/>
                  <a:t>1*2*0.2+3*2*0.2+            , for y=2</a:t>
                </a:r>
              </a:p>
              <a:p>
                <a:r>
                  <a:rPr lang="en-US" dirty="0" smtClean="0"/>
                  <a:t>3*3*0.3                               , for y=3</a:t>
                </a:r>
              </a:p>
              <a:p>
                <a:r>
                  <a:rPr lang="en-US" dirty="0" smtClean="0"/>
                  <a:t>-2.4*2.0</a:t>
                </a:r>
              </a:p>
              <a:p>
                <a:r>
                  <a:rPr lang="en-US" dirty="0" smtClean="0"/>
                  <a:t>=5-4.8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362200"/>
            <a:ext cx="4514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295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COVARIANCE: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1676400"/>
            <a:ext cx="180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continuous </a:t>
            </a:r>
          </a:p>
          <a:p>
            <a:r>
              <a:rPr lang="en-US" dirty="0" smtClean="0"/>
              <a:t>random variables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620383" y="2590800"/>
            <a:ext cx="5427905" cy="2028825"/>
            <a:chOff x="2620383" y="2590800"/>
            <a:chExt cx="5427905" cy="2028825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0383" y="3505200"/>
              <a:ext cx="5427905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Oval 24"/>
            <p:cNvSpPr/>
            <p:nvPr/>
          </p:nvSpPr>
          <p:spPr>
            <a:xfrm>
              <a:off x="4648200" y="2590800"/>
              <a:ext cx="533400" cy="533400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953000" y="3124200"/>
              <a:ext cx="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371600" y="4572000"/>
            <a:ext cx="7317333" cy="1759218"/>
            <a:chOff x="1371600" y="4572000"/>
            <a:chExt cx="7317333" cy="1759218"/>
          </a:xfrm>
        </p:grpSpPr>
        <p:sp>
          <p:nvSpPr>
            <p:cNvPr id="30" name="TextBox 29"/>
            <p:cNvSpPr txBox="1"/>
            <p:nvPr/>
          </p:nvSpPr>
          <p:spPr>
            <a:xfrm>
              <a:off x="1371600" y="487680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Hence, </a:t>
              </a:r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438400" y="4572000"/>
              <a:ext cx="6250533" cy="1759218"/>
              <a:chOff x="2438400" y="4572000"/>
              <a:chExt cx="6250533" cy="1759218"/>
            </a:xfrm>
          </p:grpSpPr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343400" y="4572000"/>
                <a:ext cx="4345533" cy="1759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4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38400" y="4876800"/>
                <a:ext cx="1918138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3276600" y="990600"/>
            <a:ext cx="3743325" cy="1209675"/>
            <a:chOff x="3276600" y="990600"/>
            <a:chExt cx="3743325" cy="1209675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52800" y="1295400"/>
              <a:ext cx="366712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6600" y="990600"/>
              <a:ext cx="2259106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295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COVARIANCE: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1676400"/>
            <a:ext cx="180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continuous </a:t>
            </a:r>
          </a:p>
          <a:p>
            <a:r>
              <a:rPr lang="en-US" dirty="0" smtClean="0"/>
              <a:t>random variables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990600"/>
            <a:ext cx="225910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066800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3352800" y="1524000"/>
            <a:ext cx="5621679" cy="762000"/>
            <a:chOff x="3352800" y="1524000"/>
            <a:chExt cx="5621679" cy="762000"/>
          </a:xfrm>
        </p:grpSpPr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3352800" y="1524000"/>
            <a:ext cx="3048000" cy="762000"/>
          </p:xfrm>
          <a:graphic>
            <a:graphicData uri="http://schemas.openxmlformats.org/presentationml/2006/ole">
              <p:oleObj spid="_x0000_s9222" name="Equation" r:id="rId7" imgW="1879560" imgH="469800" progId="Equation.DSMT4">
                <p:embed/>
              </p:oleObj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6477000" y="1752600"/>
              <a:ext cx="2497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 X and Y are dependent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41032" y="2438400"/>
            <a:ext cx="5321968" cy="1600200"/>
            <a:chOff x="3441032" y="2438400"/>
            <a:chExt cx="5321968" cy="1600200"/>
          </a:xfrm>
        </p:grpSpPr>
        <p:graphicFrame>
          <p:nvGraphicFramePr>
            <p:cNvPr id="9221" name="Object 5"/>
            <p:cNvGraphicFramePr>
              <a:graphicFrameLocks noChangeAspect="1"/>
            </p:cNvGraphicFramePr>
            <p:nvPr/>
          </p:nvGraphicFramePr>
          <p:xfrm>
            <a:off x="3441032" y="2438400"/>
            <a:ext cx="2968792" cy="1600200"/>
          </p:xfrm>
          <a:graphic>
            <a:graphicData uri="http://schemas.openxmlformats.org/presentationml/2006/ole">
              <p:oleObj spid="_x0000_s9221" name="Equation" r:id="rId8" imgW="1790640" imgH="965160" progId="Equation.DSMT4">
                <p:embed/>
              </p:oleObj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5867400" y="24384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If X and Y are independent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295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Correlations:</a:t>
            </a:r>
            <a:endParaRPr lang="en-US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9" y="1523999"/>
            <a:ext cx="6629401" cy="108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5541" y="2895600"/>
            <a:ext cx="621376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19400"/>
            <a:ext cx="6096000" cy="286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448972"/>
            <a:ext cx="6632919" cy="129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791200"/>
            <a:ext cx="600518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Normal Distribution: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6629400" cy="268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19600"/>
            <a:ext cx="38429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5325" y="3657600"/>
            <a:ext cx="46386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300162"/>
            <a:ext cx="5870097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124200"/>
            <a:ext cx="743102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Moment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42977"/>
            <a:ext cx="7467599" cy="51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Normal Distribution: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6629400" cy="268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86200"/>
            <a:ext cx="675708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5029200"/>
            <a:ext cx="3076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Normal Distribution: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848460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495800" y="19812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standard Gaussian distribution has a </a:t>
            </a:r>
            <a:r>
              <a:rPr lang="en-US" dirty="0" smtClean="0">
                <a:hlinkClick r:id="rId5"/>
              </a:rPr>
              <a:t>mean </a:t>
            </a:r>
            <a:r>
              <a:rPr lang="en-US" dirty="0" smtClean="0"/>
              <a:t>of 0 and a standard deviation of 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Probability Density Function of an Exponential Random Variable: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28800"/>
            <a:ext cx="700633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5" cstate="print"/>
          <a:srcRect l="891" t="36364" r="79507"/>
          <a:stretch>
            <a:fillRect/>
          </a:stretch>
        </p:blipFill>
        <p:spPr bwMode="auto">
          <a:xfrm>
            <a:off x="609600" y="3657600"/>
            <a:ext cx="19158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43401"/>
            <a:ext cx="277080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Probability density func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399" y="3581400"/>
            <a:ext cx="3524249" cy="2819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09600" y="3048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mean or </a:t>
            </a:r>
            <a:r>
              <a:rPr lang="en-US" dirty="0" smtClean="0">
                <a:hlinkClick r:id="rId8" tooltip="Expected value"/>
              </a:rPr>
              <a:t>expected value</a:t>
            </a:r>
            <a:r>
              <a:rPr lang="en-US" dirty="0" smtClean="0"/>
              <a:t> of an exponentially distributed random variable </a:t>
            </a:r>
            <a:r>
              <a:rPr lang="en-US" i="1" dirty="0" smtClean="0"/>
              <a:t>X</a:t>
            </a:r>
            <a:r>
              <a:rPr lang="en-US" dirty="0" smtClean="0"/>
              <a:t> with rate parameter λ is given by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1166843"/>
            <a:ext cx="8763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What is a 'Joint Probability‘?</a:t>
            </a:r>
          </a:p>
          <a:p>
            <a:r>
              <a:rPr lang="en-US" dirty="0" smtClean="0"/>
              <a:t>A joint probability is a statistical measure where the likelihood of two events occurring together and at the same point in time are calculated. Joint probability is the probability of event Y occurring at the same time event X occurs.</a:t>
            </a:r>
          </a:p>
          <a:p>
            <a:r>
              <a:rPr lang="en-US" dirty="0" smtClean="0"/>
              <a:t>Notation for joint probability takes the form:</a:t>
            </a:r>
          </a:p>
          <a:p>
            <a:r>
              <a:rPr lang="en-US" b="1" dirty="0" smtClean="0"/>
              <a:t>P(X∩Y)</a:t>
            </a:r>
            <a:r>
              <a:rPr lang="en-US" dirty="0" smtClean="0"/>
              <a:t> or </a:t>
            </a:r>
            <a:r>
              <a:rPr lang="en-US" b="1" dirty="0" smtClean="0"/>
              <a:t>P(X and Y)</a:t>
            </a:r>
            <a:r>
              <a:rPr lang="en-US" dirty="0" smtClean="0"/>
              <a:t> or </a:t>
            </a:r>
            <a:r>
              <a:rPr lang="en-US" b="1" dirty="0" smtClean="0"/>
              <a:t>P(XY)</a:t>
            </a:r>
            <a:r>
              <a:rPr lang="en-US" dirty="0" smtClean="0"/>
              <a:t>, which reads as the joint probability of X and 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164681"/>
            <a:ext cx="8610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Joint Probability vs. Conditional Probability</a:t>
            </a:r>
          </a:p>
          <a:p>
            <a:r>
              <a:rPr lang="en-US" dirty="0" smtClean="0"/>
              <a:t>Joint probability should not be confused with </a:t>
            </a:r>
            <a:r>
              <a:rPr lang="en-US" dirty="0" smtClean="0">
                <a:hlinkClick r:id="rId4"/>
              </a:rPr>
              <a:t>conditional probability</a:t>
            </a:r>
            <a:r>
              <a:rPr lang="en-US" dirty="0" smtClean="0"/>
              <a:t> - the probability that one event will happen given that another action or event happens. The conditional probability form is P(X, given Y) or P(X│Y) – that is, the chance of one event happening is conditional on another event happening.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4724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Joint probability only factors the likelihood of both events occurring. Conditional probability can be used to calculate joint probability, as seen in this formula:  P(X ∩ Y) = P(X│Y) x P(Y). 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5703838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Statisticians and analysts use joint probability as a tool when two or more observable events can occur simultaneously.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790774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9600" y="3581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individual probability distribution of a random variable is referred</a:t>
            </a:r>
          </a:p>
          <a:p>
            <a:r>
              <a:rPr lang="en-US" dirty="0" smtClean="0"/>
              <a:t>to as its </a:t>
            </a:r>
            <a:r>
              <a:rPr lang="en-US" b="1" dirty="0" smtClean="0"/>
              <a:t>marginal probability distribution.</a:t>
            </a:r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267200"/>
            <a:ext cx="752757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Rectangle 3"/>
            <p:cNvSpPr/>
            <p:nvPr/>
          </p:nvSpPr>
          <p:spPr>
            <a:xfrm>
              <a:off x="838200" y="0"/>
              <a:ext cx="8305800" cy="8382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Stochastic Process for MS</a:t>
              </a:r>
              <a:endParaRPr lang="en-US" sz="4000" dirty="0"/>
            </a:p>
          </p:txBody>
        </p:sp>
        <p:pic>
          <p:nvPicPr>
            <p:cNvPr id="6" name="Picture 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0" y="8382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810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Joint Probability: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790774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657600"/>
            <a:ext cx="798169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257800"/>
            <a:ext cx="6629400" cy="131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495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For Multiple Random Variable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668</Words>
  <Application>Microsoft Office PowerPoint</Application>
  <PresentationFormat>On-screen Show (4:3)</PresentationFormat>
  <Paragraphs>149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Kamal</cp:lastModifiedBy>
  <cp:revision>146</cp:revision>
  <dcterms:created xsi:type="dcterms:W3CDTF">2017-12-07T16:44:38Z</dcterms:created>
  <dcterms:modified xsi:type="dcterms:W3CDTF">2018-03-02T05:34:43Z</dcterms:modified>
</cp:coreProperties>
</file>