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77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7" r:id="rId11"/>
    <p:sldId id="288" r:id="rId12"/>
    <p:sldId id="290" r:id="rId13"/>
    <p:sldId id="289" r:id="rId14"/>
    <p:sldId id="291" r:id="rId15"/>
    <p:sldId id="292" r:id="rId16"/>
    <p:sldId id="293" r:id="rId17"/>
    <p:sldId id="298" r:id="rId18"/>
    <p:sldId id="299" r:id="rId19"/>
    <p:sldId id="294" r:id="rId20"/>
    <p:sldId id="295" r:id="rId21"/>
    <p:sldId id="297" r:id="rId22"/>
    <p:sldId id="296" r:id="rId23"/>
    <p:sldId id="300" r:id="rId24"/>
    <p:sldId id="307" r:id="rId25"/>
    <p:sldId id="301" r:id="rId26"/>
    <p:sldId id="302" r:id="rId27"/>
    <p:sldId id="303" r:id="rId28"/>
    <p:sldId id="304" r:id="rId29"/>
    <p:sldId id="305" r:id="rId30"/>
    <p:sldId id="306" r:id="rId31"/>
    <p:sldId id="27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3070C-BB00-4F64-BB72-6DC6832C980A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0EDB2-87CA-46D7-9A4A-71C3606657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FD41-2927-406F-96DC-1FE6930DA90A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F6251-D677-4831-A3EF-47B3B6ECF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FD41-2927-406F-96DC-1FE6930DA90A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F6251-D677-4831-A3EF-47B3B6ECF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FD41-2927-406F-96DC-1FE6930DA90A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F6251-D677-4831-A3EF-47B3B6ECF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FD41-2927-406F-96DC-1FE6930DA90A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F6251-D677-4831-A3EF-47B3B6ECF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FD41-2927-406F-96DC-1FE6930DA90A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F6251-D677-4831-A3EF-47B3B6ECF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FD41-2927-406F-96DC-1FE6930DA90A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F6251-D677-4831-A3EF-47B3B6ECF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FD41-2927-406F-96DC-1FE6930DA90A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F6251-D677-4831-A3EF-47B3B6ECF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FD41-2927-406F-96DC-1FE6930DA90A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F6251-D677-4831-A3EF-47B3B6ECF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FD41-2927-406F-96DC-1FE6930DA90A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F6251-D677-4831-A3EF-47B3B6ECF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FD41-2927-406F-96DC-1FE6930DA90A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F6251-D677-4831-A3EF-47B3B6ECF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FD41-2927-406F-96DC-1FE6930DA90A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F6251-D677-4831-A3EF-47B3B6ECF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0FD41-2927-406F-96DC-1FE6930DA90A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F6251-D677-4831-A3EF-47B3B6ECF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219200"/>
            <a:ext cx="8534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Course Teacher: Dr. A. H. M. Kamal</a:t>
            </a:r>
          </a:p>
          <a:p>
            <a:r>
              <a:rPr lang="en-US" b="1" dirty="0" smtClean="0"/>
              <a:t>To Session: 2017-18</a:t>
            </a:r>
          </a:p>
          <a:p>
            <a:r>
              <a:rPr lang="en-US" b="1" dirty="0" smtClean="0"/>
              <a:t>Year : 1		Semester:  1	</a:t>
            </a:r>
          </a:p>
          <a:p>
            <a:r>
              <a:rPr lang="en-US" b="1" dirty="0" smtClean="0"/>
              <a:t>Date of class commencement: 07/03/2018	Class termination: 31/07/2018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971800"/>
            <a:ext cx="8534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Evaluation method:</a:t>
            </a:r>
          </a:p>
          <a:p>
            <a:r>
              <a:rPr lang="en-US" b="1" i="1" dirty="0" smtClean="0"/>
              <a:t>Early evaluation</a:t>
            </a:r>
            <a:endParaRPr lang="en-US" b="1" i="1" dirty="0"/>
          </a:p>
          <a:p>
            <a:r>
              <a:rPr lang="en-US" dirty="0" smtClean="0"/>
              <a:t>Mid Term I						10</a:t>
            </a:r>
          </a:p>
          <a:p>
            <a:r>
              <a:rPr lang="en-US" dirty="0" smtClean="0"/>
              <a:t>Mid Term II						10</a:t>
            </a:r>
          </a:p>
          <a:p>
            <a:r>
              <a:rPr lang="en-US" dirty="0" smtClean="0"/>
              <a:t>Mid Term III (A project)					10</a:t>
            </a:r>
          </a:p>
          <a:p>
            <a:r>
              <a:rPr lang="en-US" dirty="0" smtClean="0"/>
              <a:t>Class attendance						10</a:t>
            </a:r>
          </a:p>
          <a:p>
            <a:r>
              <a:rPr lang="en-US" b="1" i="1" u="sng" dirty="0" smtClean="0"/>
              <a:t>Early evaluation total</a:t>
            </a:r>
            <a:r>
              <a:rPr lang="en-US" dirty="0" smtClean="0"/>
              <a:t>						40</a:t>
            </a:r>
          </a:p>
          <a:p>
            <a:r>
              <a:rPr lang="en-US" b="1" i="1" dirty="0" smtClean="0"/>
              <a:t>Final exam</a:t>
            </a:r>
            <a:r>
              <a:rPr lang="en-US" dirty="0" smtClean="0"/>
              <a:t>							60</a:t>
            </a:r>
          </a:p>
          <a:p>
            <a:r>
              <a:rPr lang="en-US" b="1" dirty="0" smtClean="0"/>
              <a:t>Total</a:t>
            </a:r>
            <a:r>
              <a:rPr lang="en-US" dirty="0" smtClean="0"/>
              <a:t>								100</a:t>
            </a:r>
          </a:p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382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Chapter: Constant, Variable and Data Types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2954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Data Types: </a:t>
            </a:r>
            <a:r>
              <a:rPr lang="en-US" sz="2000" b="1" u="sng" dirty="0" smtClean="0"/>
              <a:t>Primary Data Types</a:t>
            </a:r>
            <a:endParaRPr lang="en-US" sz="2000" b="1" u="sng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295400"/>
            <a:ext cx="4495800" cy="521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057400"/>
            <a:ext cx="456004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382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Chapter: Constant, Variable and Data Types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3716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Data Types: </a:t>
            </a:r>
            <a:r>
              <a:rPr lang="en-US" sz="2000" b="1" u="sng" dirty="0" smtClean="0"/>
              <a:t> </a:t>
            </a:r>
            <a:endParaRPr lang="en-US" sz="2000" b="1" u="sng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r="49869"/>
          <a:stretch>
            <a:fillRect/>
          </a:stretch>
        </p:blipFill>
        <p:spPr bwMode="auto">
          <a:xfrm>
            <a:off x="152400" y="2057400"/>
            <a:ext cx="2286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95400"/>
            <a:ext cx="246459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1474000"/>
            </a:camera>
            <a:lightRig rig="threePt" dir="t"/>
          </a:scene3d>
        </p:spPr>
      </p:pic>
      <p:sp>
        <p:nvSpPr>
          <p:cNvPr id="11" name="TextBox 10"/>
          <p:cNvSpPr txBox="1"/>
          <p:nvPr/>
        </p:nvSpPr>
        <p:spPr>
          <a:xfrm>
            <a:off x="2819400" y="1295400"/>
            <a:ext cx="586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It tells the compiler what the variable name is.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It specifies what type of data the variable will hold.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590800" y="28194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Declaration in C: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438400" y="3352800"/>
          <a:ext cx="6553200" cy="247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640"/>
                <a:gridCol w="1127760"/>
                <a:gridCol w="990600"/>
                <a:gridCol w="2133600"/>
                <a:gridCol w="990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 part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part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r>
                        <a:rPr lang="en-US" baseline="30000" dirty="0" smtClean="0"/>
                        <a:t>rd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part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part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For single variable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Data type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Al least one space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Variable name</a:t>
                      </a:r>
                    </a:p>
                    <a:p>
                      <a:r>
                        <a:rPr lang="en-US" b="1" dirty="0" smtClean="0"/>
                        <a:t>For example,</a:t>
                      </a:r>
                      <a:r>
                        <a:rPr lang="en-US" b="1" baseline="0" dirty="0" smtClean="0"/>
                        <a:t> Roll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;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For multiple variable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Data Type</a:t>
                      </a:r>
                    </a:p>
                    <a:p>
                      <a:r>
                        <a:rPr lang="en-US" b="1" dirty="0" smtClean="0"/>
                        <a:t>Ex.</a:t>
                      </a:r>
                      <a:r>
                        <a:rPr lang="en-US" b="1" baseline="0" dirty="0" smtClean="0"/>
                        <a:t>    </a:t>
                      </a:r>
                      <a:r>
                        <a:rPr lang="en-US" b="1" baseline="0" dirty="0" err="1" smtClean="0"/>
                        <a:t>int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At</a:t>
                      </a:r>
                      <a:r>
                        <a:rPr lang="en-US" b="1" baseline="0" dirty="0" smtClean="0"/>
                        <a:t> least o</a:t>
                      </a:r>
                      <a:r>
                        <a:rPr lang="en-US" b="1" dirty="0" smtClean="0"/>
                        <a:t>ne space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First variable, second, …, nth variable</a:t>
                      </a:r>
                    </a:p>
                    <a:p>
                      <a:r>
                        <a:rPr lang="en-US" b="1" dirty="0" smtClean="0"/>
                        <a:t>Example roll1, roll2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;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3124200" y="4107766"/>
            <a:ext cx="990600" cy="1747966"/>
            <a:chOff x="3124200" y="4107766"/>
            <a:chExt cx="990600" cy="1747966"/>
          </a:xfrm>
        </p:grpSpPr>
        <p:sp>
          <p:nvSpPr>
            <p:cNvPr id="14" name="TextBox 13"/>
            <p:cNvSpPr txBox="1"/>
            <p:nvPr/>
          </p:nvSpPr>
          <p:spPr>
            <a:xfrm>
              <a:off x="3124200" y="5486400"/>
              <a:ext cx="990600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Int</a:t>
              </a:r>
              <a:r>
                <a:rPr lang="en-US" dirty="0" smtClean="0"/>
                <a:t> Roll;</a:t>
              </a:r>
              <a:endParaRPr lang="en-US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3418449" y="4107766"/>
              <a:ext cx="379828" cy="1378634"/>
            </a:xfrm>
            <a:custGeom>
              <a:avLst/>
              <a:gdLst>
                <a:gd name="connsiteX0" fmla="*/ 0 w 379828"/>
                <a:gd name="connsiteY0" fmla="*/ 0 h 1378634"/>
                <a:gd name="connsiteX1" fmla="*/ 168813 w 379828"/>
                <a:gd name="connsiteY1" fmla="*/ 28136 h 1378634"/>
                <a:gd name="connsiteX2" fmla="*/ 211016 w 379828"/>
                <a:gd name="connsiteY2" fmla="*/ 42203 h 1378634"/>
                <a:gd name="connsiteX3" fmla="*/ 281354 w 379828"/>
                <a:gd name="connsiteY3" fmla="*/ 112542 h 1378634"/>
                <a:gd name="connsiteX4" fmla="*/ 337625 w 379828"/>
                <a:gd name="connsiteY4" fmla="*/ 196948 h 1378634"/>
                <a:gd name="connsiteX5" fmla="*/ 351693 w 379828"/>
                <a:gd name="connsiteY5" fmla="*/ 295422 h 1378634"/>
                <a:gd name="connsiteX6" fmla="*/ 365760 w 379828"/>
                <a:gd name="connsiteY6" fmla="*/ 337625 h 1378634"/>
                <a:gd name="connsiteX7" fmla="*/ 379828 w 379828"/>
                <a:gd name="connsiteY7" fmla="*/ 492369 h 1378634"/>
                <a:gd name="connsiteX8" fmla="*/ 365760 w 379828"/>
                <a:gd name="connsiteY8" fmla="*/ 914400 h 1378634"/>
                <a:gd name="connsiteX9" fmla="*/ 351693 w 379828"/>
                <a:gd name="connsiteY9" fmla="*/ 984739 h 1378634"/>
                <a:gd name="connsiteX10" fmla="*/ 337625 w 379828"/>
                <a:gd name="connsiteY10" fmla="*/ 1153551 h 1378634"/>
                <a:gd name="connsiteX11" fmla="*/ 337625 w 379828"/>
                <a:gd name="connsiteY11" fmla="*/ 1378634 h 1378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9828" h="1378634">
                  <a:moveTo>
                    <a:pt x="0" y="0"/>
                  </a:moveTo>
                  <a:cubicBezTo>
                    <a:pt x="56271" y="9379"/>
                    <a:pt x="112874" y="16948"/>
                    <a:pt x="168813" y="28136"/>
                  </a:cubicBezTo>
                  <a:cubicBezTo>
                    <a:pt x="183354" y="31044"/>
                    <a:pt x="199153" y="33306"/>
                    <a:pt x="211016" y="42203"/>
                  </a:cubicBezTo>
                  <a:cubicBezTo>
                    <a:pt x="237542" y="62098"/>
                    <a:pt x="262961" y="84953"/>
                    <a:pt x="281354" y="112542"/>
                  </a:cubicBezTo>
                  <a:lnTo>
                    <a:pt x="337625" y="196948"/>
                  </a:lnTo>
                  <a:cubicBezTo>
                    <a:pt x="342314" y="229773"/>
                    <a:pt x="345190" y="262908"/>
                    <a:pt x="351693" y="295422"/>
                  </a:cubicBezTo>
                  <a:cubicBezTo>
                    <a:pt x="354601" y="309963"/>
                    <a:pt x="363663" y="322945"/>
                    <a:pt x="365760" y="337625"/>
                  </a:cubicBezTo>
                  <a:cubicBezTo>
                    <a:pt x="373085" y="388899"/>
                    <a:pt x="375139" y="440788"/>
                    <a:pt x="379828" y="492369"/>
                  </a:cubicBezTo>
                  <a:cubicBezTo>
                    <a:pt x="375139" y="633046"/>
                    <a:pt x="373790" y="773874"/>
                    <a:pt x="365760" y="914400"/>
                  </a:cubicBezTo>
                  <a:cubicBezTo>
                    <a:pt x="364396" y="938272"/>
                    <a:pt x="354487" y="960992"/>
                    <a:pt x="351693" y="984739"/>
                  </a:cubicBezTo>
                  <a:cubicBezTo>
                    <a:pt x="345096" y="1040818"/>
                    <a:pt x="339640" y="1097121"/>
                    <a:pt x="337625" y="1153551"/>
                  </a:cubicBezTo>
                  <a:cubicBezTo>
                    <a:pt x="334947" y="1228531"/>
                    <a:pt x="337625" y="1303606"/>
                    <a:pt x="337625" y="1378634"/>
                  </a:cubicBezTo>
                </a:path>
              </a:pathLst>
            </a:custGeom>
            <a:ln w="4445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391509" y="4881489"/>
            <a:ext cx="5380891" cy="1431443"/>
            <a:chOff x="2391509" y="4881489"/>
            <a:chExt cx="5380891" cy="1431443"/>
          </a:xfrm>
        </p:grpSpPr>
        <p:sp>
          <p:nvSpPr>
            <p:cNvPr id="15" name="TextBox 14"/>
            <p:cNvSpPr txBox="1"/>
            <p:nvPr/>
          </p:nvSpPr>
          <p:spPr>
            <a:xfrm>
              <a:off x="3124200" y="5943600"/>
              <a:ext cx="4648200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Int</a:t>
              </a:r>
              <a:r>
                <a:rPr lang="en-US" dirty="0" smtClean="0"/>
                <a:t> Roll1, Roll2, Roll4;</a:t>
              </a:r>
              <a:endParaRPr lang="en-US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391509" y="4881489"/>
              <a:ext cx="656492" cy="1214511"/>
            </a:xfrm>
            <a:custGeom>
              <a:avLst/>
              <a:gdLst>
                <a:gd name="connsiteX0" fmla="*/ 70338 w 773723"/>
                <a:gd name="connsiteY0" fmla="*/ 0 h 1153551"/>
                <a:gd name="connsiteX1" fmla="*/ 42203 w 773723"/>
                <a:gd name="connsiteY1" fmla="*/ 84406 h 1153551"/>
                <a:gd name="connsiteX2" fmla="*/ 14067 w 773723"/>
                <a:gd name="connsiteY2" fmla="*/ 211016 h 1153551"/>
                <a:gd name="connsiteX3" fmla="*/ 0 w 773723"/>
                <a:gd name="connsiteY3" fmla="*/ 309489 h 1153551"/>
                <a:gd name="connsiteX4" fmla="*/ 14067 w 773723"/>
                <a:gd name="connsiteY4" fmla="*/ 759656 h 1153551"/>
                <a:gd name="connsiteX5" fmla="*/ 70338 w 773723"/>
                <a:gd name="connsiteY5" fmla="*/ 858129 h 1153551"/>
                <a:gd name="connsiteX6" fmla="*/ 140677 w 773723"/>
                <a:gd name="connsiteY6" fmla="*/ 928468 h 1153551"/>
                <a:gd name="connsiteX7" fmla="*/ 154744 w 773723"/>
                <a:gd name="connsiteY7" fmla="*/ 970671 h 1153551"/>
                <a:gd name="connsiteX8" fmla="*/ 211015 w 773723"/>
                <a:gd name="connsiteY8" fmla="*/ 998806 h 1153551"/>
                <a:gd name="connsiteX9" fmla="*/ 337624 w 773723"/>
                <a:gd name="connsiteY9" fmla="*/ 1026942 h 1153551"/>
                <a:gd name="connsiteX10" fmla="*/ 450166 w 773723"/>
                <a:gd name="connsiteY10" fmla="*/ 1069145 h 1153551"/>
                <a:gd name="connsiteX11" fmla="*/ 534572 w 773723"/>
                <a:gd name="connsiteY11" fmla="*/ 1097280 h 1153551"/>
                <a:gd name="connsiteX12" fmla="*/ 576775 w 773723"/>
                <a:gd name="connsiteY12" fmla="*/ 1111348 h 1153551"/>
                <a:gd name="connsiteX13" fmla="*/ 717452 w 773723"/>
                <a:gd name="connsiteY13" fmla="*/ 1139483 h 1153551"/>
                <a:gd name="connsiteX14" fmla="*/ 773723 w 773723"/>
                <a:gd name="connsiteY14" fmla="*/ 1153551 h 1153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3723" h="1153551">
                  <a:moveTo>
                    <a:pt x="70338" y="0"/>
                  </a:moveTo>
                  <a:cubicBezTo>
                    <a:pt x="60960" y="28135"/>
                    <a:pt x="49396" y="55634"/>
                    <a:pt x="42203" y="84406"/>
                  </a:cubicBezTo>
                  <a:cubicBezTo>
                    <a:pt x="29557" y="134989"/>
                    <a:pt x="22996" y="157440"/>
                    <a:pt x="14067" y="211016"/>
                  </a:cubicBezTo>
                  <a:cubicBezTo>
                    <a:pt x="8616" y="243722"/>
                    <a:pt x="4689" y="276665"/>
                    <a:pt x="0" y="309489"/>
                  </a:cubicBezTo>
                  <a:cubicBezTo>
                    <a:pt x="4689" y="459545"/>
                    <a:pt x="1599" y="610046"/>
                    <a:pt x="14067" y="759656"/>
                  </a:cubicBezTo>
                  <a:cubicBezTo>
                    <a:pt x="15262" y="774000"/>
                    <a:pt x="58387" y="844471"/>
                    <a:pt x="70338" y="858129"/>
                  </a:cubicBezTo>
                  <a:cubicBezTo>
                    <a:pt x="92173" y="883083"/>
                    <a:pt x="140677" y="928468"/>
                    <a:pt x="140677" y="928468"/>
                  </a:cubicBezTo>
                  <a:cubicBezTo>
                    <a:pt x="145366" y="942536"/>
                    <a:pt x="144259" y="960186"/>
                    <a:pt x="154744" y="970671"/>
                  </a:cubicBezTo>
                  <a:cubicBezTo>
                    <a:pt x="169573" y="985500"/>
                    <a:pt x="191379" y="991443"/>
                    <a:pt x="211015" y="998806"/>
                  </a:cubicBezTo>
                  <a:cubicBezTo>
                    <a:pt x="233720" y="1007320"/>
                    <a:pt x="318524" y="1023122"/>
                    <a:pt x="337624" y="1026942"/>
                  </a:cubicBezTo>
                  <a:cubicBezTo>
                    <a:pt x="390966" y="1080282"/>
                    <a:pt x="341845" y="1042065"/>
                    <a:pt x="450166" y="1069145"/>
                  </a:cubicBezTo>
                  <a:cubicBezTo>
                    <a:pt x="478938" y="1076338"/>
                    <a:pt x="506437" y="1087902"/>
                    <a:pt x="534572" y="1097280"/>
                  </a:cubicBezTo>
                  <a:cubicBezTo>
                    <a:pt x="548640" y="1101969"/>
                    <a:pt x="562234" y="1108440"/>
                    <a:pt x="576775" y="1111348"/>
                  </a:cubicBezTo>
                  <a:cubicBezTo>
                    <a:pt x="623667" y="1120726"/>
                    <a:pt x="671059" y="1127885"/>
                    <a:pt x="717452" y="1139483"/>
                  </a:cubicBezTo>
                  <a:lnTo>
                    <a:pt x="773723" y="1153551"/>
                  </a:lnTo>
                </a:path>
              </a:pathLst>
            </a:custGeom>
            <a:ln w="41275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382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Chapter: Constant, Variable and Data Types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2954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Data Types: </a:t>
            </a:r>
            <a:r>
              <a:rPr lang="en-US" sz="2000" b="1" u="sng" dirty="0" smtClean="0"/>
              <a:t>Variables in a program</a:t>
            </a:r>
            <a:endParaRPr lang="en-US" sz="2000" b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981200"/>
            <a:ext cx="5181600" cy="4566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382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Chapter: Constant, Variable and Data Types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2954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Data Types: </a:t>
            </a:r>
            <a:r>
              <a:rPr lang="en-US" sz="2400" b="1" u="sng" dirty="0" smtClean="0"/>
              <a:t>Assigning values to variables</a:t>
            </a:r>
            <a:endParaRPr lang="en-US" sz="24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1905000"/>
            <a:ext cx="388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#include&lt;</a:t>
            </a:r>
            <a:r>
              <a:rPr lang="en-US" dirty="0" err="1" smtClean="0"/>
              <a:t>stdio.h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#include&lt;</a:t>
            </a:r>
            <a:r>
              <a:rPr lang="en-US" dirty="0" err="1" smtClean="0"/>
              <a:t>stdlib.h</a:t>
            </a:r>
            <a:r>
              <a:rPr lang="en-US" dirty="0" smtClean="0"/>
              <a:t>&gt;</a:t>
            </a:r>
          </a:p>
          <a:p>
            <a:endParaRPr lang="en-US" dirty="0" smtClean="0"/>
          </a:p>
          <a:p>
            <a:r>
              <a:rPr lang="en-US" dirty="0" smtClean="0"/>
              <a:t>Void main()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int</a:t>
            </a:r>
            <a:r>
              <a:rPr lang="en-US" dirty="0" smtClean="0"/>
              <a:t> a, b, c, total;</a:t>
            </a:r>
          </a:p>
          <a:p>
            <a:r>
              <a:rPr lang="en-US" dirty="0" smtClean="0"/>
              <a:t>  float </a:t>
            </a:r>
            <a:r>
              <a:rPr lang="en-US" dirty="0" err="1" smtClean="0"/>
              <a:t>avg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total=</a:t>
            </a:r>
            <a:r>
              <a:rPr lang="en-US" dirty="0" err="1" smtClean="0"/>
              <a:t>a+b+c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avg</a:t>
            </a:r>
            <a:r>
              <a:rPr lang="en-US" dirty="0" smtClean="0"/>
              <a:t>=total/3;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printf</a:t>
            </a:r>
            <a:r>
              <a:rPr lang="en-US" dirty="0" smtClean="0"/>
              <a:t>(“Total is %d”, total);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printf</a:t>
            </a:r>
            <a:r>
              <a:rPr lang="en-US" dirty="0" smtClean="0"/>
              <a:t>(“Average of three is %f”, </a:t>
            </a:r>
            <a:r>
              <a:rPr lang="en-US" dirty="0" err="1" smtClean="0"/>
              <a:t>avg</a:t>
            </a:r>
            <a:r>
              <a:rPr lang="en-US" dirty="0" smtClean="0"/>
              <a:t>);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715000" y="2667000"/>
            <a:ext cx="32004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Still problem, because a, b, c do not have any values. Hence, how and what the compute for total and avg.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382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Chapter: Constant, Variable and Data Types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2954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Data Types: </a:t>
            </a:r>
            <a:r>
              <a:rPr lang="en-US" sz="2000" b="1" u="sng" dirty="0" smtClean="0"/>
              <a:t>Assigning values to variables</a:t>
            </a:r>
            <a:endParaRPr lang="en-US" sz="20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1905000"/>
            <a:ext cx="388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#include&lt;</a:t>
            </a:r>
            <a:r>
              <a:rPr lang="en-US" dirty="0" err="1" smtClean="0"/>
              <a:t>stdio.h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#include&lt;</a:t>
            </a:r>
            <a:r>
              <a:rPr lang="en-US" dirty="0" err="1" smtClean="0"/>
              <a:t>stdlib.h</a:t>
            </a:r>
            <a:r>
              <a:rPr lang="en-US" dirty="0" smtClean="0"/>
              <a:t>&gt;</a:t>
            </a:r>
          </a:p>
          <a:p>
            <a:endParaRPr lang="en-US" dirty="0" smtClean="0"/>
          </a:p>
          <a:p>
            <a:r>
              <a:rPr lang="en-US" dirty="0" smtClean="0"/>
              <a:t>Void main()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int</a:t>
            </a:r>
            <a:r>
              <a:rPr lang="en-US" dirty="0" smtClean="0"/>
              <a:t> a, b, c, total;</a:t>
            </a:r>
          </a:p>
          <a:p>
            <a:r>
              <a:rPr lang="en-US" dirty="0" smtClean="0"/>
              <a:t>  float </a:t>
            </a:r>
            <a:r>
              <a:rPr lang="en-US" dirty="0" err="1" smtClean="0"/>
              <a:t>avg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total=</a:t>
            </a:r>
            <a:r>
              <a:rPr lang="en-US" dirty="0" err="1" smtClean="0"/>
              <a:t>a+b+c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avg</a:t>
            </a:r>
            <a:r>
              <a:rPr lang="en-US" dirty="0" smtClean="0"/>
              <a:t>=total/3;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printf</a:t>
            </a:r>
            <a:r>
              <a:rPr lang="en-US" dirty="0" smtClean="0"/>
              <a:t>(“Total is %d”, total);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printf</a:t>
            </a:r>
            <a:r>
              <a:rPr lang="en-US" dirty="0" smtClean="0"/>
              <a:t>(“Average of three is %f”, </a:t>
            </a:r>
            <a:r>
              <a:rPr lang="en-US" dirty="0" err="1" smtClean="0"/>
              <a:t>avg</a:t>
            </a:r>
            <a:r>
              <a:rPr lang="en-US" dirty="0" smtClean="0"/>
              <a:t>);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029200" y="5181600"/>
            <a:ext cx="3962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Assigning values to variable.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953000" y="1752600"/>
            <a:ext cx="388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#include&lt;</a:t>
            </a:r>
            <a:r>
              <a:rPr lang="en-US" dirty="0" err="1" smtClean="0"/>
              <a:t>stdio.h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#include&lt;</a:t>
            </a:r>
            <a:r>
              <a:rPr lang="en-US" dirty="0" err="1" smtClean="0"/>
              <a:t>stdlib.h</a:t>
            </a:r>
            <a:r>
              <a:rPr lang="en-US" dirty="0" smtClean="0"/>
              <a:t>&gt;</a:t>
            </a:r>
          </a:p>
          <a:p>
            <a:endParaRPr lang="en-US" dirty="0" smtClean="0"/>
          </a:p>
          <a:p>
            <a:r>
              <a:rPr lang="en-US" dirty="0" smtClean="0"/>
              <a:t>Void main()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int</a:t>
            </a:r>
            <a:r>
              <a:rPr lang="en-US" dirty="0" smtClean="0"/>
              <a:t> a=10, b=15, c=20, total;</a:t>
            </a:r>
          </a:p>
          <a:p>
            <a:r>
              <a:rPr lang="en-US" dirty="0" smtClean="0"/>
              <a:t>  float </a:t>
            </a:r>
            <a:r>
              <a:rPr lang="en-US" dirty="0" err="1" smtClean="0"/>
              <a:t>avg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total=</a:t>
            </a:r>
            <a:r>
              <a:rPr lang="en-US" dirty="0" err="1" smtClean="0"/>
              <a:t>a+b+c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avg</a:t>
            </a:r>
            <a:r>
              <a:rPr lang="en-US" dirty="0" smtClean="0"/>
              <a:t>=total/3;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printf</a:t>
            </a:r>
            <a:r>
              <a:rPr lang="en-US" dirty="0" smtClean="0"/>
              <a:t>(“Total is %d”, total);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printf</a:t>
            </a:r>
            <a:r>
              <a:rPr lang="en-US" dirty="0" smtClean="0"/>
              <a:t>(“Average of three is %f”, </a:t>
            </a:r>
            <a:r>
              <a:rPr lang="en-US" dirty="0" err="1" smtClean="0"/>
              <a:t>avg</a:t>
            </a:r>
            <a:r>
              <a:rPr lang="en-US" dirty="0" smtClean="0"/>
              <a:t>);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800600" y="1752600"/>
            <a:ext cx="0" cy="411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382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Chapter: Constant, Variable and Data Types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2954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Data Types: </a:t>
            </a:r>
            <a:r>
              <a:rPr lang="en-US" sz="2000" b="1" u="sng" dirty="0" smtClean="0"/>
              <a:t>Assigning values to variables</a:t>
            </a:r>
            <a:endParaRPr lang="en-US" sz="20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1752600"/>
            <a:ext cx="3886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#include&lt;</a:t>
            </a:r>
            <a:r>
              <a:rPr lang="en-US" dirty="0" err="1" smtClean="0"/>
              <a:t>stdio.h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#include&lt;</a:t>
            </a:r>
            <a:r>
              <a:rPr lang="en-US" dirty="0" err="1" smtClean="0"/>
              <a:t>stdlib.h</a:t>
            </a:r>
            <a:r>
              <a:rPr lang="en-US" dirty="0" smtClean="0"/>
              <a:t>&gt;</a:t>
            </a:r>
          </a:p>
          <a:p>
            <a:endParaRPr lang="en-US" dirty="0" smtClean="0"/>
          </a:p>
          <a:p>
            <a:r>
              <a:rPr lang="en-US" dirty="0" smtClean="0"/>
              <a:t>Void main()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int</a:t>
            </a:r>
            <a:r>
              <a:rPr lang="en-US" dirty="0" smtClean="0"/>
              <a:t> a, b, c, total;</a:t>
            </a:r>
          </a:p>
          <a:p>
            <a:r>
              <a:rPr lang="en-US" dirty="0" smtClean="0"/>
              <a:t>  a= 10;</a:t>
            </a:r>
          </a:p>
          <a:p>
            <a:r>
              <a:rPr lang="en-US" dirty="0" smtClean="0"/>
              <a:t>  b=15;</a:t>
            </a:r>
          </a:p>
          <a:p>
            <a:r>
              <a:rPr lang="en-US" dirty="0" smtClean="0"/>
              <a:t>  c=20;</a:t>
            </a:r>
          </a:p>
          <a:p>
            <a:r>
              <a:rPr lang="en-US" dirty="0" smtClean="0"/>
              <a:t>  float </a:t>
            </a:r>
            <a:r>
              <a:rPr lang="en-US" dirty="0" err="1" smtClean="0"/>
              <a:t>avg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total=</a:t>
            </a:r>
            <a:r>
              <a:rPr lang="en-US" dirty="0" err="1" smtClean="0"/>
              <a:t>a+b+c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avg</a:t>
            </a:r>
            <a:r>
              <a:rPr lang="en-US" dirty="0" smtClean="0"/>
              <a:t>=total/3;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printf</a:t>
            </a:r>
            <a:r>
              <a:rPr lang="en-US" dirty="0" smtClean="0"/>
              <a:t>(“Total is %d”, total);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printf</a:t>
            </a:r>
            <a:r>
              <a:rPr lang="en-US" dirty="0" smtClean="0"/>
              <a:t>(“Average of three is %f”, </a:t>
            </a:r>
            <a:r>
              <a:rPr lang="en-US" dirty="0" err="1" smtClean="0"/>
              <a:t>avg</a:t>
            </a:r>
            <a:r>
              <a:rPr lang="en-US" dirty="0" smtClean="0"/>
              <a:t>);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28800" y="5943600"/>
            <a:ext cx="4876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Way of assigning values to variable.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953000" y="1752600"/>
            <a:ext cx="388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#include&lt;</a:t>
            </a:r>
            <a:r>
              <a:rPr lang="en-US" dirty="0" err="1" smtClean="0"/>
              <a:t>stdio.h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#include&lt;</a:t>
            </a:r>
            <a:r>
              <a:rPr lang="en-US" dirty="0" err="1" smtClean="0"/>
              <a:t>stdlib.h</a:t>
            </a:r>
            <a:r>
              <a:rPr lang="en-US" dirty="0" smtClean="0"/>
              <a:t>&gt;</a:t>
            </a:r>
          </a:p>
          <a:p>
            <a:endParaRPr lang="en-US" dirty="0" smtClean="0"/>
          </a:p>
          <a:p>
            <a:r>
              <a:rPr lang="en-US" dirty="0" smtClean="0"/>
              <a:t>Void main()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int</a:t>
            </a:r>
            <a:r>
              <a:rPr lang="en-US" dirty="0" smtClean="0"/>
              <a:t> a=10, b=15, c=20, total;</a:t>
            </a:r>
          </a:p>
          <a:p>
            <a:r>
              <a:rPr lang="en-US" dirty="0" smtClean="0"/>
              <a:t>  float </a:t>
            </a:r>
            <a:r>
              <a:rPr lang="en-US" dirty="0" err="1" smtClean="0"/>
              <a:t>avg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total=</a:t>
            </a:r>
            <a:r>
              <a:rPr lang="en-US" dirty="0" err="1" smtClean="0"/>
              <a:t>a+b+c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avg</a:t>
            </a:r>
            <a:r>
              <a:rPr lang="en-US" dirty="0" smtClean="0"/>
              <a:t>=total/3;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printf</a:t>
            </a:r>
            <a:r>
              <a:rPr lang="en-US" dirty="0" smtClean="0"/>
              <a:t>(“Total is %d”, total);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printf</a:t>
            </a:r>
            <a:r>
              <a:rPr lang="en-US" dirty="0" smtClean="0"/>
              <a:t>(“Average of three is %f”, </a:t>
            </a:r>
            <a:r>
              <a:rPr lang="en-US" dirty="0" err="1" smtClean="0"/>
              <a:t>avg</a:t>
            </a:r>
            <a:r>
              <a:rPr lang="en-US" dirty="0" smtClean="0"/>
              <a:t>);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800600" y="1752600"/>
            <a:ext cx="0" cy="411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914400" y="3477064"/>
            <a:ext cx="685800" cy="838200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410200" y="3124200"/>
            <a:ext cx="1676400" cy="381000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382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Chapter: Constant, Variable and Data Types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2954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Data Types: </a:t>
            </a:r>
            <a:r>
              <a:rPr lang="en-US" sz="2000" b="1" u="sng" dirty="0" smtClean="0"/>
              <a:t>Assigning values to variables</a:t>
            </a:r>
            <a:endParaRPr lang="en-US" sz="20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676400"/>
            <a:ext cx="3657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#include&lt;</a:t>
            </a:r>
            <a:r>
              <a:rPr lang="en-US" dirty="0" err="1" smtClean="0"/>
              <a:t>stdio.h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#include&lt;</a:t>
            </a:r>
            <a:r>
              <a:rPr lang="en-US" dirty="0" err="1" smtClean="0"/>
              <a:t>stdlib.h</a:t>
            </a:r>
            <a:r>
              <a:rPr lang="en-US" dirty="0" smtClean="0"/>
              <a:t>&gt;</a:t>
            </a:r>
          </a:p>
          <a:p>
            <a:endParaRPr lang="en-US" dirty="0" smtClean="0"/>
          </a:p>
          <a:p>
            <a:r>
              <a:rPr lang="en-US" dirty="0" smtClean="0"/>
              <a:t>Void main()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int</a:t>
            </a:r>
            <a:r>
              <a:rPr lang="en-US" dirty="0" smtClean="0"/>
              <a:t> a, b, c, total;</a:t>
            </a:r>
          </a:p>
          <a:p>
            <a:r>
              <a:rPr lang="en-US" dirty="0" smtClean="0"/>
              <a:t>  a= 10;</a:t>
            </a:r>
          </a:p>
          <a:p>
            <a:r>
              <a:rPr lang="en-US" dirty="0" smtClean="0"/>
              <a:t>  b=15;</a:t>
            </a:r>
          </a:p>
          <a:p>
            <a:r>
              <a:rPr lang="en-US" dirty="0" smtClean="0"/>
              <a:t>  c=20;</a:t>
            </a:r>
          </a:p>
          <a:p>
            <a:r>
              <a:rPr lang="en-US" dirty="0" smtClean="0"/>
              <a:t>  float </a:t>
            </a:r>
            <a:r>
              <a:rPr lang="en-US" dirty="0" err="1" smtClean="0"/>
              <a:t>avg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total=</a:t>
            </a:r>
            <a:r>
              <a:rPr lang="en-US" dirty="0" err="1" smtClean="0"/>
              <a:t>a+b+c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avg</a:t>
            </a:r>
            <a:r>
              <a:rPr lang="en-US" dirty="0" smtClean="0"/>
              <a:t>=total/3;</a:t>
            </a:r>
          </a:p>
          <a:p>
            <a:endParaRPr lang="en-US" dirty="0" smtClean="0"/>
          </a:p>
          <a:p>
            <a:r>
              <a:rPr lang="en-US" dirty="0" smtClean="0"/>
              <a:t>  </a:t>
            </a:r>
            <a:r>
              <a:rPr lang="en-US" dirty="0" err="1" smtClean="0"/>
              <a:t>printf</a:t>
            </a:r>
            <a:r>
              <a:rPr lang="en-US" dirty="0" smtClean="0"/>
              <a:t>(“Total is %d”, total);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printf</a:t>
            </a:r>
            <a:r>
              <a:rPr lang="en-US" dirty="0" smtClean="0"/>
              <a:t>(“Average of three is %f”, </a:t>
            </a:r>
            <a:r>
              <a:rPr lang="en-US" dirty="0" err="1" smtClean="0"/>
              <a:t>avg</a:t>
            </a:r>
            <a:r>
              <a:rPr lang="en-US" dirty="0" smtClean="0"/>
              <a:t>);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28800" y="5943600"/>
            <a:ext cx="4876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Way of assigning values to variable.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638800" y="1752600"/>
            <a:ext cx="365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#include&lt;</a:t>
            </a:r>
            <a:r>
              <a:rPr lang="en-US" dirty="0" err="1" smtClean="0"/>
              <a:t>stdio.h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#include&lt;</a:t>
            </a:r>
            <a:r>
              <a:rPr lang="en-US" dirty="0" err="1" smtClean="0"/>
              <a:t>stdlib.h</a:t>
            </a:r>
            <a:r>
              <a:rPr lang="en-US" dirty="0" smtClean="0"/>
              <a:t>&gt;</a:t>
            </a:r>
          </a:p>
          <a:p>
            <a:endParaRPr lang="en-US" dirty="0" smtClean="0"/>
          </a:p>
          <a:p>
            <a:r>
              <a:rPr lang="en-US" dirty="0" smtClean="0"/>
              <a:t>Void main()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int</a:t>
            </a:r>
            <a:r>
              <a:rPr lang="en-US" dirty="0" smtClean="0"/>
              <a:t> a=10, b=15, c=20, total;</a:t>
            </a:r>
          </a:p>
          <a:p>
            <a:r>
              <a:rPr lang="en-US" dirty="0" smtClean="0"/>
              <a:t>  float </a:t>
            </a:r>
            <a:r>
              <a:rPr lang="en-US" dirty="0" err="1" smtClean="0"/>
              <a:t>avg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total=</a:t>
            </a:r>
            <a:r>
              <a:rPr lang="en-US" dirty="0" err="1" smtClean="0"/>
              <a:t>a+b+c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avg</a:t>
            </a:r>
            <a:r>
              <a:rPr lang="en-US" dirty="0" smtClean="0"/>
              <a:t>=total/3;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printf</a:t>
            </a:r>
            <a:r>
              <a:rPr lang="en-US" dirty="0" smtClean="0"/>
              <a:t>(“Total is %d”, total);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printf</a:t>
            </a:r>
            <a:r>
              <a:rPr lang="en-US" dirty="0" smtClean="0"/>
              <a:t>(“Average of three is %f”, </a:t>
            </a:r>
            <a:r>
              <a:rPr lang="en-US" dirty="0" err="1" smtClean="0"/>
              <a:t>avg</a:t>
            </a:r>
            <a:r>
              <a:rPr lang="en-US" dirty="0" smtClean="0"/>
              <a:t>);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715000" y="1676400"/>
            <a:ext cx="0" cy="411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52400" y="3400864"/>
            <a:ext cx="685800" cy="838200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0" y="3124200"/>
            <a:ext cx="1676400" cy="381000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590800" y="1905000"/>
            <a:ext cx="3657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#include&lt;</a:t>
            </a:r>
            <a:r>
              <a:rPr lang="en-US" dirty="0" err="1" smtClean="0"/>
              <a:t>stdio.h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#include&lt;</a:t>
            </a:r>
            <a:r>
              <a:rPr lang="en-US" dirty="0" err="1" smtClean="0"/>
              <a:t>stdlib.h</a:t>
            </a:r>
            <a:r>
              <a:rPr lang="en-US" dirty="0" smtClean="0"/>
              <a:t>&gt;</a:t>
            </a:r>
          </a:p>
          <a:p>
            <a:endParaRPr lang="en-US" dirty="0" smtClean="0"/>
          </a:p>
          <a:p>
            <a:r>
              <a:rPr lang="en-US" dirty="0" smtClean="0"/>
              <a:t>Void main()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int</a:t>
            </a:r>
            <a:r>
              <a:rPr lang="en-US" dirty="0" smtClean="0"/>
              <a:t> a, b, c, total;</a:t>
            </a:r>
          </a:p>
          <a:p>
            <a:r>
              <a:rPr lang="en-US" dirty="0" smtClean="0"/>
              <a:t>  a= 10;  b=15;  c=20;</a:t>
            </a:r>
          </a:p>
          <a:p>
            <a:r>
              <a:rPr lang="en-US" dirty="0" smtClean="0"/>
              <a:t>  float </a:t>
            </a:r>
            <a:r>
              <a:rPr lang="en-US" dirty="0" err="1" smtClean="0"/>
              <a:t>avg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total=</a:t>
            </a:r>
            <a:r>
              <a:rPr lang="en-US" dirty="0" err="1" smtClean="0"/>
              <a:t>a+b+c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avg</a:t>
            </a:r>
            <a:r>
              <a:rPr lang="en-US" dirty="0" smtClean="0"/>
              <a:t>=total/3;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printf</a:t>
            </a:r>
            <a:r>
              <a:rPr lang="en-US" dirty="0" smtClean="0"/>
              <a:t>(“Total is %d”, total);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printf</a:t>
            </a:r>
            <a:r>
              <a:rPr lang="en-US" dirty="0" smtClean="0"/>
              <a:t>(“Average of three is %f”, </a:t>
            </a:r>
            <a:r>
              <a:rPr lang="en-US" dirty="0" err="1" smtClean="0"/>
              <a:t>avg</a:t>
            </a:r>
            <a:r>
              <a:rPr lang="en-US" dirty="0" smtClean="0"/>
              <a:t>);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67000" y="1905000"/>
            <a:ext cx="0" cy="3657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743200" y="3581400"/>
            <a:ext cx="1981200" cy="304800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382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Chapter: Constant, Variable and Data Types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2954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Data Types: </a:t>
            </a:r>
            <a:r>
              <a:rPr lang="en-US" sz="2000" b="1" u="sng" dirty="0" smtClean="0"/>
              <a:t>Assigning values to variables</a:t>
            </a:r>
            <a:endParaRPr lang="en-US" sz="20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676400"/>
            <a:ext cx="3657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#include&lt;</a:t>
            </a:r>
            <a:r>
              <a:rPr lang="en-US" dirty="0" err="1" smtClean="0"/>
              <a:t>stdio.h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#include&lt;</a:t>
            </a:r>
            <a:r>
              <a:rPr lang="en-US" dirty="0" err="1" smtClean="0"/>
              <a:t>stdlib.h</a:t>
            </a:r>
            <a:r>
              <a:rPr lang="en-US" dirty="0" smtClean="0"/>
              <a:t>&gt;</a:t>
            </a:r>
          </a:p>
          <a:p>
            <a:endParaRPr lang="en-US" dirty="0" smtClean="0"/>
          </a:p>
          <a:p>
            <a:r>
              <a:rPr lang="en-US" dirty="0" smtClean="0"/>
              <a:t>Void main()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int</a:t>
            </a:r>
            <a:r>
              <a:rPr lang="en-US" dirty="0" smtClean="0"/>
              <a:t> a, b, c, total;</a:t>
            </a:r>
          </a:p>
          <a:p>
            <a:r>
              <a:rPr lang="en-US" dirty="0" smtClean="0"/>
              <a:t>  a= 10;</a:t>
            </a:r>
          </a:p>
          <a:p>
            <a:r>
              <a:rPr lang="en-US" dirty="0" smtClean="0"/>
              <a:t>  b=15;</a:t>
            </a:r>
          </a:p>
          <a:p>
            <a:r>
              <a:rPr lang="en-US" dirty="0" smtClean="0"/>
              <a:t>  c=20;</a:t>
            </a:r>
          </a:p>
          <a:p>
            <a:r>
              <a:rPr lang="en-US" dirty="0" smtClean="0"/>
              <a:t>  float </a:t>
            </a:r>
            <a:r>
              <a:rPr lang="en-US" dirty="0" err="1" smtClean="0"/>
              <a:t>avg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total=</a:t>
            </a:r>
            <a:r>
              <a:rPr lang="en-US" dirty="0" err="1" smtClean="0"/>
              <a:t>a+b+c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avg</a:t>
            </a:r>
            <a:r>
              <a:rPr lang="en-US" dirty="0" smtClean="0"/>
              <a:t>=total/3;</a:t>
            </a:r>
          </a:p>
          <a:p>
            <a:endParaRPr lang="en-US" dirty="0" smtClean="0"/>
          </a:p>
          <a:p>
            <a:r>
              <a:rPr lang="en-US" dirty="0" smtClean="0"/>
              <a:t>  </a:t>
            </a:r>
            <a:r>
              <a:rPr lang="en-US" dirty="0" err="1" smtClean="0"/>
              <a:t>printf</a:t>
            </a:r>
            <a:r>
              <a:rPr lang="en-US" dirty="0" smtClean="0"/>
              <a:t>(“Total is %d”, total);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printf</a:t>
            </a:r>
            <a:r>
              <a:rPr lang="en-US" dirty="0" smtClean="0"/>
              <a:t>(“Average of three is %f”, </a:t>
            </a:r>
            <a:r>
              <a:rPr lang="en-US" dirty="0" err="1" smtClean="0"/>
              <a:t>avg</a:t>
            </a:r>
            <a:r>
              <a:rPr lang="en-US" dirty="0" smtClean="0"/>
              <a:t>);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28800" y="5943600"/>
            <a:ext cx="4876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Way of assigning values to variable.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257800" y="1752600"/>
            <a:ext cx="3886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#include&lt;</a:t>
            </a:r>
            <a:r>
              <a:rPr lang="en-US" dirty="0" err="1" smtClean="0"/>
              <a:t>stdio.h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#include&lt;</a:t>
            </a:r>
            <a:r>
              <a:rPr lang="en-US" dirty="0" err="1" smtClean="0"/>
              <a:t>stdlib.h</a:t>
            </a:r>
            <a:r>
              <a:rPr lang="en-US" dirty="0" smtClean="0"/>
              <a:t>&gt;</a:t>
            </a:r>
          </a:p>
          <a:p>
            <a:endParaRPr lang="en-US" dirty="0" smtClean="0"/>
          </a:p>
          <a:p>
            <a:r>
              <a:rPr lang="en-US" dirty="0" smtClean="0"/>
              <a:t>Void main()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int</a:t>
            </a:r>
            <a:r>
              <a:rPr lang="en-US" dirty="0" smtClean="0"/>
              <a:t> a=10, b=15, c=20, total;</a:t>
            </a:r>
          </a:p>
          <a:p>
            <a:r>
              <a:rPr lang="en-US" dirty="0" smtClean="0"/>
              <a:t>  float </a:t>
            </a:r>
            <a:r>
              <a:rPr lang="en-US" dirty="0" err="1" smtClean="0"/>
              <a:t>avg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total=</a:t>
            </a:r>
            <a:r>
              <a:rPr lang="en-US" dirty="0" err="1" smtClean="0"/>
              <a:t>a+b+c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avg</a:t>
            </a:r>
            <a:r>
              <a:rPr lang="en-US" dirty="0" smtClean="0"/>
              <a:t>=total/3;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printf</a:t>
            </a:r>
            <a:r>
              <a:rPr lang="en-US" dirty="0" smtClean="0"/>
              <a:t>(“Total= %d, </a:t>
            </a:r>
            <a:r>
              <a:rPr lang="en-US" dirty="0" err="1" smtClean="0"/>
              <a:t>Avg</a:t>
            </a:r>
            <a:r>
              <a:rPr lang="en-US" dirty="0" smtClean="0"/>
              <a:t>=%f”, total, </a:t>
            </a:r>
            <a:r>
              <a:rPr lang="en-US" dirty="0" err="1" smtClean="0"/>
              <a:t>avg</a:t>
            </a:r>
            <a:r>
              <a:rPr lang="en-US" dirty="0" smtClean="0"/>
              <a:t>);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334000" y="1676400"/>
            <a:ext cx="0" cy="411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52400" y="3400864"/>
            <a:ext cx="685800" cy="838200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0" y="3124200"/>
            <a:ext cx="1676400" cy="381000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590800" y="1905000"/>
            <a:ext cx="3657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#include&lt;</a:t>
            </a:r>
            <a:r>
              <a:rPr lang="en-US" dirty="0" err="1" smtClean="0"/>
              <a:t>stdio.h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#include&lt;</a:t>
            </a:r>
            <a:r>
              <a:rPr lang="en-US" dirty="0" err="1" smtClean="0"/>
              <a:t>stdlib.h</a:t>
            </a:r>
            <a:r>
              <a:rPr lang="en-US" dirty="0" smtClean="0"/>
              <a:t>&gt;</a:t>
            </a:r>
          </a:p>
          <a:p>
            <a:endParaRPr lang="en-US" dirty="0" smtClean="0"/>
          </a:p>
          <a:p>
            <a:r>
              <a:rPr lang="en-US" dirty="0" smtClean="0"/>
              <a:t>Void main()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int</a:t>
            </a:r>
            <a:r>
              <a:rPr lang="en-US" dirty="0" smtClean="0"/>
              <a:t> a, b, c, total;</a:t>
            </a:r>
          </a:p>
          <a:p>
            <a:r>
              <a:rPr lang="en-US" dirty="0" smtClean="0"/>
              <a:t>  a= 10;  b=15;  c=20;</a:t>
            </a:r>
          </a:p>
          <a:p>
            <a:r>
              <a:rPr lang="en-US" dirty="0" smtClean="0"/>
              <a:t>  float </a:t>
            </a:r>
            <a:r>
              <a:rPr lang="en-US" dirty="0" err="1" smtClean="0"/>
              <a:t>avg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total=</a:t>
            </a:r>
            <a:r>
              <a:rPr lang="en-US" dirty="0" err="1" smtClean="0"/>
              <a:t>a+b+c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avg</a:t>
            </a:r>
            <a:r>
              <a:rPr lang="en-US" dirty="0" smtClean="0"/>
              <a:t>=total/3;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printf</a:t>
            </a:r>
            <a:r>
              <a:rPr lang="en-US" dirty="0" smtClean="0"/>
              <a:t>(“Total is %d”, total);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printf</a:t>
            </a:r>
            <a:r>
              <a:rPr lang="en-US" dirty="0" smtClean="0"/>
              <a:t>(“Average of three is %f”, </a:t>
            </a:r>
            <a:r>
              <a:rPr lang="en-US" dirty="0" err="1" smtClean="0"/>
              <a:t>avg</a:t>
            </a:r>
            <a:r>
              <a:rPr lang="en-US" dirty="0" smtClean="0"/>
              <a:t>);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67000" y="1905000"/>
            <a:ext cx="0" cy="3657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743200" y="3581400"/>
            <a:ext cx="1981200" cy="304800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743200" y="4724400"/>
            <a:ext cx="3352800" cy="685800"/>
          </a:xfrm>
          <a:prstGeom prst="ellipse">
            <a:avLst/>
          </a:prstGeom>
          <a:solidFill>
            <a:schemeClr val="bg1">
              <a:lumMod val="65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334000" y="4114800"/>
            <a:ext cx="3810000" cy="685800"/>
          </a:xfrm>
          <a:prstGeom prst="ellipse">
            <a:avLst/>
          </a:prstGeom>
          <a:solidFill>
            <a:schemeClr val="bg1">
              <a:lumMod val="65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400800" y="4953000"/>
            <a:ext cx="2590800" cy="762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printf</a:t>
            </a:r>
            <a:r>
              <a:rPr lang="en-US" dirty="0" smtClean="0"/>
              <a:t> for same task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382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Chapter: Constant, Variable and Data Types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2954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Data Types: </a:t>
            </a:r>
            <a:r>
              <a:rPr lang="en-US" sz="2000" b="1" u="sng" dirty="0" smtClean="0"/>
              <a:t>Assigning values to variables</a:t>
            </a:r>
            <a:endParaRPr lang="en-US" sz="2000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4923472"/>
            <a:ext cx="8534400" cy="147732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#include&lt;</a:t>
            </a:r>
            <a:r>
              <a:rPr lang="en-US" dirty="0" err="1" smtClean="0"/>
              <a:t>stdio.h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#include&lt;</a:t>
            </a:r>
            <a:r>
              <a:rPr lang="en-US" dirty="0" err="1" smtClean="0"/>
              <a:t>stdlib.h</a:t>
            </a:r>
            <a:r>
              <a:rPr lang="en-US" dirty="0" smtClean="0"/>
              <a:t>&gt;</a:t>
            </a:r>
          </a:p>
          <a:p>
            <a:endParaRPr lang="en-US" dirty="0" smtClean="0"/>
          </a:p>
          <a:p>
            <a:r>
              <a:rPr lang="en-US" dirty="0" smtClean="0"/>
              <a:t>void main(){ </a:t>
            </a:r>
            <a:r>
              <a:rPr lang="en-US" dirty="0" err="1" smtClean="0"/>
              <a:t>int</a:t>
            </a:r>
            <a:r>
              <a:rPr lang="en-US" dirty="0" smtClean="0"/>
              <a:t> a=10, b=15, c=20, total;  float </a:t>
            </a:r>
            <a:r>
              <a:rPr lang="en-US" dirty="0" err="1" smtClean="0"/>
              <a:t>avg</a:t>
            </a:r>
            <a:r>
              <a:rPr lang="en-US" dirty="0" smtClean="0"/>
              <a:t>;  total=</a:t>
            </a:r>
            <a:r>
              <a:rPr lang="en-US" dirty="0" err="1" smtClean="0"/>
              <a:t>a+b+c</a:t>
            </a:r>
            <a:r>
              <a:rPr lang="en-US" dirty="0" smtClean="0"/>
              <a:t>;  </a:t>
            </a:r>
            <a:r>
              <a:rPr lang="en-US" dirty="0" err="1" smtClean="0"/>
              <a:t>avg</a:t>
            </a:r>
            <a:r>
              <a:rPr lang="en-US" dirty="0" smtClean="0"/>
              <a:t>=total/3;</a:t>
            </a:r>
          </a:p>
          <a:p>
            <a:r>
              <a:rPr lang="en-US" dirty="0" err="1" smtClean="0"/>
              <a:t>printf</a:t>
            </a:r>
            <a:r>
              <a:rPr lang="en-US" dirty="0" smtClean="0"/>
              <a:t>(“Total= %d, </a:t>
            </a:r>
            <a:r>
              <a:rPr lang="en-US" dirty="0" err="1" smtClean="0"/>
              <a:t>Avg</a:t>
            </a:r>
            <a:r>
              <a:rPr lang="en-US" dirty="0" smtClean="0"/>
              <a:t>=%f”, total, </a:t>
            </a:r>
            <a:r>
              <a:rPr lang="en-US" dirty="0" err="1" smtClean="0"/>
              <a:t>avg</a:t>
            </a:r>
            <a:r>
              <a:rPr lang="en-US" dirty="0" smtClean="0"/>
              <a:t>);}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81000" y="1752600"/>
            <a:ext cx="3810000" cy="286232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#include&lt;</a:t>
            </a:r>
            <a:r>
              <a:rPr lang="en-US" dirty="0" err="1" smtClean="0"/>
              <a:t>stdio.h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#include&lt;</a:t>
            </a:r>
            <a:r>
              <a:rPr lang="en-US" dirty="0" err="1" smtClean="0"/>
              <a:t>stdlib.h</a:t>
            </a:r>
            <a:r>
              <a:rPr lang="en-US" dirty="0" smtClean="0"/>
              <a:t>&gt;</a:t>
            </a:r>
          </a:p>
          <a:p>
            <a:endParaRPr lang="en-US" dirty="0" smtClean="0"/>
          </a:p>
          <a:p>
            <a:r>
              <a:rPr lang="en-US" dirty="0" smtClean="0"/>
              <a:t>void main()</a:t>
            </a:r>
          </a:p>
          <a:p>
            <a:r>
              <a:rPr lang="en-US" dirty="0" smtClean="0"/>
              <a:t>{ </a:t>
            </a:r>
          </a:p>
          <a:p>
            <a:r>
              <a:rPr lang="en-US" dirty="0" err="1" smtClean="0"/>
              <a:t>int</a:t>
            </a:r>
            <a:r>
              <a:rPr lang="en-US" dirty="0" smtClean="0"/>
              <a:t> a=10, b=15, c=20, total;  float </a:t>
            </a:r>
            <a:r>
              <a:rPr lang="en-US" dirty="0" err="1" smtClean="0"/>
              <a:t>avg</a:t>
            </a:r>
            <a:r>
              <a:rPr lang="en-US" dirty="0" smtClean="0"/>
              <a:t>;  </a:t>
            </a:r>
          </a:p>
          <a:p>
            <a:r>
              <a:rPr lang="en-US" dirty="0" smtClean="0"/>
              <a:t>total=</a:t>
            </a:r>
            <a:r>
              <a:rPr lang="en-US" dirty="0" err="1" smtClean="0"/>
              <a:t>a+b+c</a:t>
            </a:r>
            <a:r>
              <a:rPr lang="en-US" dirty="0" smtClean="0"/>
              <a:t>;  </a:t>
            </a:r>
          </a:p>
          <a:p>
            <a:r>
              <a:rPr lang="en-US" dirty="0" err="1" smtClean="0"/>
              <a:t>avg</a:t>
            </a:r>
            <a:r>
              <a:rPr lang="en-US" dirty="0" smtClean="0"/>
              <a:t>=total/3;</a:t>
            </a:r>
          </a:p>
          <a:p>
            <a:r>
              <a:rPr lang="en-US" dirty="0" err="1" smtClean="0"/>
              <a:t>printf</a:t>
            </a:r>
            <a:r>
              <a:rPr lang="en-US" dirty="0" smtClean="0"/>
              <a:t>(“Total= %d, </a:t>
            </a:r>
            <a:r>
              <a:rPr lang="en-US" dirty="0" err="1" smtClean="0"/>
              <a:t>Avg</a:t>
            </a:r>
            <a:r>
              <a:rPr lang="en-US" dirty="0" smtClean="0"/>
              <a:t>=%f”, total, </a:t>
            </a:r>
            <a:r>
              <a:rPr lang="en-US" dirty="0" err="1" smtClean="0"/>
              <a:t>avg</a:t>
            </a:r>
            <a:r>
              <a:rPr lang="en-US" dirty="0" smtClean="0"/>
              <a:t>);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495800" y="3276600"/>
            <a:ext cx="4419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Multiple statements in a same line</a:t>
            </a:r>
            <a:endParaRPr lang="en-US" dirty="0"/>
          </a:p>
        </p:txBody>
      </p:sp>
      <p:sp>
        <p:nvSpPr>
          <p:cNvPr id="22" name="Down Arrow 21"/>
          <p:cNvSpPr/>
          <p:nvPr/>
        </p:nvSpPr>
        <p:spPr>
          <a:xfrm>
            <a:off x="6096000" y="4495800"/>
            <a:ext cx="5334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2057400" y="4495800"/>
            <a:ext cx="5334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382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Chapter: Constant, Variable and Data Types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2954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Data Types: </a:t>
            </a:r>
            <a:r>
              <a:rPr lang="en-US" sz="2000" b="1" u="sng" dirty="0" smtClean="0"/>
              <a:t>Assigning values to variables</a:t>
            </a:r>
            <a:endParaRPr lang="en-US" sz="2000" b="1" u="sng" dirty="0"/>
          </a:p>
        </p:txBody>
      </p:sp>
      <p:sp>
        <p:nvSpPr>
          <p:cNvPr id="17" name="TextBox 16"/>
          <p:cNvSpPr txBox="1"/>
          <p:nvPr/>
        </p:nvSpPr>
        <p:spPr>
          <a:xfrm>
            <a:off x="914400" y="18288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Initialization: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514600" y="1828800"/>
            <a:ext cx="5562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process of giving initial values to variables is called initialization.</a:t>
            </a:r>
          </a:p>
          <a:p>
            <a:r>
              <a:rPr lang="en-US" dirty="0" smtClean="0"/>
              <a:t>Example:</a:t>
            </a:r>
          </a:p>
          <a:p>
            <a:r>
              <a:rPr lang="en-US" dirty="0" err="1" smtClean="0"/>
              <a:t>int</a:t>
            </a:r>
            <a:r>
              <a:rPr lang="en-US" dirty="0" smtClean="0"/>
              <a:t> AgeOfStd1, AgeOfStd2, AgeOfStd3=18;</a:t>
            </a:r>
          </a:p>
          <a:p>
            <a:r>
              <a:rPr lang="en-US" dirty="0" smtClean="0"/>
              <a:t>char Grade=‘A’, Group;</a:t>
            </a:r>
          </a:p>
          <a:p>
            <a:endParaRPr lang="en-US" dirty="0" smtClean="0"/>
          </a:p>
          <a:p>
            <a:r>
              <a:rPr lang="en-US" dirty="0" smtClean="0"/>
              <a:t>AgeOfStd1=17;</a:t>
            </a:r>
          </a:p>
          <a:p>
            <a:r>
              <a:rPr lang="en-US" dirty="0" smtClean="0"/>
              <a:t>AgeOfStd2=17;</a:t>
            </a:r>
          </a:p>
          <a:p>
            <a:r>
              <a:rPr lang="en-US" dirty="0" smtClean="0"/>
              <a:t>Group=‘B’;</a:t>
            </a:r>
          </a:p>
          <a:p>
            <a:endParaRPr lang="en-US" dirty="0" smtClean="0"/>
          </a:p>
          <a:p>
            <a:r>
              <a:rPr lang="en-US" dirty="0" smtClean="0"/>
              <a:t>C permits the initialization of more than one variables in a single statement using multiple assignment operator. </a:t>
            </a:r>
          </a:p>
          <a:p>
            <a:r>
              <a:rPr lang="en-US" dirty="0" smtClean="0"/>
              <a:t>Example:</a:t>
            </a:r>
          </a:p>
          <a:p>
            <a:r>
              <a:rPr lang="en-US" dirty="0" err="1" smtClean="0"/>
              <a:t>int</a:t>
            </a:r>
            <a:r>
              <a:rPr lang="en-US" dirty="0" smtClean="0"/>
              <a:t> AgeOfStd1, AgeOfStd2, AgeOfStd3;</a:t>
            </a:r>
          </a:p>
          <a:p>
            <a:endParaRPr lang="en-US" dirty="0" smtClean="0"/>
          </a:p>
          <a:p>
            <a:r>
              <a:rPr lang="en-US" dirty="0" smtClean="0"/>
              <a:t>AgeOfStd1=AgeOfStd2=AgeOfStd3=17;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382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Chapter: Constant, Variable and Data Types</a:t>
            </a:r>
            <a:endParaRPr 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4762"/>
          <a:stretch>
            <a:fillRect/>
          </a:stretch>
        </p:blipFill>
        <p:spPr bwMode="auto">
          <a:xfrm>
            <a:off x="1981201" y="2667000"/>
            <a:ext cx="324231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14400" y="16764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Character Set: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2667000"/>
            <a:ext cx="3352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a, b, …, z, A, B, …, Z</a:t>
            </a:r>
          </a:p>
          <a:p>
            <a:r>
              <a:rPr lang="en-US" sz="2800" dirty="0" smtClean="0"/>
              <a:t>0, 1, 2, …, 9</a:t>
            </a:r>
          </a:p>
          <a:p>
            <a:r>
              <a:rPr lang="en-US" sz="2800" dirty="0" smtClean="0"/>
              <a:t>@, $, #, *,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382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Chapter: Constant, Variable and Data Types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2954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Data Types: </a:t>
            </a:r>
            <a:r>
              <a:rPr lang="en-US" sz="2400" b="1" i="1" u="sng" dirty="0" err="1" smtClean="0"/>
              <a:t>Readingn</a:t>
            </a:r>
            <a:r>
              <a:rPr lang="en-US" sz="2400" b="1" i="1" u="sng" dirty="0" smtClean="0"/>
              <a:t> data from keyboard to a variable</a:t>
            </a:r>
            <a:endParaRPr lang="en-US" sz="2400" b="1" i="1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685800" y="19812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Scanf</a:t>
            </a:r>
            <a:r>
              <a:rPr lang="en-US" b="1" dirty="0" smtClean="0"/>
              <a:t>(“Control string”, &amp;variable1, &amp;variable2, …);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2438400"/>
            <a:ext cx="419100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Control String:</a:t>
            </a:r>
          </a:p>
          <a:p>
            <a:endParaRPr lang="en-US" sz="1100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%c for character data (char)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%d for integer data (</a:t>
            </a:r>
            <a:r>
              <a:rPr lang="en-US" dirty="0" err="1" smtClean="0"/>
              <a:t>int</a:t>
            </a:r>
            <a:r>
              <a:rPr lang="en-US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%ld for ling integer (long </a:t>
            </a:r>
            <a:r>
              <a:rPr lang="en-US" dirty="0" err="1" smtClean="0"/>
              <a:t>int</a:t>
            </a:r>
            <a:r>
              <a:rPr lang="en-US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%f for float data (float)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%.12f =&gt; to specify 12 digits after point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%lf for double data (double)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%.12lf =&gt; to specify 12 digit after the point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%u for unsigned data (unsigned)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0" y="2438400"/>
            <a:ext cx="1828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Example:</a:t>
            </a:r>
          </a:p>
          <a:p>
            <a:endParaRPr lang="en-US" dirty="0" smtClean="0"/>
          </a:p>
          <a:p>
            <a:r>
              <a:rPr lang="en-US" dirty="0" err="1" smtClean="0"/>
              <a:t>Int</a:t>
            </a:r>
            <a:r>
              <a:rPr lang="en-US" dirty="0" smtClean="0"/>
              <a:t> a;</a:t>
            </a:r>
          </a:p>
          <a:p>
            <a:r>
              <a:rPr lang="en-US" dirty="0" smtClean="0"/>
              <a:t>flat b;</a:t>
            </a:r>
          </a:p>
          <a:p>
            <a:r>
              <a:rPr lang="en-US" dirty="0" smtClean="0"/>
              <a:t>char c;</a:t>
            </a:r>
          </a:p>
          <a:p>
            <a:endParaRPr lang="en-US" dirty="0" smtClean="0"/>
          </a:p>
          <a:p>
            <a:r>
              <a:rPr lang="en-US" dirty="0" err="1" smtClean="0"/>
              <a:t>scanf</a:t>
            </a:r>
            <a:r>
              <a:rPr lang="en-US" dirty="0" smtClean="0"/>
              <a:t>(“%d”, &amp;a);</a:t>
            </a:r>
          </a:p>
          <a:p>
            <a:endParaRPr lang="en-US" dirty="0" smtClean="0"/>
          </a:p>
          <a:p>
            <a:r>
              <a:rPr lang="en-US" dirty="0" err="1" smtClean="0"/>
              <a:t>scanf</a:t>
            </a:r>
            <a:r>
              <a:rPr lang="en-US" dirty="0" smtClean="0"/>
              <a:t>(“%f”, &amp;b);</a:t>
            </a:r>
          </a:p>
          <a:p>
            <a:endParaRPr lang="en-US" dirty="0" smtClean="0"/>
          </a:p>
          <a:p>
            <a:r>
              <a:rPr lang="en-US" dirty="0" err="1" smtClean="0"/>
              <a:t>scanf</a:t>
            </a:r>
            <a:r>
              <a:rPr lang="en-US" dirty="0" smtClean="0"/>
              <a:t>(“%c”, &amp;c);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86400" y="5562600"/>
            <a:ext cx="2858539" cy="815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u="sng" dirty="0" smtClean="0"/>
              <a:t>Through a single statement:</a:t>
            </a:r>
          </a:p>
          <a:p>
            <a:endParaRPr lang="en-US" sz="1100" dirty="0" smtClean="0"/>
          </a:p>
          <a:p>
            <a:r>
              <a:rPr lang="en-US" dirty="0" err="1" smtClean="0"/>
              <a:t>scanf</a:t>
            </a:r>
            <a:r>
              <a:rPr lang="en-US" dirty="0" smtClean="0"/>
              <a:t>(“%</a:t>
            </a:r>
            <a:r>
              <a:rPr lang="en-US" dirty="0" err="1" smtClean="0"/>
              <a:t>d%f%c</a:t>
            </a:r>
            <a:r>
              <a:rPr lang="en-US" dirty="0" smtClean="0"/>
              <a:t>”, &amp;</a:t>
            </a:r>
            <a:r>
              <a:rPr lang="en-US" dirty="0" err="1" smtClean="0"/>
              <a:t>a,&amp;b,&amp;c</a:t>
            </a:r>
            <a:r>
              <a:rPr lang="en-US" dirty="0" smtClean="0"/>
              <a:t>);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876800" y="2667000"/>
            <a:ext cx="0" cy="3657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876800" y="5486400"/>
            <a:ext cx="365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382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Chapter: Constant, Variable and Data Types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2954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Data Types: </a:t>
            </a:r>
            <a:r>
              <a:rPr lang="en-US" sz="2400" b="1" i="1" u="sng" dirty="0" smtClean="0"/>
              <a:t>Sending the value of a variable to monitor/output</a:t>
            </a:r>
            <a:endParaRPr lang="en-US" sz="2400" b="1" i="1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685800" y="19812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printf</a:t>
            </a:r>
            <a:r>
              <a:rPr lang="en-US" b="1" dirty="0" smtClean="0"/>
              <a:t>(“Any </a:t>
            </a:r>
            <a:r>
              <a:rPr lang="en-US" b="1" dirty="0" err="1" smtClean="0"/>
              <a:t>srting+Control</a:t>
            </a:r>
            <a:r>
              <a:rPr lang="en-US" b="1" dirty="0" smtClean="0"/>
              <a:t> string+ string”, variable1, variable2, …);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2438400"/>
            <a:ext cx="419100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Control String:</a:t>
            </a:r>
          </a:p>
          <a:p>
            <a:endParaRPr lang="en-US" sz="1100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%c for character data (char)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%d for integer data (</a:t>
            </a:r>
            <a:r>
              <a:rPr lang="en-US" dirty="0" err="1" smtClean="0"/>
              <a:t>int</a:t>
            </a:r>
            <a:r>
              <a:rPr lang="en-US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%ld for ling integer (long </a:t>
            </a:r>
            <a:r>
              <a:rPr lang="en-US" dirty="0" err="1" smtClean="0"/>
              <a:t>int</a:t>
            </a:r>
            <a:r>
              <a:rPr lang="en-US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%f for float data (float)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%.12f =&gt; to specify 12 digits after point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%lf for double data (double)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%.12lf =&gt; to specify 12 digit after the point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%u for unsigned data (unsigned)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05400" y="2514600"/>
            <a:ext cx="320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Example:</a:t>
            </a:r>
          </a:p>
          <a:p>
            <a:r>
              <a:rPr lang="en-US" dirty="0" err="1" smtClean="0"/>
              <a:t>Int</a:t>
            </a:r>
            <a:r>
              <a:rPr lang="en-US" dirty="0" smtClean="0"/>
              <a:t> a=10;</a:t>
            </a:r>
          </a:p>
          <a:p>
            <a:r>
              <a:rPr lang="en-US" dirty="0" smtClean="0"/>
              <a:t>flat b=12.5;</a:t>
            </a:r>
          </a:p>
          <a:p>
            <a:r>
              <a:rPr lang="en-US" dirty="0" smtClean="0"/>
              <a:t>char c=‘A’;</a:t>
            </a:r>
          </a:p>
          <a:p>
            <a:endParaRPr lang="en-US" dirty="0" smtClean="0"/>
          </a:p>
          <a:p>
            <a:r>
              <a:rPr lang="en-US" dirty="0" err="1" smtClean="0"/>
              <a:t>printf</a:t>
            </a:r>
            <a:r>
              <a:rPr lang="en-US" dirty="0" smtClean="0"/>
              <a:t>(“The value of a is %d”, a);</a:t>
            </a:r>
          </a:p>
          <a:p>
            <a:endParaRPr lang="en-US" dirty="0" smtClean="0"/>
          </a:p>
          <a:p>
            <a:r>
              <a:rPr lang="en-US" dirty="0" err="1" smtClean="0"/>
              <a:t>printf</a:t>
            </a:r>
            <a:r>
              <a:rPr lang="en-US" dirty="0" smtClean="0"/>
              <a:t>(“b=%f”, b);</a:t>
            </a:r>
          </a:p>
          <a:p>
            <a:endParaRPr lang="en-US" dirty="0" smtClean="0"/>
          </a:p>
          <a:p>
            <a:r>
              <a:rPr lang="en-US" dirty="0" err="1" smtClean="0"/>
              <a:t>printf</a:t>
            </a:r>
            <a:r>
              <a:rPr lang="en-US" dirty="0" smtClean="0"/>
              <a:t>(“The letter =%c”, c);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953000" y="5562600"/>
            <a:ext cx="3429529" cy="815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Through a single statement:</a:t>
            </a:r>
          </a:p>
          <a:p>
            <a:endParaRPr lang="en-US" sz="1100" dirty="0" smtClean="0"/>
          </a:p>
          <a:p>
            <a:r>
              <a:rPr lang="en-US" dirty="0" err="1" smtClean="0"/>
              <a:t>printf</a:t>
            </a:r>
            <a:r>
              <a:rPr lang="en-US" dirty="0" smtClean="0"/>
              <a:t>(“a=%d; b=%f; c=%c”, a, b, c);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876800" y="2667000"/>
            <a:ext cx="0" cy="3657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876800" y="5486400"/>
            <a:ext cx="365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382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Chapter: Constant, Variable and Data Types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2954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Data Types: </a:t>
            </a:r>
            <a:r>
              <a:rPr lang="en-US" sz="2400" b="1" i="1" u="sng" dirty="0" err="1" smtClean="0"/>
              <a:t>Readingn</a:t>
            </a:r>
            <a:r>
              <a:rPr lang="en-US" sz="2400" b="1" i="1" u="sng" dirty="0" smtClean="0"/>
              <a:t> data from keyboard to a variable</a:t>
            </a:r>
            <a:endParaRPr lang="en-US" sz="2400" b="1" i="1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685800" y="19812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Scanf</a:t>
            </a:r>
            <a:r>
              <a:rPr lang="en-US" b="1" dirty="0" smtClean="0"/>
              <a:t>(“Control string”, &amp;variable1, &amp;variable2, …);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2438400"/>
            <a:ext cx="419100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Control String:</a:t>
            </a:r>
          </a:p>
          <a:p>
            <a:endParaRPr lang="en-US" sz="1100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%c for character data (char)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%d for integer data (</a:t>
            </a:r>
            <a:r>
              <a:rPr lang="en-US" dirty="0" err="1" smtClean="0"/>
              <a:t>int</a:t>
            </a:r>
            <a:r>
              <a:rPr lang="en-US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%ld for ling integer (long </a:t>
            </a:r>
            <a:r>
              <a:rPr lang="en-US" dirty="0" err="1" smtClean="0"/>
              <a:t>int</a:t>
            </a:r>
            <a:r>
              <a:rPr lang="en-US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%f for float data (float)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%.12f =&gt; to specify 12 digits after point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%lf for double data (double)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%.12lf =&gt; to specify 12 digit after the point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%u for unsigned data (unsigned)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0" y="2514600"/>
            <a:ext cx="3429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Example:</a:t>
            </a:r>
          </a:p>
          <a:p>
            <a:r>
              <a:rPr lang="en-US" dirty="0" smtClean="0"/>
              <a:t>Void main()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int</a:t>
            </a:r>
            <a:r>
              <a:rPr lang="en-US" dirty="0" smtClean="0"/>
              <a:t> Roll;</a:t>
            </a:r>
          </a:p>
          <a:p>
            <a:r>
              <a:rPr lang="en-US" dirty="0" err="1" smtClean="0"/>
              <a:t>printf</a:t>
            </a:r>
            <a:r>
              <a:rPr lang="en-US" dirty="0" smtClean="0"/>
              <a:t>(“Enter your roll no”);</a:t>
            </a:r>
          </a:p>
          <a:p>
            <a:r>
              <a:rPr lang="en-US" dirty="0" err="1" smtClean="0"/>
              <a:t>scanf</a:t>
            </a:r>
            <a:r>
              <a:rPr lang="en-US" dirty="0" smtClean="0"/>
              <a:t>(“%d”, &amp;Roll);</a:t>
            </a:r>
          </a:p>
          <a:p>
            <a:r>
              <a:rPr lang="en-US" dirty="0" err="1" smtClean="0"/>
              <a:t>printf</a:t>
            </a:r>
            <a:r>
              <a:rPr lang="en-US" dirty="0" smtClean="0"/>
              <a:t>(“Your roll is %d”, Roll);</a:t>
            </a:r>
          </a:p>
          <a:p>
            <a:r>
              <a:rPr lang="en-US" dirty="0" smtClean="0"/>
              <a:t>}</a:t>
            </a:r>
          </a:p>
          <a:p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876800" y="2667000"/>
            <a:ext cx="0" cy="3657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382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Chapter: Constant, Variable and Data Types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2954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Data Types: </a:t>
            </a:r>
            <a:r>
              <a:rPr lang="en-US" sz="2400" b="1" i="1" u="sng" dirty="0" err="1" smtClean="0"/>
              <a:t>Readingn</a:t>
            </a:r>
            <a:r>
              <a:rPr lang="en-US" sz="2400" b="1" i="1" u="sng" dirty="0" smtClean="0"/>
              <a:t> data from keyboard to a variable</a:t>
            </a:r>
            <a:endParaRPr lang="en-US" sz="2400" b="1" i="1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685800" y="19812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Scanf</a:t>
            </a:r>
            <a:r>
              <a:rPr lang="en-US" b="1" dirty="0" smtClean="0"/>
              <a:t>(“Control string”, &amp;variable1, &amp;variable2, …);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2667000"/>
            <a:ext cx="342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Example:</a:t>
            </a:r>
          </a:p>
          <a:p>
            <a:r>
              <a:rPr lang="en-US" dirty="0" smtClean="0"/>
              <a:t>Void main()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int</a:t>
            </a:r>
            <a:r>
              <a:rPr lang="en-US" dirty="0" smtClean="0"/>
              <a:t> Roll;</a:t>
            </a:r>
          </a:p>
          <a:p>
            <a:r>
              <a:rPr lang="en-US" dirty="0" err="1" smtClean="0"/>
              <a:t>scanf</a:t>
            </a:r>
            <a:r>
              <a:rPr lang="en-US" dirty="0" smtClean="0"/>
              <a:t>(“%d”, &amp;Roll);</a:t>
            </a:r>
          </a:p>
          <a:p>
            <a:r>
              <a:rPr lang="en-US" dirty="0" err="1" smtClean="0"/>
              <a:t>printf</a:t>
            </a:r>
            <a:r>
              <a:rPr lang="en-US" dirty="0" smtClean="0"/>
              <a:t>(“Your roll is %d”, Roll);</a:t>
            </a:r>
          </a:p>
          <a:p>
            <a:r>
              <a:rPr lang="en-US" dirty="0" smtClean="0"/>
              <a:t>}</a:t>
            </a:r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76800" y="2819400"/>
            <a:ext cx="4114800" cy="3352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715000" y="2438400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 Window: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029200" y="2895600"/>
            <a:ext cx="0" cy="27432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eft Arrow 15"/>
          <p:cNvSpPr/>
          <p:nvPr/>
        </p:nvSpPr>
        <p:spPr>
          <a:xfrm>
            <a:off x="2514600" y="3810000"/>
            <a:ext cx="1920240" cy="3657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Execution Pointer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382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Chapter: Constant, Variable and Data Types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2954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Data Types: </a:t>
            </a:r>
            <a:r>
              <a:rPr lang="en-US" sz="2400" b="1" i="1" u="sng" dirty="0" err="1" smtClean="0"/>
              <a:t>Readingn</a:t>
            </a:r>
            <a:r>
              <a:rPr lang="en-US" sz="2400" b="1" i="1" u="sng" dirty="0" smtClean="0"/>
              <a:t> data from keyboard to a variable</a:t>
            </a:r>
            <a:endParaRPr lang="en-US" sz="2400" b="1" i="1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685800" y="19812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Scanf</a:t>
            </a:r>
            <a:r>
              <a:rPr lang="en-US" b="1" dirty="0" smtClean="0"/>
              <a:t>(“Control string”, &amp;variable1, &amp;variable2, …);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2667000"/>
            <a:ext cx="342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Example:</a:t>
            </a:r>
          </a:p>
          <a:p>
            <a:r>
              <a:rPr lang="en-US" dirty="0" smtClean="0"/>
              <a:t>Void main()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int</a:t>
            </a:r>
            <a:r>
              <a:rPr lang="en-US" dirty="0" smtClean="0"/>
              <a:t> Roll;</a:t>
            </a:r>
          </a:p>
          <a:p>
            <a:r>
              <a:rPr lang="en-US" dirty="0" err="1" smtClean="0"/>
              <a:t>scanf</a:t>
            </a:r>
            <a:r>
              <a:rPr lang="en-US" dirty="0" smtClean="0"/>
              <a:t>(“%d”, &amp;Roll);</a:t>
            </a:r>
          </a:p>
          <a:p>
            <a:r>
              <a:rPr lang="en-US" dirty="0" err="1" smtClean="0"/>
              <a:t>printf</a:t>
            </a:r>
            <a:r>
              <a:rPr lang="en-US" dirty="0" smtClean="0"/>
              <a:t>(“Your roll is %d”, Roll);</a:t>
            </a:r>
          </a:p>
          <a:p>
            <a:r>
              <a:rPr lang="en-US" dirty="0" smtClean="0"/>
              <a:t>}</a:t>
            </a:r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76800" y="2819400"/>
            <a:ext cx="4114800" cy="3352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715000" y="2438400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 Window: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029200" y="2895600"/>
            <a:ext cx="0" cy="27432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eft Arrow 15"/>
          <p:cNvSpPr/>
          <p:nvPr/>
        </p:nvSpPr>
        <p:spPr>
          <a:xfrm>
            <a:off x="2514600" y="3810000"/>
            <a:ext cx="1920240" cy="3657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Execution Pointer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81000" y="2590800"/>
            <a:ext cx="434340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But we do not understand about what to do.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382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Chapter: Constant, Variable and Data Types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2954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Data Types: </a:t>
            </a:r>
            <a:r>
              <a:rPr lang="en-US" sz="2400" b="1" i="1" u="sng" dirty="0" err="1" smtClean="0"/>
              <a:t>Readingn</a:t>
            </a:r>
            <a:r>
              <a:rPr lang="en-US" sz="2400" b="1" i="1" u="sng" dirty="0" smtClean="0"/>
              <a:t> data from keyboard to a variable</a:t>
            </a:r>
            <a:endParaRPr lang="en-US" sz="2400" b="1" i="1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685800" y="19812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Scanf</a:t>
            </a:r>
            <a:r>
              <a:rPr lang="en-US" b="1" dirty="0" smtClean="0"/>
              <a:t>(“Control string”, &amp;variable1, &amp;variable2, …);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2667000"/>
            <a:ext cx="3429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Example:</a:t>
            </a:r>
          </a:p>
          <a:p>
            <a:r>
              <a:rPr lang="en-US" dirty="0" smtClean="0"/>
              <a:t>Void main()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int</a:t>
            </a:r>
            <a:r>
              <a:rPr lang="en-US" dirty="0" smtClean="0"/>
              <a:t> Roll;</a:t>
            </a:r>
          </a:p>
          <a:p>
            <a:r>
              <a:rPr lang="en-US" dirty="0" err="1" smtClean="0"/>
              <a:t>printf</a:t>
            </a:r>
            <a:r>
              <a:rPr lang="en-US" dirty="0" smtClean="0"/>
              <a:t>(“Enter your roll no”);</a:t>
            </a:r>
          </a:p>
          <a:p>
            <a:r>
              <a:rPr lang="en-US" dirty="0" err="1" smtClean="0"/>
              <a:t>scanf</a:t>
            </a:r>
            <a:r>
              <a:rPr lang="en-US" dirty="0" smtClean="0"/>
              <a:t>(“%d”, &amp;Roll);</a:t>
            </a:r>
          </a:p>
          <a:p>
            <a:r>
              <a:rPr lang="en-US" dirty="0" err="1" smtClean="0"/>
              <a:t>printf</a:t>
            </a:r>
            <a:r>
              <a:rPr lang="en-US" dirty="0" smtClean="0"/>
              <a:t>(“Your roll is %d”, Roll);</a:t>
            </a:r>
          </a:p>
          <a:p>
            <a:r>
              <a:rPr lang="en-US" dirty="0" smtClean="0"/>
              <a:t>}</a:t>
            </a:r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76800" y="2819400"/>
            <a:ext cx="4114800" cy="3352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715000" y="2438400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 Window: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629400" y="2895600"/>
            <a:ext cx="0" cy="27432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76800" y="2819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Enter your roll no</a:t>
            </a:r>
            <a:endParaRPr lang="en-US" dirty="0"/>
          </a:p>
        </p:txBody>
      </p:sp>
      <p:sp>
        <p:nvSpPr>
          <p:cNvPr id="14" name="Left Arrow 13"/>
          <p:cNvSpPr/>
          <p:nvPr/>
        </p:nvSpPr>
        <p:spPr>
          <a:xfrm>
            <a:off x="2562664" y="4032740"/>
            <a:ext cx="1920240" cy="3657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Execution Pointer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85800" y="5105400"/>
            <a:ext cx="38100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Look at the cursor. It is at the end of the sentence.</a:t>
            </a:r>
            <a:endParaRPr lang="en-US" sz="2800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590800" y="3962400"/>
            <a:ext cx="381000" cy="114300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971800" y="3200400"/>
            <a:ext cx="3581400" cy="68580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382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Chapter: Constant, Variable and Data Types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2954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Data Types: </a:t>
            </a:r>
            <a:r>
              <a:rPr lang="en-US" sz="2400" b="1" i="1" u="sng" dirty="0" err="1" smtClean="0"/>
              <a:t>Readingn</a:t>
            </a:r>
            <a:r>
              <a:rPr lang="en-US" sz="2400" b="1" i="1" u="sng" dirty="0" smtClean="0"/>
              <a:t> data from keyboard to a variable</a:t>
            </a:r>
            <a:endParaRPr lang="en-US" sz="2400" b="1" i="1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685800" y="19812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Scanf</a:t>
            </a:r>
            <a:r>
              <a:rPr lang="en-US" b="1" dirty="0" smtClean="0"/>
              <a:t>(“Control string”, &amp;variable1, &amp;variable2, …);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2667000"/>
            <a:ext cx="3429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Example:</a:t>
            </a:r>
          </a:p>
          <a:p>
            <a:r>
              <a:rPr lang="en-US" dirty="0" smtClean="0"/>
              <a:t>Void main()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int</a:t>
            </a:r>
            <a:r>
              <a:rPr lang="en-US" dirty="0" smtClean="0"/>
              <a:t> Roll;</a:t>
            </a:r>
          </a:p>
          <a:p>
            <a:r>
              <a:rPr lang="en-US" dirty="0" err="1" smtClean="0"/>
              <a:t>printf</a:t>
            </a:r>
            <a:r>
              <a:rPr lang="en-US" dirty="0" smtClean="0"/>
              <a:t>(“Enter your roll no\n”);</a:t>
            </a:r>
          </a:p>
          <a:p>
            <a:r>
              <a:rPr lang="en-US" dirty="0" err="1" smtClean="0"/>
              <a:t>scanf</a:t>
            </a:r>
            <a:r>
              <a:rPr lang="en-US" dirty="0" smtClean="0"/>
              <a:t>(“%d”, &amp;Roll);</a:t>
            </a:r>
          </a:p>
          <a:p>
            <a:r>
              <a:rPr lang="en-US" dirty="0" err="1" smtClean="0"/>
              <a:t>printf</a:t>
            </a:r>
            <a:r>
              <a:rPr lang="en-US" dirty="0" smtClean="0"/>
              <a:t>(“Your roll is %d”, Roll);</a:t>
            </a:r>
          </a:p>
          <a:p>
            <a:r>
              <a:rPr lang="en-US" dirty="0" smtClean="0"/>
              <a:t>}</a:t>
            </a:r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76800" y="2819400"/>
            <a:ext cx="4114800" cy="3352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715000" y="2438400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 Window: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001064" y="3202744"/>
            <a:ext cx="0" cy="27432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76800" y="2819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Enter your roll no</a:t>
            </a:r>
            <a:endParaRPr lang="en-US" dirty="0"/>
          </a:p>
        </p:txBody>
      </p:sp>
      <p:sp>
        <p:nvSpPr>
          <p:cNvPr id="14" name="Left Arrow 13"/>
          <p:cNvSpPr/>
          <p:nvPr/>
        </p:nvSpPr>
        <p:spPr>
          <a:xfrm>
            <a:off x="2562664" y="4032740"/>
            <a:ext cx="1920240" cy="3657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Execution Pointer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04800" y="5181600"/>
            <a:ext cx="4343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Apply ‘\n’ to send cursor to a the new line.</a:t>
            </a:r>
            <a:endParaRPr lang="en-US" sz="2400" dirty="0"/>
          </a:p>
        </p:txBody>
      </p:sp>
      <p:cxnSp>
        <p:nvCxnSpPr>
          <p:cNvPr id="19" name="Straight Arrow Connector 18"/>
          <p:cNvCxnSpPr>
            <a:stCxn id="16" idx="0"/>
          </p:cNvCxnSpPr>
          <p:nvPr/>
        </p:nvCxnSpPr>
        <p:spPr>
          <a:xfrm flipV="1">
            <a:off x="2476500" y="3962400"/>
            <a:ext cx="571500" cy="121920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048000" y="3429000"/>
            <a:ext cx="1828800" cy="38100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382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Chapter: Constant, Variable and Data Types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2954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Data Types: </a:t>
            </a:r>
            <a:r>
              <a:rPr lang="en-US" sz="2400" b="1" i="1" u="sng" dirty="0" err="1" smtClean="0"/>
              <a:t>Readingn</a:t>
            </a:r>
            <a:r>
              <a:rPr lang="en-US" sz="2400" b="1" i="1" u="sng" dirty="0" smtClean="0"/>
              <a:t> data from keyboard to a variable</a:t>
            </a:r>
            <a:endParaRPr lang="en-US" sz="2400" b="1" i="1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685800" y="19812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Scanf</a:t>
            </a:r>
            <a:r>
              <a:rPr lang="en-US" b="1" dirty="0" smtClean="0"/>
              <a:t>(“Control string”, &amp;variable1, &amp;variable2, …);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2667000"/>
            <a:ext cx="3429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Example:</a:t>
            </a:r>
          </a:p>
          <a:p>
            <a:r>
              <a:rPr lang="en-US" dirty="0" smtClean="0"/>
              <a:t>Void main()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int</a:t>
            </a:r>
            <a:r>
              <a:rPr lang="en-US" dirty="0" smtClean="0"/>
              <a:t> Roll;</a:t>
            </a:r>
          </a:p>
          <a:p>
            <a:r>
              <a:rPr lang="en-US" dirty="0" err="1" smtClean="0"/>
              <a:t>printf</a:t>
            </a:r>
            <a:r>
              <a:rPr lang="en-US" dirty="0" smtClean="0"/>
              <a:t>(“Enter your roll no\n”);</a:t>
            </a:r>
          </a:p>
          <a:p>
            <a:r>
              <a:rPr lang="en-US" dirty="0" err="1" smtClean="0"/>
              <a:t>scanf</a:t>
            </a:r>
            <a:r>
              <a:rPr lang="en-US" dirty="0" smtClean="0"/>
              <a:t>(“%d”, &amp;Roll);</a:t>
            </a:r>
          </a:p>
          <a:p>
            <a:r>
              <a:rPr lang="en-US" dirty="0" err="1" smtClean="0"/>
              <a:t>printf</a:t>
            </a:r>
            <a:r>
              <a:rPr lang="en-US" dirty="0" smtClean="0"/>
              <a:t>(“Your roll is %d”, Roll);</a:t>
            </a:r>
          </a:p>
          <a:p>
            <a:r>
              <a:rPr lang="en-US" dirty="0" smtClean="0"/>
              <a:t>}</a:t>
            </a:r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76800" y="2819400"/>
            <a:ext cx="4114800" cy="3352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715000" y="2438400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 Window: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209736" y="3202744"/>
            <a:ext cx="0" cy="27432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953000" y="2819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Enter your roll no</a:t>
            </a:r>
            <a:endParaRPr lang="en-US" dirty="0"/>
          </a:p>
        </p:txBody>
      </p:sp>
      <p:sp>
        <p:nvSpPr>
          <p:cNvPr id="14" name="Left Arrow 13"/>
          <p:cNvSpPr/>
          <p:nvPr/>
        </p:nvSpPr>
        <p:spPr>
          <a:xfrm>
            <a:off x="2562664" y="4032740"/>
            <a:ext cx="1920240" cy="3657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Execution Pointer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953000" y="31358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382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Chapter: Constant, Variable and Data Types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2954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Data Types: </a:t>
            </a:r>
            <a:r>
              <a:rPr lang="en-US" sz="2400" b="1" i="1" u="sng" dirty="0" err="1" smtClean="0"/>
              <a:t>Readingn</a:t>
            </a:r>
            <a:r>
              <a:rPr lang="en-US" sz="2400" b="1" i="1" u="sng" dirty="0" smtClean="0"/>
              <a:t> data from keyboard to a variable</a:t>
            </a:r>
            <a:endParaRPr lang="en-US" sz="2400" b="1" i="1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685800" y="19812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Scanf</a:t>
            </a:r>
            <a:r>
              <a:rPr lang="en-US" b="1" dirty="0" smtClean="0"/>
              <a:t>(“Control string”, &amp;variable1, &amp;variable2, …);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2667000"/>
            <a:ext cx="3429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Example:</a:t>
            </a:r>
          </a:p>
          <a:p>
            <a:r>
              <a:rPr lang="en-US" dirty="0" smtClean="0"/>
              <a:t>Void main()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int</a:t>
            </a:r>
            <a:r>
              <a:rPr lang="en-US" dirty="0" smtClean="0"/>
              <a:t> Roll;</a:t>
            </a:r>
          </a:p>
          <a:p>
            <a:r>
              <a:rPr lang="en-US" dirty="0" err="1" smtClean="0"/>
              <a:t>printf</a:t>
            </a:r>
            <a:r>
              <a:rPr lang="en-US" dirty="0" smtClean="0"/>
              <a:t>(“Enter your roll no\n”);</a:t>
            </a:r>
          </a:p>
          <a:p>
            <a:r>
              <a:rPr lang="en-US" dirty="0" err="1" smtClean="0"/>
              <a:t>scanf</a:t>
            </a:r>
            <a:r>
              <a:rPr lang="en-US" dirty="0" smtClean="0"/>
              <a:t>(“%d”, &amp;Roll);</a:t>
            </a:r>
          </a:p>
          <a:p>
            <a:r>
              <a:rPr lang="en-US" dirty="0" err="1" smtClean="0"/>
              <a:t>printf</a:t>
            </a:r>
            <a:r>
              <a:rPr lang="en-US" dirty="0" smtClean="0"/>
              <a:t>(“Your roll is %d”, Roll);</a:t>
            </a:r>
          </a:p>
          <a:p>
            <a:r>
              <a:rPr lang="en-US" dirty="0" smtClean="0"/>
              <a:t>}</a:t>
            </a:r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76800" y="2819400"/>
            <a:ext cx="4114800" cy="3352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715000" y="2438400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 Window: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319932" y="3202744"/>
            <a:ext cx="0" cy="27432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953000" y="2819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Enter your roll no</a:t>
            </a:r>
            <a:endParaRPr lang="en-US" dirty="0"/>
          </a:p>
        </p:txBody>
      </p:sp>
      <p:sp>
        <p:nvSpPr>
          <p:cNvPr id="14" name="Left Arrow 13"/>
          <p:cNvSpPr/>
          <p:nvPr/>
        </p:nvSpPr>
        <p:spPr>
          <a:xfrm>
            <a:off x="2562664" y="4032740"/>
            <a:ext cx="1920240" cy="3657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Execution Pointer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953000" y="31358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382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Chapter: Constant, Variable and Data Types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2954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Data Types: </a:t>
            </a:r>
            <a:r>
              <a:rPr lang="en-US" sz="2400" b="1" i="1" u="sng" dirty="0" err="1" smtClean="0"/>
              <a:t>Readingn</a:t>
            </a:r>
            <a:r>
              <a:rPr lang="en-US" sz="2400" b="1" i="1" u="sng" dirty="0" smtClean="0"/>
              <a:t> data from keyboard to a variable</a:t>
            </a:r>
            <a:endParaRPr lang="en-US" sz="2400" b="1" i="1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685800" y="19812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Scanf</a:t>
            </a:r>
            <a:r>
              <a:rPr lang="en-US" b="1" dirty="0" smtClean="0"/>
              <a:t>(“Control string”, &amp;variable1, &amp;variable2, …);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2667000"/>
            <a:ext cx="3429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Example:</a:t>
            </a:r>
          </a:p>
          <a:p>
            <a:r>
              <a:rPr lang="en-US" dirty="0" smtClean="0"/>
              <a:t>Void main()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int</a:t>
            </a:r>
            <a:r>
              <a:rPr lang="en-US" dirty="0" smtClean="0"/>
              <a:t> Roll;</a:t>
            </a:r>
          </a:p>
          <a:p>
            <a:r>
              <a:rPr lang="en-US" dirty="0" err="1" smtClean="0"/>
              <a:t>printf</a:t>
            </a:r>
            <a:r>
              <a:rPr lang="en-US" dirty="0" smtClean="0"/>
              <a:t>(“Enter your roll no\n”);</a:t>
            </a:r>
          </a:p>
          <a:p>
            <a:r>
              <a:rPr lang="en-US" dirty="0" err="1" smtClean="0"/>
              <a:t>scanf</a:t>
            </a:r>
            <a:r>
              <a:rPr lang="en-US" dirty="0" smtClean="0"/>
              <a:t>(“%d”, &amp;Roll);</a:t>
            </a:r>
          </a:p>
          <a:p>
            <a:r>
              <a:rPr lang="en-US" dirty="0" err="1" smtClean="0"/>
              <a:t>printf</a:t>
            </a:r>
            <a:r>
              <a:rPr lang="en-US" dirty="0" smtClean="0"/>
              <a:t>(“Your roll is %d”, Roll);</a:t>
            </a:r>
          </a:p>
          <a:p>
            <a:r>
              <a:rPr lang="en-US" dirty="0" smtClean="0"/>
              <a:t>}</a:t>
            </a:r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76800" y="2819400"/>
            <a:ext cx="4114800" cy="3352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715000" y="2438400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 Window: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629400" y="3505200"/>
            <a:ext cx="0" cy="27432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953000" y="2819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Enter your roll no</a:t>
            </a:r>
            <a:endParaRPr lang="en-US" dirty="0"/>
          </a:p>
        </p:txBody>
      </p:sp>
      <p:sp>
        <p:nvSpPr>
          <p:cNvPr id="14" name="Left Arrow 13"/>
          <p:cNvSpPr/>
          <p:nvPr/>
        </p:nvSpPr>
        <p:spPr>
          <a:xfrm>
            <a:off x="3413760" y="4358640"/>
            <a:ext cx="1920240" cy="3657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Execution Pointer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953000" y="31358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953000" y="3429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Your roll no is 45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85800" y="5105400"/>
            <a:ext cx="38100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Look at the cursor. It is at the end of the sentence.</a:t>
            </a:r>
            <a:endParaRPr lang="en-US" sz="2800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667000" y="3810000"/>
            <a:ext cx="3886200" cy="53340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382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Chapter: Constant, Variable and Data Types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7526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Token:</a:t>
            </a:r>
            <a:endParaRPr lang="en-US" sz="2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295400"/>
            <a:ext cx="5639903" cy="396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85800" y="51816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Individual words and punctuation marks are called token.</a:t>
            </a:r>
          </a:p>
          <a:p>
            <a:endParaRPr lang="en-US" sz="2400" dirty="0" smtClean="0"/>
          </a:p>
          <a:p>
            <a:r>
              <a:rPr lang="en-US" sz="2400" dirty="0" smtClean="0"/>
              <a:t>Individual units of C program are called C token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382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Chapter: Constant, Variable and Data Types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2954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Data Types: </a:t>
            </a:r>
            <a:r>
              <a:rPr lang="en-US" sz="2400" b="1" i="1" u="sng" dirty="0" err="1" smtClean="0"/>
              <a:t>Readingn</a:t>
            </a:r>
            <a:r>
              <a:rPr lang="en-US" sz="2400" b="1" i="1" u="sng" dirty="0" smtClean="0"/>
              <a:t> data from keyboard to a variable</a:t>
            </a:r>
            <a:endParaRPr lang="en-US" sz="2400" b="1" i="1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685800" y="19812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Scanf</a:t>
            </a:r>
            <a:r>
              <a:rPr lang="en-US" b="1" dirty="0" smtClean="0"/>
              <a:t>(“Control string”, &amp;variable1, &amp;variable2, …);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2667000"/>
            <a:ext cx="3429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Example:</a:t>
            </a:r>
          </a:p>
          <a:p>
            <a:r>
              <a:rPr lang="en-US" dirty="0" smtClean="0"/>
              <a:t>Void main()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int</a:t>
            </a:r>
            <a:r>
              <a:rPr lang="en-US" dirty="0" smtClean="0"/>
              <a:t> Roll;</a:t>
            </a:r>
          </a:p>
          <a:p>
            <a:r>
              <a:rPr lang="en-US" dirty="0" err="1" smtClean="0"/>
              <a:t>printf</a:t>
            </a:r>
            <a:r>
              <a:rPr lang="en-US" dirty="0" smtClean="0"/>
              <a:t>(“Enter your roll no\n”);</a:t>
            </a:r>
          </a:p>
          <a:p>
            <a:r>
              <a:rPr lang="en-US" dirty="0" err="1" smtClean="0"/>
              <a:t>scanf</a:t>
            </a:r>
            <a:r>
              <a:rPr lang="en-US" dirty="0" smtClean="0"/>
              <a:t>(“%d”, &amp;Roll);</a:t>
            </a:r>
          </a:p>
          <a:p>
            <a:r>
              <a:rPr lang="en-US" dirty="0" err="1" smtClean="0"/>
              <a:t>printf</a:t>
            </a:r>
            <a:r>
              <a:rPr lang="en-US" dirty="0" smtClean="0"/>
              <a:t>(“Your roll is %d\n”, Roll);</a:t>
            </a:r>
          </a:p>
          <a:p>
            <a:r>
              <a:rPr lang="en-US" dirty="0" smtClean="0"/>
              <a:t>}</a:t>
            </a:r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76800" y="2819400"/>
            <a:ext cx="4114800" cy="3352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715000" y="2438400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 Window: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057336" y="3916680"/>
            <a:ext cx="0" cy="27432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953000" y="2819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Enter your roll no</a:t>
            </a:r>
            <a:endParaRPr lang="en-US" dirty="0"/>
          </a:p>
        </p:txBody>
      </p:sp>
      <p:sp>
        <p:nvSpPr>
          <p:cNvPr id="14" name="Left Arrow 13"/>
          <p:cNvSpPr/>
          <p:nvPr/>
        </p:nvSpPr>
        <p:spPr>
          <a:xfrm>
            <a:off x="3413760" y="4358640"/>
            <a:ext cx="1920240" cy="3657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Execution Pointer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953000" y="31358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953000" y="3505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Your roll no is 45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819400" y="4114800"/>
            <a:ext cx="2209800" cy="30480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28956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End of slide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382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Chapter: Constant, Variable and Data Types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2954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Keywords: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51816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Keywords have fixed meaning and these cannot be changed</a:t>
            </a:r>
          </a:p>
          <a:p>
            <a:r>
              <a:rPr lang="en-US" sz="2400" dirty="0" smtClean="0"/>
              <a:t>These serve as basic building block for program statement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295400"/>
            <a:ext cx="6748462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382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Chapter: Constant, Variable and Data Types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2954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Identifier: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17526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Identifier refers to a name of a variable, function or array.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These are user define name.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47800" y="2590800"/>
            <a:ext cx="670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Consisted of sequence of letter and digits starting with a letter.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Both lower case and upper case letter are permitted.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Example:  Marks1, maks2, _Marks3, _marks4, marksOf5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505200"/>
            <a:ext cx="5486400" cy="3068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382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Chapter: Constant, Variable and Data Types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2954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Constant: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17526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Refers to fixed values that do not change during the execution of a program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514600"/>
            <a:ext cx="5105400" cy="364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285999" y="6019801"/>
            <a:ext cx="1271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124, -234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428999" y="6019801"/>
            <a:ext cx="1483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0.05, -23.4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953000" y="6019801"/>
            <a:ext cx="822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‘a’,  ‘z’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67400" y="6019801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“CSE”, “EEE”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382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Chapter: Constant, Variable and Data Types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2954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Variable: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17526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A variable is a data name that may be used to store a data value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A variable may take different value at different time during the execution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3528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047999"/>
            <a:ext cx="5410200" cy="353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382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Chapter: Constant, Variable and Data Types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2954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Data Types:</a:t>
            </a:r>
            <a:endParaRPr lang="en-US" sz="24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828800"/>
            <a:ext cx="4648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101:Computer Programming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Start up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382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Chapter: Constant, Variable and Data Types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2954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Data Types: </a:t>
            </a:r>
            <a:r>
              <a:rPr lang="en-US" sz="2000" b="1" u="sng" dirty="0" smtClean="0"/>
              <a:t>Primary Data Types</a:t>
            </a:r>
            <a:endParaRPr lang="en-US" sz="2000" b="1" u="sng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295400"/>
            <a:ext cx="4495800" cy="521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2667000"/>
            <a:ext cx="4201954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2611</Words>
  <Application>Microsoft Office PowerPoint</Application>
  <PresentationFormat>On-screen Show (4:3)</PresentationFormat>
  <Paragraphs>527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Kamal</dc:creator>
  <cp:lastModifiedBy>Kamal</cp:lastModifiedBy>
  <cp:revision>84</cp:revision>
  <dcterms:created xsi:type="dcterms:W3CDTF">2018-03-06T15:10:58Z</dcterms:created>
  <dcterms:modified xsi:type="dcterms:W3CDTF">2018-04-16T17:36:18Z</dcterms:modified>
</cp:coreProperties>
</file>