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67" r:id="rId18"/>
    <p:sldId id="273" r:id="rId19"/>
    <p:sldId id="280" r:id="rId20"/>
    <p:sldId id="281" r:id="rId21"/>
    <p:sldId id="286" r:id="rId22"/>
    <p:sldId id="287" r:id="rId23"/>
    <p:sldId id="274" r:id="rId24"/>
    <p:sldId id="279" r:id="rId25"/>
    <p:sldId id="284" r:id="rId26"/>
    <p:sldId id="282" r:id="rId27"/>
    <p:sldId id="283" r:id="rId28"/>
    <p:sldId id="288" r:id="rId29"/>
    <p:sldId id="289" r:id="rId30"/>
    <p:sldId id="291" r:id="rId31"/>
    <p:sldId id="290" r:id="rId32"/>
    <p:sldId id="292" r:id="rId33"/>
    <p:sldId id="293" r:id="rId34"/>
    <p:sldId id="285" r:id="rId35"/>
    <p:sldId id="275" r:id="rId36"/>
    <p:sldId id="294" r:id="rId37"/>
    <p:sldId id="276" r:id="rId38"/>
    <p:sldId id="295" r:id="rId39"/>
    <p:sldId id="296" r:id="rId40"/>
    <p:sldId id="297" r:id="rId41"/>
    <p:sldId id="277" r:id="rId42"/>
    <p:sldId id="27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8534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Course Teacher: Dr. A. H. M. Kamal</a:t>
            </a:r>
          </a:p>
          <a:p>
            <a:r>
              <a:rPr lang="en-US" b="1" dirty="0" smtClean="0"/>
              <a:t>To Session: 2017-18</a:t>
            </a:r>
          </a:p>
          <a:p>
            <a:r>
              <a:rPr lang="en-US" b="1" dirty="0" smtClean="0"/>
              <a:t>Year : 1		Semester:  1	</a:t>
            </a:r>
          </a:p>
          <a:p>
            <a:r>
              <a:rPr lang="en-US" b="1" dirty="0" smtClean="0"/>
              <a:t>Date of class commencement: 07/03/2018	Class termination: 31/07/2018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9718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Evaluation method:</a:t>
            </a:r>
          </a:p>
          <a:p>
            <a:r>
              <a:rPr lang="en-US" b="1" i="1" dirty="0" smtClean="0"/>
              <a:t>Early evaluation</a:t>
            </a:r>
            <a:endParaRPr lang="en-US" b="1" i="1" dirty="0"/>
          </a:p>
          <a:p>
            <a:r>
              <a:rPr lang="en-US" dirty="0" smtClean="0"/>
              <a:t>Mid Term I						10</a:t>
            </a:r>
          </a:p>
          <a:p>
            <a:r>
              <a:rPr lang="en-US" dirty="0" smtClean="0"/>
              <a:t>Mid Term II						10</a:t>
            </a:r>
          </a:p>
          <a:p>
            <a:r>
              <a:rPr lang="en-US" dirty="0" smtClean="0"/>
              <a:t>Mid Term III (A project)					10</a:t>
            </a:r>
          </a:p>
          <a:p>
            <a:r>
              <a:rPr lang="en-US" dirty="0" smtClean="0"/>
              <a:t>Class attendance						10</a:t>
            </a:r>
          </a:p>
          <a:p>
            <a:r>
              <a:rPr lang="en-US" b="1" i="1" u="sng" dirty="0" smtClean="0"/>
              <a:t>Early evaluation total</a:t>
            </a:r>
            <a:r>
              <a:rPr lang="en-US" dirty="0" smtClean="0"/>
              <a:t>						40</a:t>
            </a:r>
          </a:p>
          <a:p>
            <a:r>
              <a:rPr lang="en-US" b="1" i="1" dirty="0" smtClean="0"/>
              <a:t>Final exam</a:t>
            </a:r>
            <a:r>
              <a:rPr lang="en-US" dirty="0" smtClean="0"/>
              <a:t>							60</a:t>
            </a:r>
          </a:p>
          <a:p>
            <a:r>
              <a:rPr lang="en-US" b="1" dirty="0" smtClean="0"/>
              <a:t>Total</a:t>
            </a:r>
            <a:r>
              <a:rPr lang="en-US" dirty="0" smtClean="0"/>
              <a:t>								100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838200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Covered</a:t>
            </a:r>
            <a:r>
              <a:rPr kumimoji="0" lang="en-US" sz="28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Topics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954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What is programming?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 History of 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Structured Programming Concept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 Basic Concept of Compiler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Algorithms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 Program Creation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 Data Types and Variable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Decision Making Statements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 Looping Statements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Formatting Input and Output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baseline="0" dirty="0">
                <a:latin typeface="Arial" charset="0"/>
                <a:cs typeface="Arial" charset="0"/>
              </a:rPr>
              <a:t> </a:t>
            </a:r>
            <a:r>
              <a:rPr lang="en-US" sz="2400" baseline="0" dirty="0" smtClean="0">
                <a:latin typeface="Arial" charset="0"/>
                <a:cs typeface="Arial" charset="0"/>
              </a:rPr>
              <a:t>Functions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Concept of OOP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990600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Referred Books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21336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 book  and web on</a:t>
            </a:r>
          </a:p>
          <a:p>
            <a:r>
              <a:rPr lang="en-US" sz="2400" dirty="0" smtClean="0"/>
              <a:t>Structured Programming in C</a:t>
            </a:r>
          </a:p>
          <a:p>
            <a:endParaRPr lang="en-US" sz="2400" dirty="0" smtClean="0"/>
          </a:p>
          <a:p>
            <a:r>
              <a:rPr lang="en-US" sz="2400" dirty="0" smtClean="0"/>
              <a:t>A reference one is :</a:t>
            </a:r>
          </a:p>
          <a:p>
            <a:endParaRPr lang="en-US" sz="2400" dirty="0" smtClean="0"/>
          </a:p>
          <a:p>
            <a:r>
              <a:rPr lang="en-US" sz="2400" dirty="0" smtClean="0"/>
              <a:t>Programming in ANSI C</a:t>
            </a:r>
          </a:p>
          <a:p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</a:p>
          <a:p>
            <a:r>
              <a:rPr lang="en-US" sz="2400" dirty="0" smtClean="0"/>
              <a:t>-by E </a:t>
            </a:r>
            <a:r>
              <a:rPr lang="en-US" sz="2400" dirty="0" err="1" smtClean="0"/>
              <a:t>Balagurusamy</a:t>
            </a:r>
            <a:endParaRPr lang="en-US" sz="2400" dirty="0" smtClean="0"/>
          </a:p>
          <a:p>
            <a:r>
              <a:rPr lang="en-US" sz="2400" dirty="0" smtClean="0"/>
              <a:t>Tata McGraw-Hill Publishing Company Limited</a:t>
            </a:r>
          </a:p>
          <a:p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990600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programming language?</a:t>
            </a:r>
          </a:p>
          <a:p>
            <a:r>
              <a:rPr lang="en-US" sz="2400" dirty="0" smtClean="0"/>
              <a:t>- To develop software/program</a:t>
            </a:r>
          </a:p>
          <a:p>
            <a:r>
              <a:rPr lang="en-US" sz="2400" dirty="0" smtClean="0"/>
              <a:t>- The program is written by and executed in a 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0480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Language are of three types:</a:t>
            </a:r>
          </a:p>
          <a:p>
            <a:pPr>
              <a:buFontTx/>
              <a:buChar char="-"/>
            </a:pPr>
            <a:r>
              <a:rPr lang="en-US" sz="2400" dirty="0" smtClean="0"/>
              <a:t>Low level. </a:t>
            </a:r>
          </a:p>
          <a:p>
            <a:pPr lvl="1">
              <a:buFontTx/>
              <a:buChar char="-"/>
            </a:pPr>
            <a:r>
              <a:rPr lang="en-US" sz="2400" dirty="0" smtClean="0"/>
              <a:t> Example, machine level language, assembly language</a:t>
            </a:r>
          </a:p>
          <a:p>
            <a:pPr>
              <a:buFontTx/>
              <a:buChar char="-"/>
            </a:pPr>
            <a:r>
              <a:rPr lang="en-US" sz="2400" dirty="0" smtClean="0"/>
              <a:t>Mid level</a:t>
            </a:r>
          </a:p>
          <a:p>
            <a:pPr lvl="1">
              <a:buFontTx/>
              <a:buChar char="-"/>
            </a:pPr>
            <a:r>
              <a:rPr lang="en-US" sz="2400" dirty="0" smtClean="0"/>
              <a:t> C</a:t>
            </a:r>
          </a:p>
          <a:p>
            <a:pPr>
              <a:buFontTx/>
              <a:buChar char="-"/>
            </a:pPr>
            <a:r>
              <a:rPr lang="en-US" sz="2400" dirty="0" smtClean="0"/>
              <a:t> High level</a:t>
            </a:r>
          </a:p>
          <a:p>
            <a:pPr lvl="1">
              <a:buFontTx/>
              <a:buChar char="-"/>
            </a:pPr>
            <a:r>
              <a:rPr lang="en-US" sz="2400" dirty="0" smtClean="0"/>
              <a:t> Visual Basic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990600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5240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Language are of three types:</a:t>
            </a:r>
          </a:p>
          <a:p>
            <a:pPr>
              <a:buFontTx/>
              <a:buChar char="-"/>
            </a:pPr>
            <a:r>
              <a:rPr lang="en-US" sz="2400" dirty="0" smtClean="0"/>
              <a:t>Low level. </a:t>
            </a:r>
          </a:p>
          <a:p>
            <a:pPr lvl="1">
              <a:buFontTx/>
              <a:buChar char="-"/>
            </a:pPr>
            <a:r>
              <a:rPr lang="en-US" sz="2400" dirty="0" smtClean="0"/>
              <a:t> Example, machine level language, assembly language</a:t>
            </a:r>
          </a:p>
          <a:p>
            <a:pPr>
              <a:buFontTx/>
              <a:buChar char="-"/>
            </a:pPr>
            <a:r>
              <a:rPr lang="en-US" sz="2400" dirty="0" smtClean="0"/>
              <a:t>Mid level</a:t>
            </a:r>
          </a:p>
          <a:p>
            <a:pPr lvl="1">
              <a:buFontTx/>
              <a:buChar char="-"/>
            </a:pPr>
            <a:r>
              <a:rPr lang="en-US" sz="2400" dirty="0" smtClean="0"/>
              <a:t> C</a:t>
            </a:r>
          </a:p>
          <a:p>
            <a:pPr>
              <a:buFontTx/>
              <a:buChar char="-"/>
            </a:pPr>
            <a:r>
              <a:rPr lang="en-US" sz="2400" dirty="0" smtClean="0"/>
              <a:t> High level</a:t>
            </a:r>
          </a:p>
          <a:p>
            <a:pPr lvl="1">
              <a:buFontTx/>
              <a:buChar char="-"/>
            </a:pPr>
            <a:r>
              <a:rPr lang="en-US" sz="2400" dirty="0" smtClean="0"/>
              <a:t> Visual Basic</a:t>
            </a:r>
          </a:p>
          <a:p>
            <a:pPr lvl="1"/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81000" y="44958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Computer do not understand mid level or high level language</a:t>
            </a:r>
          </a:p>
          <a:p>
            <a:endParaRPr lang="en-US" sz="2400" dirty="0" smtClean="0"/>
          </a:p>
          <a:p>
            <a:r>
              <a:rPr lang="en-US" sz="2400" dirty="0" smtClean="0"/>
              <a:t>Hence, to make it functioning these mid or high level language codes should be </a:t>
            </a:r>
            <a:r>
              <a:rPr lang="en-US" sz="2400" b="1" u="sng" dirty="0" smtClean="0"/>
              <a:t>converted</a:t>
            </a:r>
            <a:r>
              <a:rPr lang="en-US" sz="2400" dirty="0" smtClean="0"/>
              <a:t> to machine level language so that the computer can understand.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990600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1524000"/>
            <a:ext cx="866423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Translator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29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takes a source program as input and converts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429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it into an object or target program.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990600" y="2895600"/>
            <a:ext cx="5867400" cy="762000"/>
            <a:chOff x="2448" y="9936"/>
            <a:chExt cx="6624" cy="720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2448" y="9936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Source Program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5184" y="10080"/>
              <a:ext cx="1440" cy="432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Translator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7632" y="9936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object program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3888" y="10256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6624" y="10256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28600" y="4038600"/>
            <a:ext cx="7665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Assembler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converts assembly language program into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machine language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1143000" y="5334000"/>
            <a:ext cx="7467600" cy="914400"/>
            <a:chOff x="2448" y="9936"/>
            <a:chExt cx="6624" cy="720"/>
          </a:xfrm>
        </p:grpSpPr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2448" y="9936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Source Program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5184" y="10080"/>
              <a:ext cx="1440" cy="432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Assembler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7632" y="9936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machine code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3888" y="10256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6624" y="10256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990600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8600" y="1295400"/>
            <a:ext cx="784830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Times New Roman" pitchFamily="18" charset="0"/>
              </a:rPr>
              <a:t>Compiler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29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translate a high-level language such as FORTRAN,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429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PASCAL,COBOL into a particular computer’s machine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429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or assembly language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29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the conversion time from source program to object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429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program is called compiled time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29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object program’s execution time is called run time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04800" y="3810000"/>
            <a:ext cx="8686800" cy="2438400"/>
            <a:chOff x="2016" y="2160"/>
            <a:chExt cx="8352" cy="2448"/>
          </a:xfrm>
        </p:grpSpPr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2016" y="3168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Source Program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6" name="AutoShape 4"/>
            <p:cNvSpPr>
              <a:spLocks noChangeArrowheads="1"/>
            </p:cNvSpPr>
            <p:nvPr/>
          </p:nvSpPr>
          <p:spPr bwMode="auto">
            <a:xfrm>
              <a:off x="3888" y="3312"/>
              <a:ext cx="1296" cy="432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Compiler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7488" y="2160"/>
              <a:ext cx="100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Data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9072" y="3312"/>
              <a:ext cx="129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Result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>
              <a:off x="7920" y="2592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5760" y="3168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Object Program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1" name="AutoShape 9"/>
            <p:cNvSpPr>
              <a:spLocks noChangeArrowheads="1"/>
            </p:cNvSpPr>
            <p:nvPr/>
          </p:nvSpPr>
          <p:spPr bwMode="auto">
            <a:xfrm>
              <a:off x="7488" y="3024"/>
              <a:ext cx="1296" cy="864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Executing Computer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3456" y="345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5184" y="3540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7200" y="345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8784" y="345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3744" y="3888"/>
              <a:ext cx="1584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Compile time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7632" y="4032"/>
              <a:ext cx="1152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Run time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990600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7200" y="1600200"/>
            <a:ext cx="8309967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Times New Roman" pitchFamily="18" charset="0"/>
              </a:rPr>
              <a:t>Interpreter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29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processes an internal form of the source program and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429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data at the same time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29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interpretation of the internal source form occurs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429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at run time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29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no object program is created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429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no compile time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609600" y="3962400"/>
            <a:ext cx="6858000" cy="2057400"/>
            <a:chOff x="2448" y="3744"/>
            <a:chExt cx="6480" cy="1408"/>
          </a:xfrm>
        </p:grpSpPr>
        <p:sp>
          <p:nvSpPr>
            <p:cNvPr id="29699" name="Text Box 3"/>
            <p:cNvSpPr txBox="1">
              <a:spLocks noChangeArrowheads="1"/>
            </p:cNvSpPr>
            <p:nvPr/>
          </p:nvSpPr>
          <p:spPr bwMode="auto">
            <a:xfrm>
              <a:off x="2448" y="4432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Source Program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0" name="AutoShape 4"/>
            <p:cNvSpPr>
              <a:spLocks noChangeArrowheads="1"/>
            </p:cNvSpPr>
            <p:nvPr/>
          </p:nvSpPr>
          <p:spPr bwMode="auto">
            <a:xfrm>
              <a:off x="5184" y="4576"/>
              <a:ext cx="1440" cy="432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Interpreter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5328" y="3744"/>
              <a:ext cx="100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Data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7632" y="4608"/>
              <a:ext cx="129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Result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3888" y="4752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5904" y="4176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6624" y="4752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History of Structured Programming: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524000"/>
            <a:ext cx="7010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ALGOL in the early of 1960s</a:t>
            </a:r>
          </a:p>
          <a:p>
            <a:r>
              <a:rPr lang="en-US" sz="2200" dirty="0" smtClean="0"/>
              <a:t>	First computer language</a:t>
            </a:r>
          </a:p>
          <a:p>
            <a:r>
              <a:rPr lang="en-US" sz="2200" dirty="0" smtClean="0"/>
              <a:t>	To use block structure</a:t>
            </a:r>
          </a:p>
          <a:p>
            <a:r>
              <a:rPr lang="en-US" sz="2200" dirty="0" smtClean="0"/>
              <a:t>	Gave the concept of structured programming</a:t>
            </a:r>
          </a:p>
          <a:p>
            <a:r>
              <a:rPr lang="en-US" sz="2200" dirty="0" smtClean="0"/>
              <a:t>Basic Combine Programming Language (BCPL) in 1967</a:t>
            </a:r>
          </a:p>
          <a:p>
            <a:r>
              <a:rPr lang="en-US" sz="2200" dirty="0" smtClean="0"/>
              <a:t>	by Martin Richards</a:t>
            </a:r>
          </a:p>
          <a:p>
            <a:r>
              <a:rPr lang="en-US" sz="2200" dirty="0" smtClean="0"/>
              <a:t>	For writing system software</a:t>
            </a:r>
          </a:p>
          <a:p>
            <a:r>
              <a:rPr lang="en-US" sz="2200" dirty="0" smtClean="0"/>
              <a:t>B in 1970</a:t>
            </a:r>
          </a:p>
          <a:p>
            <a:r>
              <a:rPr lang="en-US" sz="2200" dirty="0" smtClean="0"/>
              <a:t>	by Ken Thompson</a:t>
            </a:r>
          </a:p>
          <a:p>
            <a:r>
              <a:rPr lang="en-US" sz="2200" dirty="0" smtClean="0"/>
              <a:t>	to create early version of UNIX operating system</a:t>
            </a:r>
          </a:p>
          <a:p>
            <a:r>
              <a:rPr lang="en-US" sz="2200" dirty="0" smtClean="0"/>
              <a:t>C in 1972</a:t>
            </a:r>
          </a:p>
          <a:p>
            <a:r>
              <a:rPr lang="en-US" sz="2200" dirty="0" smtClean="0"/>
              <a:t>	uses the concepts of all above</a:t>
            </a:r>
          </a:p>
          <a:p>
            <a:r>
              <a:rPr lang="en-US" sz="2200" dirty="0" smtClean="0"/>
              <a:t>	added  the concept of data types</a:t>
            </a:r>
          </a:p>
          <a:p>
            <a:r>
              <a:rPr lang="en-US" sz="2200" dirty="0" smtClean="0"/>
              <a:t>	other powerful features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History of Structured Programming: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674595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Objective of Programming in C?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600201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a problem: Add 5 and 3.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0" y="44196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Now let the program is written:</a:t>
            </a:r>
          </a:p>
          <a:p>
            <a:pPr>
              <a:buFontTx/>
              <a:buChar char="-"/>
            </a:pPr>
            <a:r>
              <a:rPr lang="en-US" dirty="0" smtClean="0"/>
              <a:t> Is it correctly written?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19812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Write a program to solve the problem for me by a machine.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2286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Challenge:</a:t>
            </a:r>
          </a:p>
          <a:p>
            <a:r>
              <a:rPr lang="en-US" dirty="0" smtClean="0"/>
              <a:t>To make the program understandable to the machine.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91200" y="2971800"/>
            <a:ext cx="2961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+5+3=+8		</a:t>
            </a:r>
            <a:r>
              <a:rPr lang="en-US" dirty="0" smtClean="0">
                <a:solidFill>
                  <a:srgbClr val="FF0000"/>
                </a:solidFill>
              </a:rPr>
              <a:t>+5++3=+8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38200" y="3429000"/>
            <a:ext cx="4648200" cy="2031325"/>
            <a:chOff x="838200" y="3429000"/>
            <a:chExt cx="4648200" cy="2031325"/>
          </a:xfrm>
        </p:grpSpPr>
        <p:sp>
          <p:nvSpPr>
            <p:cNvPr id="12" name="TextBox 11"/>
            <p:cNvSpPr txBox="1"/>
            <p:nvPr/>
          </p:nvSpPr>
          <p:spPr>
            <a:xfrm>
              <a:off x="838200" y="3429000"/>
              <a:ext cx="46482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Method: (Are those correct?)   </a:t>
              </a:r>
            </a:p>
            <a:p>
              <a:r>
                <a:rPr lang="en-US" b="1" dirty="0" smtClean="0">
                  <a:solidFill>
                    <a:srgbClr val="C00000"/>
                  </a:solidFill>
                </a:rPr>
                <a:t> 1	     2	      3		4</a:t>
              </a:r>
            </a:p>
            <a:p>
              <a:r>
                <a:rPr lang="en-US" b="1" dirty="0" smtClean="0">
                  <a:solidFill>
                    <a:srgbClr val="C00000"/>
                  </a:solidFill>
                </a:rPr>
                <a:t>--------------------------------------------------------</a:t>
              </a:r>
            </a:p>
            <a:p>
              <a:r>
                <a:rPr lang="en-US" b="1" dirty="0" smtClean="0">
                  <a:solidFill>
                    <a:srgbClr val="C00000"/>
                  </a:solidFill>
                </a:rPr>
                <a:t>5+3=8</a:t>
              </a:r>
              <a:r>
                <a:rPr lang="en-US" b="1" dirty="0" smtClean="0"/>
                <a:t>	</a:t>
              </a:r>
              <a:r>
                <a:rPr lang="en-US" b="1" dirty="0" smtClean="0">
                  <a:solidFill>
                    <a:schemeClr val="accent5"/>
                  </a:solidFill>
                </a:rPr>
                <a:t>5,3+=8</a:t>
              </a:r>
              <a:r>
                <a:rPr lang="en-US" b="1" dirty="0" smtClean="0"/>
                <a:t>	</a:t>
              </a:r>
              <a:r>
                <a:rPr lang="en-US" b="1" dirty="0" smtClean="0">
                  <a:solidFill>
                    <a:srgbClr val="7030A0"/>
                  </a:solidFill>
                </a:rPr>
                <a:t>+5, 3=8</a:t>
              </a:r>
              <a:r>
                <a:rPr lang="en-US" b="1" dirty="0" smtClean="0"/>
                <a:t>		5</a:t>
              </a:r>
            </a:p>
            <a:p>
              <a:r>
                <a:rPr lang="en-US" b="1" dirty="0" smtClean="0"/>
                <a:t>			               +3</a:t>
              </a:r>
            </a:p>
            <a:p>
              <a:r>
                <a:rPr lang="en-US" b="1" dirty="0" smtClean="0"/>
                <a:t>			          ----------</a:t>
              </a:r>
            </a:p>
            <a:p>
              <a:r>
                <a:rPr lang="en-US" b="1" dirty="0" smtClean="0"/>
                <a:t>				8</a:t>
              </a:r>
              <a:endParaRPr lang="en-US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3810000"/>
              <a:ext cx="0" cy="15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90800" y="3810000"/>
              <a:ext cx="0" cy="15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86200" y="3810000"/>
              <a:ext cx="0" cy="15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257800" y="38862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has these defined structures.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1000" y="54102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Again let the program is correctly written:</a:t>
            </a:r>
          </a:p>
          <a:p>
            <a:pPr>
              <a:buFontTx/>
              <a:buChar char="-"/>
            </a:pPr>
            <a:r>
              <a:rPr lang="en-US" dirty="0" smtClean="0"/>
              <a:t> It requires to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execute the program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send the outcomes to the output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343400" y="6019800"/>
            <a:ext cx="2202421" cy="533400"/>
            <a:chOff x="4343400" y="6019800"/>
            <a:chExt cx="2202421" cy="533400"/>
          </a:xfrm>
        </p:grpSpPr>
        <p:sp>
          <p:nvSpPr>
            <p:cNvPr id="23" name="Rectangle 22"/>
            <p:cNvSpPr/>
            <p:nvPr/>
          </p:nvSpPr>
          <p:spPr>
            <a:xfrm>
              <a:off x="4800600" y="6096000"/>
              <a:ext cx="17452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 has this ability.</a:t>
              </a:r>
            </a:p>
          </p:txBody>
        </p:sp>
        <p:sp>
          <p:nvSpPr>
            <p:cNvPr id="24" name="Right Brace 23"/>
            <p:cNvSpPr/>
            <p:nvPr/>
          </p:nvSpPr>
          <p:spPr>
            <a:xfrm>
              <a:off x="4343400" y="6019800"/>
              <a:ext cx="457200" cy="533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2943664"/>
            <a:ext cx="6019800" cy="397468"/>
            <a:chOff x="0" y="2943664"/>
            <a:chExt cx="6019800" cy="397468"/>
          </a:xfrm>
        </p:grpSpPr>
        <p:sp>
          <p:nvSpPr>
            <p:cNvPr id="11" name="TextBox 10"/>
            <p:cNvSpPr txBox="1"/>
            <p:nvPr/>
          </p:nvSpPr>
          <p:spPr>
            <a:xfrm>
              <a:off x="838200" y="2971800"/>
              <a:ext cx="518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5+3=8	       </a:t>
              </a:r>
              <a:r>
                <a:rPr lang="en-US" dirty="0" smtClean="0">
                  <a:solidFill>
                    <a:srgbClr val="FF0000"/>
                  </a:solidFill>
                </a:rPr>
                <a:t>5+3=7	</a:t>
              </a:r>
              <a:r>
                <a:rPr lang="en-US" dirty="0" smtClean="0"/>
                <a:t>Which one is correct?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0" y="2943664"/>
              <a:ext cx="1066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Because:</a:t>
              </a:r>
              <a:endParaRPr lang="en-US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257800" y="5029200"/>
            <a:ext cx="2542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 has this ability to check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5" grpId="0"/>
      <p:bldP spid="21" grpId="0"/>
      <p:bldP spid="22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8534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Course Teacher: Dr. A. H. M. Kamal</a:t>
            </a:r>
          </a:p>
          <a:p>
            <a:r>
              <a:rPr lang="en-US" b="1" dirty="0" smtClean="0"/>
              <a:t>To Session: 2017-18</a:t>
            </a:r>
          </a:p>
          <a:p>
            <a:r>
              <a:rPr lang="en-US" b="1" dirty="0" smtClean="0"/>
              <a:t>Year : 1		Semester:  1	</a:t>
            </a:r>
          </a:p>
          <a:p>
            <a:r>
              <a:rPr lang="en-US" b="1" dirty="0" smtClean="0"/>
              <a:t>Date of class commencement: 07/03/2018	Class termination: 31/07/2018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97180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One Mid Term will be boosted up. How?</a:t>
            </a:r>
          </a:p>
          <a:p>
            <a:endParaRPr lang="en-US" dirty="0" smtClean="0"/>
          </a:p>
          <a:p>
            <a:r>
              <a:rPr lang="en-US" dirty="0" smtClean="0"/>
              <a:t>Let the mark of a Mid Term is </a:t>
            </a:r>
            <a:r>
              <a:rPr lang="en-US" b="1" i="1" dirty="0" smtClean="0"/>
              <a:t>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Let </a:t>
            </a:r>
            <a:r>
              <a:rPr lang="en-US" b="1" dirty="0" smtClean="0"/>
              <a:t>L</a:t>
            </a:r>
            <a:r>
              <a:rPr lang="en-US" dirty="0" smtClean="0"/>
              <a:t>=</a:t>
            </a:r>
            <a:r>
              <a:rPr lang="en-US" i="1" dirty="0" smtClean="0"/>
              <a:t>log</a:t>
            </a:r>
            <a:r>
              <a:rPr lang="en-US" dirty="0" smtClean="0"/>
              <a:t>10(</a:t>
            </a:r>
            <a:r>
              <a:rPr lang="en-US" b="1" dirty="0" smtClean="0"/>
              <a:t>M</a:t>
            </a:r>
            <a:r>
              <a:rPr lang="en-US" dirty="0" smtClean="0"/>
              <a:t>)*10</a:t>
            </a:r>
          </a:p>
          <a:p>
            <a:r>
              <a:rPr lang="en-US" dirty="0" smtClean="0"/>
              <a:t>Let </a:t>
            </a:r>
            <a:r>
              <a:rPr lang="en-US" b="1" i="1" dirty="0" err="1" smtClean="0"/>
              <a:t>Integer_of_L</a:t>
            </a:r>
            <a:r>
              <a:rPr lang="en-US" dirty="0" smtClean="0"/>
              <a:t>=ceiling(</a:t>
            </a:r>
            <a:r>
              <a:rPr lang="en-US" b="1" dirty="0" smtClean="0"/>
              <a:t>L</a:t>
            </a:r>
            <a:r>
              <a:rPr lang="en-US" dirty="0" smtClean="0"/>
              <a:t>,1)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876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Boosted_UP</a:t>
            </a:r>
            <a:r>
              <a:rPr lang="en-US" dirty="0" smtClean="0"/>
              <a:t>=max(</a:t>
            </a:r>
            <a:r>
              <a:rPr lang="en-US" b="1" i="1" dirty="0" smtClean="0"/>
              <a:t>M, </a:t>
            </a:r>
            <a:r>
              <a:rPr lang="en-US" b="1" i="1" dirty="0" err="1" smtClean="0"/>
              <a:t>Integer_of_L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 programming should have a structure: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24288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685800" y="2667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019800" y="4038600"/>
            <a:ext cx="1981200" cy="990600"/>
            <a:chOff x="6019800" y="4038600"/>
            <a:chExt cx="1981200" cy="990600"/>
          </a:xfrm>
        </p:grpSpPr>
        <p:sp>
          <p:nvSpPr>
            <p:cNvPr id="18" name="TextBox 17"/>
            <p:cNvSpPr txBox="1"/>
            <p:nvPr/>
          </p:nvSpPr>
          <p:spPr>
            <a:xfrm>
              <a:off x="6934200" y="4038600"/>
              <a:ext cx="1066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শুরু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34200" y="4648200"/>
              <a:ext cx="1066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শেষ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18" idx="1"/>
            </p:cNvCxnSpPr>
            <p:nvPr/>
          </p:nvCxnSpPr>
          <p:spPr>
            <a:xfrm flipH="1">
              <a:off x="6019800" y="4229100"/>
              <a:ext cx="9144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9" idx="1"/>
            </p:cNvCxnSpPr>
            <p:nvPr/>
          </p:nvCxnSpPr>
          <p:spPr>
            <a:xfrm flipH="1" flipV="1">
              <a:off x="6096000" y="4724400"/>
              <a:ext cx="8382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981200" y="3276600"/>
            <a:ext cx="4343400" cy="2514600"/>
            <a:chOff x="1981200" y="3276600"/>
            <a:chExt cx="4343400" cy="2514600"/>
          </a:xfrm>
        </p:grpSpPr>
        <p:grpSp>
          <p:nvGrpSpPr>
            <p:cNvPr id="16" name="Group 15"/>
            <p:cNvGrpSpPr/>
            <p:nvPr/>
          </p:nvGrpSpPr>
          <p:grpSpPr>
            <a:xfrm>
              <a:off x="1981200" y="3352800"/>
              <a:ext cx="4210050" cy="2114550"/>
              <a:chOff x="1981200" y="3352800"/>
              <a:chExt cx="4210050" cy="2114550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81200" y="3352800"/>
                <a:ext cx="4210050" cy="2114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2" name="Straight Connector 11"/>
              <p:cNvCxnSpPr/>
              <p:nvPr/>
            </p:nvCxnSpPr>
            <p:spPr>
              <a:xfrm flipH="1">
                <a:off x="2057400" y="3581400"/>
                <a:ext cx="1143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2057400" y="4114800"/>
                <a:ext cx="1143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057400" y="4800600"/>
                <a:ext cx="1143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2057400" y="5410200"/>
                <a:ext cx="1143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3276600" y="3276600"/>
              <a:ext cx="3048000" cy="2514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05200" y="2590800"/>
            <a:ext cx="5410200" cy="1676400"/>
            <a:chOff x="3505200" y="2590800"/>
            <a:chExt cx="5410200" cy="1676400"/>
          </a:xfrm>
        </p:grpSpPr>
        <p:sp>
          <p:nvSpPr>
            <p:cNvPr id="26" name="TextBox 25"/>
            <p:cNvSpPr txBox="1"/>
            <p:nvPr/>
          </p:nvSpPr>
          <p:spPr>
            <a:xfrm>
              <a:off x="6477000" y="2590800"/>
              <a:ext cx="2438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দাড়ি, কমা্র ব্যাবহার ও বানান শুদ্ধ কিনা জানার জন্য বাংলা গ্রামারকে মেমরিতে লোড করা প্রয়োজন।</a:t>
              </a:r>
              <a:endParaRPr lang="en-US" dirty="0"/>
            </a:p>
          </p:txBody>
        </p:sp>
        <p:cxnSp>
          <p:nvCxnSpPr>
            <p:cNvPr id="28" name="Straight Arrow Connector 27"/>
            <p:cNvCxnSpPr>
              <a:stCxn id="26" idx="1"/>
            </p:cNvCxnSpPr>
            <p:nvPr/>
          </p:nvCxnSpPr>
          <p:spPr>
            <a:xfrm flipH="1">
              <a:off x="3505200" y="3329464"/>
              <a:ext cx="2971800" cy="9377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History of Structured Programming: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1999"/>
            <a:ext cx="861060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19400" y="3276600"/>
            <a:ext cx="3352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Write your program here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048000" y="2514600"/>
            <a:ext cx="5638800" cy="2198132"/>
            <a:chOff x="3048000" y="2514600"/>
            <a:chExt cx="5638800" cy="2198132"/>
          </a:xfrm>
        </p:grpSpPr>
        <p:grpSp>
          <p:nvGrpSpPr>
            <p:cNvPr id="10" name="Group 9"/>
            <p:cNvGrpSpPr/>
            <p:nvPr/>
          </p:nvGrpSpPr>
          <p:grpSpPr>
            <a:xfrm>
              <a:off x="3581400" y="2514600"/>
              <a:ext cx="5105400" cy="369332"/>
              <a:chOff x="3581400" y="2514600"/>
              <a:chExt cx="5105400" cy="369332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3581400" y="2743200"/>
                <a:ext cx="2560320" cy="0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172200" y="2514600"/>
                <a:ext cx="251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Starting point to execute</a:t>
                </a:r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048000" y="4343400"/>
              <a:ext cx="5486400" cy="369332"/>
              <a:chOff x="3048000" y="4343400"/>
              <a:chExt cx="5486400" cy="369332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3048000" y="4572000"/>
                <a:ext cx="2560320" cy="0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791200" y="4343400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End of the main module</a:t>
                </a:r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048000" y="2895600"/>
              <a:ext cx="5486400" cy="369332"/>
              <a:chOff x="3048000" y="2895600"/>
              <a:chExt cx="5486400" cy="369332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3048000" y="3124200"/>
                <a:ext cx="2743200" cy="0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791200" y="2895600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Start of the main module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239000" cy="423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History of Structured Programming: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1999"/>
            <a:ext cx="861060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History of Structured Programming: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1999"/>
            <a:ext cx="861060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3581400" y="2514600"/>
            <a:ext cx="5105400" cy="369332"/>
            <a:chOff x="3581400" y="2514600"/>
            <a:chExt cx="5105400" cy="36933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581400" y="2743200"/>
              <a:ext cx="2560320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172200" y="251460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Starting point to execute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48000" y="2895600"/>
            <a:ext cx="5486400" cy="369332"/>
            <a:chOff x="3048000" y="2895600"/>
            <a:chExt cx="5486400" cy="36933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048000" y="3124200"/>
              <a:ext cx="2743200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791200" y="28956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Start of the main module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91200" y="3324664"/>
            <a:ext cx="2362200" cy="369332"/>
            <a:chOff x="5791200" y="3324664"/>
            <a:chExt cx="2362200" cy="369332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791200" y="3505200"/>
              <a:ext cx="822960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705600" y="3324664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Comments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19800" y="4038600"/>
            <a:ext cx="2362200" cy="369332"/>
            <a:chOff x="6019800" y="4038600"/>
            <a:chExt cx="2362200" cy="36933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019800" y="4219136"/>
              <a:ext cx="822960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34200" y="4038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Comments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72200" y="3657600"/>
            <a:ext cx="2667000" cy="369332"/>
            <a:chOff x="6172200" y="3657600"/>
            <a:chExt cx="2667000" cy="36933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172200" y="3838136"/>
              <a:ext cx="822960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934200" y="3657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Sending to output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8000" y="4343400"/>
            <a:ext cx="5486400" cy="369332"/>
            <a:chOff x="3048000" y="4343400"/>
            <a:chExt cx="5486400" cy="36933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048000" y="4572000"/>
              <a:ext cx="2560320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91200" y="43434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End of the main module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History of Structured Programming: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1999"/>
            <a:ext cx="861060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172200" y="2667000"/>
            <a:ext cx="29718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(“I see, I remember”);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History of Structured Programming: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1999"/>
            <a:ext cx="861060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334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executable statement is </a:t>
            </a:r>
            <a:r>
              <a:rPr lang="en-US" dirty="0" err="1" smtClean="0"/>
              <a:t>printf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Format of </a:t>
            </a:r>
            <a:r>
              <a:rPr lang="en-US" dirty="0" err="1" smtClean="0"/>
              <a:t>printf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printf</a:t>
            </a:r>
            <a:r>
              <a:rPr lang="bn-IN" dirty="0" smtClean="0"/>
              <a:t> তারপর </a:t>
            </a:r>
            <a:r>
              <a:rPr lang="en-US" dirty="0" smtClean="0"/>
              <a:t>(</a:t>
            </a:r>
            <a:r>
              <a:rPr lang="bn-IN" dirty="0" smtClean="0"/>
              <a:t> তারপর দাও </a:t>
            </a:r>
            <a:r>
              <a:rPr lang="en-US" dirty="0" smtClean="0"/>
              <a:t>” </a:t>
            </a:r>
            <a:r>
              <a:rPr lang="bn-IN" dirty="0" smtClean="0"/>
              <a:t>এরপর </a:t>
            </a:r>
            <a:r>
              <a:rPr lang="en-US" dirty="0" smtClean="0"/>
              <a:t>Write any sentence that you want to sent at the output</a:t>
            </a:r>
            <a:r>
              <a:rPr lang="bn-IN" dirty="0" smtClean="0"/>
              <a:t> বাক্য লিখা শেষ হলে দাও </a:t>
            </a:r>
            <a:r>
              <a:rPr lang="en-US" dirty="0" smtClean="0"/>
              <a:t>”</a:t>
            </a:r>
            <a:r>
              <a:rPr lang="bn-IN" dirty="0" smtClean="0"/>
              <a:t> ঠিক পরই দাও </a:t>
            </a:r>
            <a:r>
              <a:rPr lang="en-US" dirty="0" smtClean="0"/>
              <a:t>)</a:t>
            </a:r>
            <a:r>
              <a:rPr lang="bn-IN" dirty="0" smtClean="0"/>
              <a:t> সর্বশেষ দিতে হবে</a:t>
            </a:r>
            <a:r>
              <a:rPr lang="en-US" dirty="0" smtClean="0"/>
              <a:t>  ;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943600"/>
            <a:ext cx="609600" cy="228600"/>
          </a:xfrm>
          <a:prstGeom prst="rect">
            <a:avLst/>
          </a:prstGeom>
          <a:solidFill>
            <a:srgbClr val="C0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47800" y="5943600"/>
            <a:ext cx="228600" cy="228600"/>
          </a:xfrm>
          <a:prstGeom prst="rect">
            <a:avLst/>
          </a:prstGeom>
          <a:solidFill>
            <a:srgbClr val="C0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5867400"/>
            <a:ext cx="228600" cy="228600"/>
          </a:xfrm>
          <a:prstGeom prst="rect">
            <a:avLst/>
          </a:prstGeom>
          <a:solidFill>
            <a:srgbClr val="C0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6172200"/>
            <a:ext cx="228600" cy="228600"/>
          </a:xfrm>
          <a:prstGeom prst="rect">
            <a:avLst/>
          </a:prstGeom>
          <a:solidFill>
            <a:srgbClr val="C0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4800" y="6248400"/>
            <a:ext cx="228600" cy="228600"/>
          </a:xfrm>
          <a:prstGeom prst="rect">
            <a:avLst/>
          </a:prstGeom>
          <a:solidFill>
            <a:srgbClr val="C0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19800" y="6248400"/>
            <a:ext cx="228600" cy="228600"/>
          </a:xfrm>
          <a:prstGeom prst="rect">
            <a:avLst/>
          </a:prstGeom>
          <a:solidFill>
            <a:srgbClr val="C0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5943600"/>
            <a:ext cx="5181600" cy="228600"/>
          </a:xfrm>
          <a:prstGeom prst="rect">
            <a:avLst/>
          </a:prstGeom>
          <a:solidFill>
            <a:srgbClr val="C0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History of Structured Programming: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1999"/>
            <a:ext cx="861060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3340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executable statement is </a:t>
            </a:r>
            <a:r>
              <a:rPr lang="en-US" dirty="0" err="1" smtClean="0"/>
              <a:t>printf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Format of </a:t>
            </a:r>
            <a:r>
              <a:rPr lang="en-US" dirty="0" err="1" smtClean="0"/>
              <a:t>printf</a:t>
            </a:r>
            <a:r>
              <a:rPr lang="en-US" dirty="0" smtClean="0"/>
              <a:t>:</a:t>
            </a:r>
          </a:p>
          <a:p>
            <a:r>
              <a:rPr lang="en-US" dirty="0" smtClean="0"/>
              <a:t>Hence, not changeable part is: 	</a:t>
            </a:r>
            <a:r>
              <a:rPr lang="en-US" dirty="0" err="1" smtClean="0"/>
              <a:t>printf</a:t>
            </a:r>
            <a:r>
              <a:rPr lang="en-US" dirty="0" smtClean="0"/>
              <a:t>(“ “);</a:t>
            </a:r>
          </a:p>
          <a:p>
            <a:r>
              <a:rPr lang="en-US" dirty="0" smtClean="0"/>
              <a:t>Write sentence with the double quotations.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6172200"/>
            <a:ext cx="3560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Example:    </a:t>
            </a:r>
            <a:r>
              <a:rPr lang="en-US" dirty="0" err="1" smtClean="0"/>
              <a:t>printf</a:t>
            </a:r>
            <a:r>
              <a:rPr lang="en-US" dirty="0" smtClean="0"/>
              <a:t>(“We are in class”);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34200" y="1981200"/>
            <a:ext cx="14478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/>
              <a:t>Structure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main(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---</a:t>
            </a:r>
          </a:p>
          <a:p>
            <a:r>
              <a:rPr lang="en-US" dirty="0" smtClean="0"/>
              <a:t>---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History of Structured Programming: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1999"/>
            <a:ext cx="861060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248400" y="2438400"/>
            <a:ext cx="2895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(“I see,”)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 I remember”);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History of Structured Programming: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1999"/>
            <a:ext cx="861060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248400" y="2438400"/>
            <a:ext cx="2895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(“I see,”)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 I remember”);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733800" y="2763128"/>
            <a:ext cx="4800600" cy="381000"/>
            <a:chOff x="1676400" y="5334000"/>
            <a:chExt cx="4800600" cy="381000"/>
          </a:xfrm>
        </p:grpSpPr>
        <p:grpSp>
          <p:nvGrpSpPr>
            <p:cNvPr id="16" name="Group 15"/>
            <p:cNvGrpSpPr/>
            <p:nvPr/>
          </p:nvGrpSpPr>
          <p:grpSpPr>
            <a:xfrm>
              <a:off x="3581400" y="5334000"/>
              <a:ext cx="2895600" cy="381000"/>
              <a:chOff x="3581400" y="5334000"/>
              <a:chExt cx="2895600" cy="381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191000" y="5334000"/>
                <a:ext cx="2286000" cy="381000"/>
              </a:xfrm>
              <a:prstGeom prst="rect">
                <a:avLst/>
              </a:prstGeom>
              <a:solidFill>
                <a:schemeClr val="bg1">
                  <a:lumMod val="50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3581400" y="5562600"/>
                <a:ext cx="6096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1676400" y="5334000"/>
              <a:ext cx="1905000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Execution pointer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8534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Course Teacher: Dr. A. H. M. Kamal</a:t>
            </a:r>
          </a:p>
          <a:p>
            <a:r>
              <a:rPr lang="en-US" b="1" dirty="0" smtClean="0"/>
              <a:t>To Session: 2017-18</a:t>
            </a:r>
          </a:p>
          <a:p>
            <a:r>
              <a:rPr lang="en-US" b="1" dirty="0" smtClean="0"/>
              <a:t>Year : 1		Semester:  1	</a:t>
            </a:r>
          </a:p>
          <a:p>
            <a:r>
              <a:rPr lang="en-US" b="1" dirty="0" smtClean="0"/>
              <a:t>Date of class commencement: 07/03/2018	Class termination: 31/07/2018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895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about the project?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3581400"/>
            <a:ext cx="617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be assigned a work to perform one of the following: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to design a game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to solve a mathematical problem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to develop an educational apps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any thing you can propose relating the theme of the course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History of Structured Programming: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1999"/>
            <a:ext cx="861060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248400" y="2438400"/>
            <a:ext cx="2895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(“I see,”)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 I remember”);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grpSp>
        <p:nvGrpSpPr>
          <p:cNvPr id="2" name="Group 18"/>
          <p:cNvGrpSpPr/>
          <p:nvPr/>
        </p:nvGrpSpPr>
        <p:grpSpPr>
          <a:xfrm>
            <a:off x="3810000" y="3276600"/>
            <a:ext cx="4800600" cy="381000"/>
            <a:chOff x="1676400" y="5334000"/>
            <a:chExt cx="4800600" cy="381000"/>
          </a:xfrm>
        </p:grpSpPr>
        <p:grpSp>
          <p:nvGrpSpPr>
            <p:cNvPr id="3" name="Group 15"/>
            <p:cNvGrpSpPr/>
            <p:nvPr/>
          </p:nvGrpSpPr>
          <p:grpSpPr>
            <a:xfrm>
              <a:off x="3581400" y="5334000"/>
              <a:ext cx="2895600" cy="381000"/>
              <a:chOff x="3581400" y="5334000"/>
              <a:chExt cx="2895600" cy="381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191000" y="5334000"/>
                <a:ext cx="2286000" cy="381000"/>
              </a:xfrm>
              <a:prstGeom prst="rect">
                <a:avLst/>
              </a:prstGeom>
              <a:solidFill>
                <a:schemeClr val="bg1">
                  <a:lumMod val="50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3581400" y="5562600"/>
                <a:ext cx="6096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1676400" y="5334000"/>
              <a:ext cx="1905000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Execution pointer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History of Structured Programming: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1999"/>
            <a:ext cx="861060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248400" y="2438400"/>
            <a:ext cx="2895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(“I see,”)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 I remember”);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4724400"/>
            <a:ext cx="3200400" cy="1447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After execution of first </a:t>
            </a:r>
            <a:r>
              <a:rPr lang="en-US" dirty="0" err="1" smtClean="0"/>
              <a:t>printf</a:t>
            </a:r>
            <a:endParaRPr lang="en-US" dirty="0" smtClean="0"/>
          </a:p>
          <a:p>
            <a:r>
              <a:rPr lang="en-US" dirty="0" smtClean="0"/>
              <a:t>I see,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477000" y="5486400"/>
            <a:ext cx="1905000" cy="369332"/>
            <a:chOff x="2971800" y="5562600"/>
            <a:chExt cx="1905000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3352800" y="5562600"/>
              <a:ext cx="15240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Output cursor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971800" y="5715000"/>
              <a:ext cx="3810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8"/>
          <p:cNvGrpSpPr/>
          <p:nvPr/>
        </p:nvGrpSpPr>
        <p:grpSpPr>
          <a:xfrm>
            <a:off x="3810000" y="3276600"/>
            <a:ext cx="4800600" cy="381000"/>
            <a:chOff x="1676400" y="5334000"/>
            <a:chExt cx="4800600" cy="381000"/>
          </a:xfrm>
        </p:grpSpPr>
        <p:grpSp>
          <p:nvGrpSpPr>
            <p:cNvPr id="17" name="Group 15"/>
            <p:cNvGrpSpPr/>
            <p:nvPr/>
          </p:nvGrpSpPr>
          <p:grpSpPr>
            <a:xfrm>
              <a:off x="3581400" y="5334000"/>
              <a:ext cx="2895600" cy="381000"/>
              <a:chOff x="3581400" y="5334000"/>
              <a:chExt cx="28956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191000" y="5334000"/>
                <a:ext cx="2286000" cy="381000"/>
              </a:xfrm>
              <a:prstGeom prst="rect">
                <a:avLst/>
              </a:prstGeom>
              <a:solidFill>
                <a:schemeClr val="bg1">
                  <a:lumMod val="50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3581400" y="5562600"/>
                <a:ext cx="6096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1676400" y="5334000"/>
              <a:ext cx="1905000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Execution pointer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History of Structured Programming: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1999"/>
            <a:ext cx="861060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248400" y="2438400"/>
            <a:ext cx="2895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(“I see,”)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 I remember”);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4724400"/>
            <a:ext cx="3200400" cy="1447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After execution of first </a:t>
            </a:r>
            <a:r>
              <a:rPr lang="en-US" dirty="0" err="1" smtClean="0"/>
              <a:t>printf</a:t>
            </a:r>
            <a:endParaRPr lang="en-US" dirty="0" smtClean="0"/>
          </a:p>
          <a:p>
            <a:r>
              <a:rPr lang="en-US" dirty="0" smtClean="0"/>
              <a:t>I see,</a:t>
            </a:r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6477000" y="5486400"/>
            <a:ext cx="1905000" cy="369332"/>
            <a:chOff x="2971800" y="5562600"/>
            <a:chExt cx="1905000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3352800" y="5562600"/>
              <a:ext cx="15240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Output cursor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971800" y="5715000"/>
              <a:ext cx="3810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"/>
          <p:cNvGrpSpPr/>
          <p:nvPr/>
        </p:nvGrpSpPr>
        <p:grpSpPr>
          <a:xfrm>
            <a:off x="3810000" y="3581400"/>
            <a:ext cx="4800600" cy="381000"/>
            <a:chOff x="1676400" y="5334000"/>
            <a:chExt cx="4800600" cy="381000"/>
          </a:xfrm>
        </p:grpSpPr>
        <p:grpSp>
          <p:nvGrpSpPr>
            <p:cNvPr id="5" name="Group 15"/>
            <p:cNvGrpSpPr/>
            <p:nvPr/>
          </p:nvGrpSpPr>
          <p:grpSpPr>
            <a:xfrm>
              <a:off x="3581400" y="5334000"/>
              <a:ext cx="2895600" cy="381000"/>
              <a:chOff x="3581400" y="5334000"/>
              <a:chExt cx="28956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191000" y="5334000"/>
                <a:ext cx="2286000" cy="381000"/>
              </a:xfrm>
              <a:prstGeom prst="rect">
                <a:avLst/>
              </a:prstGeom>
              <a:solidFill>
                <a:schemeClr val="bg1">
                  <a:lumMod val="50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3581400" y="5562600"/>
                <a:ext cx="6096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1676400" y="5334000"/>
              <a:ext cx="1905000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Execution pointer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History of Structured Programming: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1999"/>
            <a:ext cx="861060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248400" y="2438400"/>
            <a:ext cx="2895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(“I see,”)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 I remember”);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4724400"/>
            <a:ext cx="3200400" cy="1447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After execution of second </a:t>
            </a:r>
            <a:r>
              <a:rPr lang="en-US" dirty="0" err="1" smtClean="0"/>
              <a:t>printf</a:t>
            </a:r>
            <a:endParaRPr lang="en-US" dirty="0" smtClean="0"/>
          </a:p>
          <a:p>
            <a:r>
              <a:rPr lang="en-US" dirty="0" smtClean="0"/>
              <a:t>I see, I remember !</a:t>
            </a:r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7010400" y="5638800"/>
            <a:ext cx="1524000" cy="978932"/>
            <a:chOff x="3352800" y="4953000"/>
            <a:chExt cx="1524000" cy="978932"/>
          </a:xfrm>
        </p:grpSpPr>
        <p:sp>
          <p:nvSpPr>
            <p:cNvPr id="11" name="TextBox 10"/>
            <p:cNvSpPr txBox="1"/>
            <p:nvPr/>
          </p:nvSpPr>
          <p:spPr>
            <a:xfrm>
              <a:off x="3352800" y="5562600"/>
              <a:ext cx="15240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Output cursor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4191000" y="4953000"/>
              <a:ext cx="76200" cy="609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"/>
          <p:cNvGrpSpPr/>
          <p:nvPr/>
        </p:nvGrpSpPr>
        <p:grpSpPr>
          <a:xfrm>
            <a:off x="3810000" y="3581400"/>
            <a:ext cx="4800600" cy="381000"/>
            <a:chOff x="1676400" y="5334000"/>
            <a:chExt cx="4800600" cy="381000"/>
          </a:xfrm>
        </p:grpSpPr>
        <p:grpSp>
          <p:nvGrpSpPr>
            <p:cNvPr id="5" name="Group 15"/>
            <p:cNvGrpSpPr/>
            <p:nvPr/>
          </p:nvGrpSpPr>
          <p:grpSpPr>
            <a:xfrm>
              <a:off x="3581400" y="5334000"/>
              <a:ext cx="2895600" cy="381000"/>
              <a:chOff x="3581400" y="5334000"/>
              <a:chExt cx="28956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191000" y="5334000"/>
                <a:ext cx="2286000" cy="381000"/>
              </a:xfrm>
              <a:prstGeom prst="rect">
                <a:avLst/>
              </a:prstGeom>
              <a:solidFill>
                <a:schemeClr val="bg1">
                  <a:lumMod val="50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3581400" y="5562600"/>
                <a:ext cx="6096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1676400" y="5334000"/>
              <a:ext cx="1905000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Execution pointer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History of Structured Programming: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1999"/>
            <a:ext cx="861060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248400" y="2438400"/>
            <a:ext cx="2895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(“I see,”)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 I remember”);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4724400"/>
            <a:ext cx="28956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(“I see”)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(“, I remember”);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76600" y="4724400"/>
            <a:ext cx="28956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(“I ”)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(“see, I remember”);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48400" y="4724400"/>
            <a:ext cx="28956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(“I s”)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printf</a:t>
            </a:r>
            <a:r>
              <a:rPr lang="en-US" dirty="0" smtClean="0"/>
              <a:t>(“</a:t>
            </a:r>
            <a:r>
              <a:rPr lang="en-US" dirty="0" err="1" smtClean="0"/>
              <a:t>ee</a:t>
            </a:r>
            <a:r>
              <a:rPr lang="en-US" dirty="0" smtClean="0"/>
              <a:t>, I remember”);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" y="4800600"/>
            <a:ext cx="25908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Output:</a:t>
            </a:r>
          </a:p>
          <a:p>
            <a:r>
              <a:rPr lang="en-US" dirty="0" smtClean="0"/>
              <a:t>I see, I remember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52800" y="4800600"/>
            <a:ext cx="25908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Output:</a:t>
            </a:r>
          </a:p>
          <a:p>
            <a:r>
              <a:rPr lang="en-US" dirty="0" smtClean="0"/>
              <a:t>I see, I remember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324600" y="4800600"/>
            <a:ext cx="25908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Output:</a:t>
            </a:r>
          </a:p>
          <a:p>
            <a:r>
              <a:rPr lang="en-US" dirty="0" smtClean="0"/>
              <a:t>I see, I remember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14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Now, we want to print the sentence in two lines.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31242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5257800" y="1752600"/>
            <a:ext cx="3276600" cy="1376065"/>
            <a:chOff x="1295400" y="3657600"/>
            <a:chExt cx="3276600" cy="1376065"/>
          </a:xfrm>
        </p:grpSpPr>
        <p:sp>
          <p:nvSpPr>
            <p:cNvPr id="6" name="TextBox 5"/>
            <p:cNvSpPr txBox="1"/>
            <p:nvPr/>
          </p:nvSpPr>
          <p:spPr>
            <a:xfrm>
              <a:off x="1295400" y="3657600"/>
              <a:ext cx="3124200" cy="8309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printf</a:t>
              </a:r>
              <a:r>
                <a:rPr lang="en-US" sz="2400" dirty="0" smtClean="0"/>
                <a:t>(“I see,”);</a:t>
              </a:r>
            </a:p>
            <a:p>
              <a:r>
                <a:rPr lang="en-US" sz="2400" dirty="0" err="1" smtClean="0"/>
                <a:t>printf</a:t>
              </a:r>
              <a:r>
                <a:rPr lang="en-US" sz="2400" dirty="0" smtClean="0"/>
                <a:t>(“I remember !”);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4572000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What will be the output: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57600" y="35814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I see, I remember !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FontTx/>
              <a:buAutoNum type="arabicPeriod"/>
            </a:pPr>
            <a:r>
              <a:rPr lang="en-US" sz="2400" dirty="0" smtClean="0"/>
              <a:t>I </a:t>
            </a:r>
            <a:r>
              <a:rPr lang="en-US" sz="2400" dirty="0" err="1" smtClean="0"/>
              <a:t>see,I</a:t>
            </a:r>
            <a:r>
              <a:rPr lang="en-US" sz="2400" dirty="0" smtClean="0"/>
              <a:t> remember !</a:t>
            </a:r>
          </a:p>
          <a:p>
            <a:pPr marL="342900" indent="-342900">
              <a:buFontTx/>
              <a:buAutoNum type="arabicPeriod"/>
            </a:pPr>
            <a:endParaRPr lang="en-US" sz="2400" dirty="0" smtClean="0"/>
          </a:p>
          <a:p>
            <a:pPr marL="342900" indent="-342900">
              <a:buFontTx/>
              <a:buAutoNum type="arabicPeriod"/>
            </a:pPr>
            <a:r>
              <a:rPr lang="en-US" sz="2400" dirty="0" smtClean="0"/>
              <a:t> I see, </a:t>
            </a:r>
          </a:p>
          <a:p>
            <a:pPr marL="342900" indent="-342900"/>
            <a:r>
              <a:rPr lang="en-US" sz="2400" dirty="0" smtClean="0"/>
              <a:t>	 I remember !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29000" y="4267200"/>
            <a:ext cx="762000" cy="457200"/>
            <a:chOff x="1143000" y="4419600"/>
            <a:chExt cx="762000" cy="457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43000" y="4648200"/>
              <a:ext cx="152400" cy="22860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295400" y="4419600"/>
              <a:ext cx="609600" cy="45720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5105400" y="1676400"/>
            <a:ext cx="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14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Now, we want to print the sentence in two lines.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31242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3733800"/>
            <a:ext cx="48768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Print first line to output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943600" y="3657600"/>
            <a:ext cx="3200400" cy="685800"/>
            <a:chOff x="5943600" y="3352800"/>
            <a:chExt cx="3200400" cy="685800"/>
          </a:xfrm>
        </p:grpSpPr>
        <p:sp>
          <p:nvSpPr>
            <p:cNvPr id="14" name="Rectangle 13"/>
            <p:cNvSpPr/>
            <p:nvPr/>
          </p:nvSpPr>
          <p:spPr>
            <a:xfrm>
              <a:off x="5943600" y="3352800"/>
              <a:ext cx="3200400" cy="685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I see,</a:t>
              </a:r>
              <a:endParaRPr lang="en-US" dirty="0"/>
            </a:p>
          </p:txBody>
        </p:sp>
        <p:grpSp>
          <p:nvGrpSpPr>
            <p:cNvPr id="16" name="Group 14"/>
            <p:cNvGrpSpPr/>
            <p:nvPr/>
          </p:nvGrpSpPr>
          <p:grpSpPr>
            <a:xfrm>
              <a:off x="6477000" y="3505200"/>
              <a:ext cx="1981200" cy="369332"/>
              <a:chOff x="2895600" y="5562600"/>
              <a:chExt cx="1981200" cy="36933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352800" y="5562600"/>
                <a:ext cx="1524000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Output cursor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2895600" y="5791200"/>
                <a:ext cx="4572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5943600" y="4648200"/>
            <a:ext cx="3200400" cy="685800"/>
            <a:chOff x="5943600" y="4343400"/>
            <a:chExt cx="3200400" cy="685800"/>
          </a:xfrm>
        </p:grpSpPr>
        <p:sp>
          <p:nvSpPr>
            <p:cNvPr id="21" name="Rectangle 20"/>
            <p:cNvSpPr/>
            <p:nvPr/>
          </p:nvSpPr>
          <p:spPr>
            <a:xfrm>
              <a:off x="5943600" y="4343400"/>
              <a:ext cx="3200400" cy="685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I see,</a:t>
              </a:r>
            </a:p>
            <a:p>
              <a:endParaRPr lang="en-US" dirty="0"/>
            </a:p>
          </p:txBody>
        </p:sp>
        <p:grpSp>
          <p:nvGrpSpPr>
            <p:cNvPr id="22" name="Group 14"/>
            <p:cNvGrpSpPr/>
            <p:nvPr/>
          </p:nvGrpSpPr>
          <p:grpSpPr>
            <a:xfrm>
              <a:off x="6019800" y="4648200"/>
              <a:ext cx="1981200" cy="369332"/>
              <a:chOff x="2895600" y="5562600"/>
              <a:chExt cx="1981200" cy="36933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352800" y="5562600"/>
                <a:ext cx="1524000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Output cursor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>
                <a:off x="2895600" y="5791200"/>
                <a:ext cx="4572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Rectangle 24"/>
          <p:cNvSpPr/>
          <p:nvPr/>
        </p:nvSpPr>
        <p:spPr>
          <a:xfrm>
            <a:off x="5943600" y="5638800"/>
            <a:ext cx="3200400" cy="68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 see,</a:t>
            </a:r>
          </a:p>
          <a:p>
            <a:r>
              <a:rPr lang="en-US" dirty="0" smtClean="0"/>
              <a:t>I remember !</a:t>
            </a:r>
          </a:p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14400" y="4724400"/>
            <a:ext cx="48768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/>
              <a:t>2.	Send output cursor to second line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14400" y="5791200"/>
            <a:ext cx="290814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/>
              <a:t>3.	Print second line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14400" y="3124200"/>
            <a:ext cx="129503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Method: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8" grpId="0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Program: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124200"/>
            <a:ext cx="444055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18288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line command	\n</a:t>
            </a:r>
          </a:p>
          <a:p>
            <a:r>
              <a:rPr lang="en-US" sz="2400" dirty="0" smtClean="0"/>
              <a:t>\n is used to send cursor to a new line.</a:t>
            </a:r>
          </a:p>
          <a:p>
            <a:r>
              <a:rPr lang="en-US" sz="2400" dirty="0" smtClean="0"/>
              <a:t>\n is used in </a:t>
            </a:r>
            <a:r>
              <a:rPr lang="en-US" sz="2400" dirty="0" err="1" smtClean="0"/>
              <a:t>printf</a:t>
            </a:r>
            <a:r>
              <a:rPr lang="en-US" sz="2400" dirty="0" smtClean="0"/>
              <a:t> function and inside into “ “.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95400" y="4572000"/>
            <a:ext cx="5181600" cy="1143000"/>
            <a:chOff x="1295400" y="4572000"/>
            <a:chExt cx="5181600" cy="11430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b="56250"/>
            <a:stretch>
              <a:fillRect/>
            </a:stretch>
          </p:blipFill>
          <p:spPr bwMode="auto">
            <a:xfrm>
              <a:off x="1371600" y="4953000"/>
              <a:ext cx="3951514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295400" y="4572000"/>
              <a:ext cx="518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smtClean="0"/>
                <a:t>Do the same in another way:</a:t>
              </a:r>
              <a:endParaRPr lang="en-US" sz="2400" u="sng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96000" y="3733800"/>
            <a:ext cx="2438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printf</a:t>
            </a:r>
            <a:r>
              <a:rPr lang="en-US" dirty="0" smtClean="0"/>
              <a:t>(“I see,”);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(“\n”);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(“I remember !”);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96000" y="4876800"/>
            <a:ext cx="2438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printf</a:t>
            </a:r>
            <a:r>
              <a:rPr lang="en-US" dirty="0" smtClean="0"/>
              <a:t>(“I see,”);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(“\n”);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(“I “);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(“remember !”);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3200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Same but different: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Program: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783" y="1371600"/>
            <a:ext cx="718021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Program: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61579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8534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Course Teacher: Dr. A. H. M. Kamal</a:t>
            </a:r>
          </a:p>
          <a:p>
            <a:r>
              <a:rPr lang="en-US" b="1" dirty="0" smtClean="0"/>
              <a:t>To Session: 2017-18</a:t>
            </a:r>
          </a:p>
          <a:p>
            <a:r>
              <a:rPr lang="en-US" b="1" dirty="0" smtClean="0"/>
              <a:t>Year : 1		Semester:  1	</a:t>
            </a:r>
          </a:p>
          <a:p>
            <a:r>
              <a:rPr lang="en-US" b="1" dirty="0" smtClean="0"/>
              <a:t>Date of class commencement: 07/03/2018	Class termination: 31/07/2018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590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Another padding course, CSE 102: Computer Programming Lab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31242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class 14</a:t>
            </a:r>
          </a:p>
          <a:p>
            <a:r>
              <a:rPr lang="en-US" dirty="0" smtClean="0"/>
              <a:t>Evaluation during class:</a:t>
            </a:r>
          </a:p>
          <a:p>
            <a:r>
              <a:rPr lang="en-US" dirty="0" smtClean="0"/>
              <a:t>	Have to submit one report				10</a:t>
            </a:r>
          </a:p>
          <a:p>
            <a:r>
              <a:rPr lang="en-US" dirty="0" smtClean="0"/>
              <a:t>	Attendance					10</a:t>
            </a:r>
          </a:p>
          <a:p>
            <a:r>
              <a:rPr lang="en-US" dirty="0" smtClean="0"/>
              <a:t>Early evaluation							20</a:t>
            </a:r>
          </a:p>
          <a:p>
            <a:r>
              <a:rPr lang="en-US" dirty="0" smtClean="0"/>
              <a:t>Final Evaluation:</a:t>
            </a:r>
          </a:p>
          <a:p>
            <a:r>
              <a:rPr lang="en-US" dirty="0"/>
              <a:t>	</a:t>
            </a:r>
            <a:r>
              <a:rPr lang="en-US" dirty="0" smtClean="0"/>
              <a:t>Viva						30</a:t>
            </a:r>
          </a:p>
          <a:p>
            <a:r>
              <a:rPr lang="en-US" dirty="0" smtClean="0"/>
              <a:t>	Script writing					15</a:t>
            </a:r>
          </a:p>
          <a:p>
            <a:r>
              <a:rPr lang="en-US" dirty="0" smtClean="0"/>
              <a:t>	Experiment					35</a:t>
            </a:r>
          </a:p>
          <a:p>
            <a:r>
              <a:rPr lang="en-US" dirty="0" smtClean="0"/>
              <a:t>	Final evaluation Total					80</a:t>
            </a:r>
          </a:p>
          <a:p>
            <a:r>
              <a:rPr lang="en-US" dirty="0" smtClean="0"/>
              <a:t>-------------------------------------------------------------------------------------------------------------</a:t>
            </a:r>
          </a:p>
          <a:p>
            <a:r>
              <a:rPr lang="en-US" dirty="0" smtClean="0"/>
              <a:t>Total								100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Program: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History of Structured Programming: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Academic Offences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3400" y="21336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‫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Academic Offences include, but are not limited to: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Infringing unreasonably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on the work of other members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E.g., disrupting classes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Cheating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Plagiarism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Misrepresentations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>
                <a:latin typeface="Arial" charset="0"/>
                <a:cs typeface="Arial" charset="0"/>
              </a:rPr>
              <a:t>Copying from unauthorized documents or from side person(s) during the examination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8382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Plagiarism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600200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‫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All projects must be done individually: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You may not copy code directly from any other source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If you viewed another code (from books or lecture notes), you must include a reference in your project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You may not share code with any other students by transmitting completed functions to your peers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This restriction includes—but is not limited to—electronic and hard-copy sharing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You may discuss projects together and help another student debug his or her code; however, you cannot dictate or give the exact solution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990600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Plagiarism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‫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Collaboration with other students must be limited to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Discussions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High-level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pseudocode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Assistance with debugging (only through the offering of advice)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Sharing test files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‫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‫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All such collaborations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must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be documented in your source code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990600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Plagiarism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1600201"/>
            <a:ext cx="7620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When one student copies from another student, both students are responsible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Exceptions are made for outright theft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penalty for plagiarism on a Project is a mark of 0 on the project in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990600"/>
            <a:ext cx="82296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Plagiarism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600200"/>
            <a:ext cx="8686800" cy="3809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One student cannot accept “full responsibility”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For example, A, 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and 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worked together sharing the ideas of each other (Good)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They each did their own work, however, they shared code to comment on each others programming (may create problem).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gave A’s code to 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who copied it for his project and submitted it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 and D received a 0.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1702</Words>
  <Application>Microsoft Office PowerPoint</Application>
  <PresentationFormat>On-screen Show (4:3)</PresentationFormat>
  <Paragraphs>448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</dc:creator>
  <cp:lastModifiedBy>Kamal</cp:lastModifiedBy>
  <cp:revision>34</cp:revision>
  <dcterms:created xsi:type="dcterms:W3CDTF">2018-03-06T15:10:58Z</dcterms:created>
  <dcterms:modified xsi:type="dcterms:W3CDTF">2018-04-16T17:36:50Z</dcterms:modified>
</cp:coreProperties>
</file>