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2" r:id="rId55"/>
    <p:sldId id="313" r:id="rId56"/>
    <p:sldId id="314" r:id="rId57"/>
    <p:sldId id="315" r:id="rId58"/>
    <p:sldId id="320" r:id="rId59"/>
    <p:sldId id="321" r:id="rId60"/>
    <p:sldId id="322" r:id="rId61"/>
    <p:sldId id="316" r:id="rId62"/>
    <p:sldId id="317" r:id="rId63"/>
    <p:sldId id="318" r:id="rId64"/>
    <p:sldId id="319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8" r:id="rId74"/>
    <p:sldId id="331" r:id="rId75"/>
    <p:sldId id="332" r:id="rId76"/>
    <p:sldId id="333" r:id="rId77"/>
    <p:sldId id="334" r:id="rId78"/>
    <p:sldId id="339" r:id="rId79"/>
    <p:sldId id="335" r:id="rId80"/>
    <p:sldId id="336" r:id="rId81"/>
    <p:sldId id="337" r:id="rId82"/>
    <p:sldId id="340" r:id="rId83"/>
    <p:sldId id="341" r:id="rId84"/>
    <p:sldId id="342" r:id="rId85"/>
    <p:sldId id="343" r:id="rId86"/>
    <p:sldId id="344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4" r:id="rId95"/>
    <p:sldId id="356" r:id="rId96"/>
    <p:sldId id="357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76" r:id="rId115"/>
    <p:sldId id="377" r:id="rId116"/>
    <p:sldId id="378" r:id="rId117"/>
    <p:sldId id="379" r:id="rId118"/>
    <p:sldId id="381" r:id="rId119"/>
    <p:sldId id="382" r:id="rId120"/>
    <p:sldId id="383" r:id="rId121"/>
    <p:sldId id="384" r:id="rId122"/>
    <p:sldId id="385" r:id="rId1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06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9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3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8B42-484F-4DC9-9D5E-6550706AB51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56E7B-1332-4DD3-B79C-430D497FA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9248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CSE 325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Computer Peripherals and Interfacing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Sheikh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Sujan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Ali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Associate Professor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Dept. of Computer Science and Engineering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Jatiya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Kazi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Nazrul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Islam University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Mymensingh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Bangladesh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CSE_JKKNIU\JKKNIU Monogram\JKKNIU_Monogr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33016"/>
            <a:ext cx="124936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I/O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 and OUTS instructions address an I/O device using the DX register.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do not transfer data between accumulator and I/O device as do the IN/OUT instructions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Instead, they transfer data between memory and the I/O device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cs typeface="Arial" pitchFamily="34" charset="0"/>
              </a:rPr>
              <a:t>Mode 5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A hardware triggered one-shot that functions as mode 4.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except it is started by a trigger pulse on the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G pin instead of by software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This mode is also similar to mode 1 because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it is </a:t>
            </a:r>
            <a:r>
              <a:rPr lang="en-US" dirty="0" err="1" smtClean="0">
                <a:cs typeface="Arial" pitchFamily="34" charset="0"/>
              </a:rPr>
              <a:t>retriggerable</a:t>
            </a:r>
            <a:r>
              <a:rPr lang="en-US" dirty="0" smtClean="0">
                <a:cs typeface="Arial" pitchFamily="34" charset="0"/>
              </a:rPr>
              <a:t>.</a:t>
            </a:r>
            <a:endParaRPr lang="en-AU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DC Motor Speed and Direction Control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application of 8254 is as a motor speed controller for a DC motor.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Fig 11-45 shows the schematic diagram of the motor and associated driver circuitry.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also illustrates the interconnection of the 8254, a flip-flop, and the motor and its driver.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11–46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shows some timing diagrams and effects on the speed/direction of the motor.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counter generates pulses at different positions to vary the duty cycle at the Q output of the flip-flop. </a:t>
            </a:r>
          </a:p>
          <a:p>
            <a:pPr eaLnBrk="1" hangingPunct="1"/>
            <a:endParaRPr lang="en-A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DC Motor Speed and Direction Control </a:t>
            </a:r>
            <a:endParaRPr lang="en-US" sz="2400" dirty="0"/>
          </a:p>
        </p:txBody>
      </p:sp>
      <p:pic>
        <p:nvPicPr>
          <p:cNvPr id="5" name="Content Placeholder 4" descr="D:\Ikpark Documents\내 그림\MPU\ifg11-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05" y="1295400"/>
            <a:ext cx="7944095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DC Motor Speed and Direction Control </a:t>
            </a:r>
            <a:endParaRPr 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800" dirty="0">
                <a:cs typeface="Arial" pitchFamily="34" charset="0"/>
              </a:rPr>
              <a:t>if Q output of the 74ALS112 is logic 1, </a:t>
            </a:r>
            <a:br>
              <a:rPr lang="en-US" sz="2800" dirty="0">
                <a:cs typeface="Arial" pitchFamily="34" charset="0"/>
              </a:rPr>
            </a:br>
            <a:r>
              <a:rPr lang="en-US" sz="2800" dirty="0">
                <a:cs typeface="Arial" pitchFamily="34" charset="0"/>
              </a:rPr>
              <a:t>the motor spins in its forward direction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800" dirty="0">
                <a:cs typeface="Arial" pitchFamily="34" charset="0"/>
              </a:rPr>
              <a:t>if logic 0, the motor spins in reverse</a:t>
            </a:r>
            <a:endParaRPr lang="en-AU" sz="2800" dirty="0">
              <a:latin typeface="Times" pitchFamily="-80" charset="0"/>
              <a:cs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800" dirty="0">
                <a:cs typeface="Arial" pitchFamily="34" charset="0"/>
              </a:rPr>
              <a:t>if flip-flop output alternates between</a:t>
            </a:r>
            <a:br>
              <a:rPr lang="en-US" sz="2800" dirty="0">
                <a:cs typeface="Arial" pitchFamily="34" charset="0"/>
              </a:rPr>
            </a:br>
            <a:r>
              <a:rPr lang="en-US" sz="2800" dirty="0">
                <a:cs typeface="Arial" pitchFamily="34" charset="0"/>
              </a:rPr>
              <a:t>logic 1 and 0, the motor spins in either direction at various speeds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800" dirty="0">
                <a:cs typeface="Arial" pitchFamily="34" charset="0"/>
              </a:rPr>
              <a:t>if the duty cycle of the Q output is 50%, the motor will not spin at all and   </a:t>
            </a:r>
            <a:br>
              <a:rPr lang="en-US" sz="2800" dirty="0">
                <a:cs typeface="Arial" pitchFamily="34" charset="0"/>
              </a:rPr>
            </a:br>
            <a:r>
              <a:rPr lang="en-US" sz="2800" dirty="0">
                <a:cs typeface="Arial" pitchFamily="34" charset="0"/>
              </a:rPr>
              <a:t>       exhibits some holding torque </a:t>
            </a:r>
          </a:p>
        </p:txBody>
      </p:sp>
    </p:spTree>
    <p:extLst>
      <p:ext uri="{BB962C8B-B14F-4D97-AF65-F5344CB8AC3E}">
        <p14:creationId xmlns:p14="http://schemas.microsoft.com/office/powerpoint/2010/main" val="5890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kpark Documents\내 그림\MPU\ifg11-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239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ANALOG-TO-DIGITAL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(ADC)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&amp; DIGITAL-TO-ANALOG (DAC) CONVERTERS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devices are used to interface the microprocessor to the analog world.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Many events monitored and controlled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microprocessor are analog events.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range from monitoring all forms of events, even speech, to controlling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motors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devices.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DAC0830 Digital-to-Analog Converter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fairly common and low-cost digital-to-analog converter is the DAC0830.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product of National Semiconductor Corp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8-bit converter that transforms an 8-bit binary number into an analog voltage.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Other converters are available that convert from 10-, 12-, or 16-bit binary numbers into analog voltages.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DAC0830 Digital-to-Analog Converter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number of voltage steps generated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converter is equal to the number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binary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input combinations.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8-bit converter generates 256 voltage levels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10-bit converter generates 1024 levels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DAC0830 is a medium-speed converter that transforms a digital input to an analog output in approximately 1.0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DAC0830 Digital-to-Analog Converter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Figure 11–48 shows pin-outs of a DAC0830.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device has eight data bus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connections for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application of the digital input code.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Analog outputs labeled IOUT1 &amp; IOUT2 are inputs to an external operational amplifier.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Because this is an 8-bit converter, its output step voltage is defined as –V</a:t>
            </a:r>
            <a:r>
              <a:rPr lang="en-US" sz="2600" baseline="-30000" dirty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(reference voltage), divided by 255. 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step voltage is often called the resolution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the converter</a:t>
            </a:r>
            <a:endParaRPr lang="en-AU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Figure 11–48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The pin-out of the DAC0830 digital-to-analog converter.</a:t>
            </a:r>
          </a:p>
        </p:txBody>
      </p:sp>
      <p:pic>
        <p:nvPicPr>
          <p:cNvPr id="4" name="Content Placeholder 3" descr="FG11_048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2116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Isolated and Memory-Mapped I/O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different methods of interfacing I/O: 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- isolated I/O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- memory-mapped I/O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isolated I/O, the IN, INS, OUT, and OUTS transfer data between the microprocessor’s accumulator or memory and the I/O device.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memory-mapped I/O, any instruction that references memory can accomplish the transfer.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Internal Structure of the DAC0830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 11–49 shows the internal structure.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device contains two internal registers.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first is a holding register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second connects to the R–2R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internal ladder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converter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two latches allow one byte to be held while another is converted.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first latch is often disabled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second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entering data into the converter.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Figure 11–49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The internal structure of the DAC0830.</a:t>
            </a:r>
          </a:p>
        </p:txBody>
      </p:sp>
      <p:pic>
        <p:nvPicPr>
          <p:cNvPr id="4" name="Content Placeholder 3" descr="FG11_049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62" y="1600200"/>
            <a:ext cx="60574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2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Both latches within the DAC0830 are transparent latches.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G input is logic 1, data pass through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G input becomes logic 0, data are latched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output of the R–2R ladder within the converter appears at IOUT1 and IOUT2.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outputs are designed to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applied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operational amplifier such as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741 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similar device.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Connecting the DAC0830 to the Microprocessor.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PLD is used to decode the DAC0830 at I/O port address 20H.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an OUT 20H,AL instruction is executed, contents of data bus connections AD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–AD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passed to the converter in the DAC0830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741 operational amplifier, along with the –12 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zener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reference voltage, causes the full-scale output voltage to equal +12 V.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See Fig 11–50.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Figure 11–50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A DAC0830 interfaced to the 8086 microprocessor at 8-bit I/O location 20H.</a:t>
            </a:r>
          </a:p>
        </p:txBody>
      </p:sp>
      <p:pic>
        <p:nvPicPr>
          <p:cNvPr id="4" name="Content Placeholder 3" descr="FG11_050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8" y="1600200"/>
            <a:ext cx="75089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6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ADC080X Analog-to-Digital Converter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common, low-cost ADC, compatible with a wide range of microprocessors.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while there are faster ADCs available with more resolution, this device is ideal for applications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do not require a high degree of accuracy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ADC080X requires up to 100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 to convert an analog input voltage into a digital output code.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11–51 shows the pin-out of the ADC0804 converter.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0588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Figure 11–51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The pin-out of the ADC0804 analog-to-digital converter.</a:t>
            </a:r>
          </a:p>
        </p:txBody>
      </p:sp>
      <p:pic>
        <p:nvPicPr>
          <p:cNvPr id="4" name="Content Placeholder 3" descr="FG11_051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90" y="1600200"/>
            <a:ext cx="40002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4684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operate the converter, the WR pin is pulsed with CS  grounded to start the conversion process.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See Fig 11–52 for a timing diagram that shows the interaction of the control signals.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If a time delay is used that allows at least 100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 of time, there is no need to test INTR pin.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Another option is to connect the INTR pin to an interrupt input, so when the conversion is complete, an interrupt occurs.</a:t>
            </a:r>
            <a:endParaRPr lang="en-AU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0620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Connecting the ADC0804 to the Microprocessor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ADC0804 interfaced to an 8086 is illustrated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Figure 11–55.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not attached to anything, which is normal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Suppose ADC0804 is decoded at I/O port address 40H for the data and address 42H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INTR.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procedure to read data is listed in Example 11–29. 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Figure 11–55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The ADC0804 interfaced to the 8086 microprocessor.</a:t>
            </a:r>
          </a:p>
        </p:txBody>
      </p:sp>
      <p:pic>
        <p:nvPicPr>
          <p:cNvPr id="4" name="Content Placeholder 3" descr="FG11_055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2" y="1600200"/>
            <a:ext cx="78975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45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Isolated I/O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most common I/O transfer technique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in the Intel-based system is isolated I/O. </a:t>
            </a:r>
          </a:p>
          <a:p>
            <a:pPr lvl="1"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isolated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describes how I/O locations are isolated from memory in a separate I/O address space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Addresses for isolated I/O devices, called ports, are separate from memory.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the ports are separate, the user can expand the memory to its full size without using any of memory space for I/O devices.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Using the ADC0804 and the DAC0830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illustrates an example using an ADC0804 and a DAC0830 to capture and replay audio signals or speech.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speech synthesizer has been used in the past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generate speech, but quality was poor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human quality speech, we can use an ADC0804 to capture an audio signal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store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for later playback through a DAC0830.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1392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1800" b="1" dirty="0">
                <a:cs typeface="Arial" pitchFamily="34" charset="0"/>
              </a:rPr>
              <a:t>Figure </a:t>
            </a:r>
            <a:r>
              <a:rPr lang="en-US" sz="1800" b="1" dirty="0" smtClean="0">
                <a:cs typeface="Arial" pitchFamily="34" charset="0"/>
              </a:rPr>
              <a:t>11</a:t>
            </a:r>
            <a:r>
              <a:rPr lang="en-US" sz="1800" b="1" dirty="0" smtClean="0">
                <a:latin typeface="B Helvetica Bold" pitchFamily="-80" charset="0"/>
                <a:cs typeface="Arial" pitchFamily="34" charset="0"/>
              </a:rPr>
              <a:t>–</a:t>
            </a:r>
            <a:r>
              <a:rPr lang="bn-BD" sz="1800" b="1" dirty="0" smtClean="0">
                <a:cs typeface="Arial" pitchFamily="34" charset="0"/>
              </a:rPr>
              <a:t>61</a:t>
            </a:r>
            <a:r>
              <a:rPr lang="en-US" sz="1800" dirty="0">
                <a:cs typeface="Arial" pitchFamily="34" charset="0"/>
              </a:rPr>
              <a:t>  A circuit that stores speech and plays it back through the speaker.</a:t>
            </a:r>
            <a:endParaRPr lang="en-US" sz="1800" dirty="0"/>
          </a:p>
        </p:txBody>
      </p:sp>
      <p:pic>
        <p:nvPicPr>
          <p:cNvPr id="4" name="Picture 4" descr="D:\Ikpark Documents\내 그림\MPU\ifg11-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178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procedure called READS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reads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speech.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second, PLAYS, plays it back.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speech is sampled and stored in a section of memory called WORDS.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sample rate is chosen at 2048 samples per second, which renders acceptable-sounding speech.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8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Isolated I/O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disadvantage of isolated I/O is that data transferred between I/O and microprocessor must be accessed by the IN, INS, OUT, and OUTS instructions. 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Separate control signals for the I/O space are developed (using M/IO and W/R ), which indicate an I/O read (IORC) or an I/O write (RD) operation. 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These signals indicate an I/O port address, which appears on the address bus, is used to select the I/O device.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emory and I/O Maps</a:t>
            </a:r>
            <a:endParaRPr lang="en-US" sz="36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724400" y="1524000"/>
            <a:ext cx="396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742950" lvl="1" indent="-285750" algn="just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PC, isolated I/O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ports are used to control peripheral devices </a:t>
            </a:r>
          </a:p>
          <a:p>
            <a:pPr marL="742950" lvl="1" indent="-285750" algn="just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 8-bit port address is used to access devices located on the system board, such as the timer and keyboard interface</a:t>
            </a:r>
          </a:p>
          <a:p>
            <a:pPr marL="742950" lvl="1" indent="-285750" algn="just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16-bit port is used to access serial and parallel ports, video and disk drive systems</a:t>
            </a:r>
            <a:endParaRPr lang="en-A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G11_001_0135026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9512"/>
            <a:ext cx="3886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7400" y="49530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Figure: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The memory and I/O maps for the 8086/8088 microprocessors. (a) Isolated I/O. (b) Memory-mapped I/O.</a:t>
            </a:r>
            <a:r>
              <a:rPr lang="en-A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cs typeface="Arial" pitchFamily="34" charset="0"/>
              </a:rPr>
              <a:t>Memory-Mapped I/O</a:t>
            </a:r>
            <a:r>
              <a:rPr lang="en-US" b="1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Memory-mapped I/O does not use the IN, INS, OUT, or OUTS instructions. 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 uses any instruction that transfers data between the microprocessor and memory. </a:t>
            </a:r>
          </a:p>
          <a:p>
            <a:pPr lvl="1"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treated as a memory location in memory map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Advantage is any memory transfer instruction can access the I/O device. 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Disadvantage is a portion of memory system is used as the I/O map.</a:t>
            </a:r>
          </a:p>
          <a:p>
            <a:pPr lvl="1"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reduces memory available to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The Basic Input Interface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Three-state buffers are used to construct the 8-bit input port depicted in Figure 2.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External TTL data are connected to the inputs of the buffers.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buffer outputs connect to the data bus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circuit of allows the processor to read the contents of the eight switches that connect to any 8-bit section of the data bus when the select signal  becomes a logic 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G11_003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248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cs typeface="Arial" pitchFamily="34" charset="0"/>
              </a:rPr>
              <a:t>Figure 2</a:t>
            </a:r>
            <a:r>
              <a:rPr lang="en-US" sz="2700" dirty="0">
                <a:cs typeface="Arial" pitchFamily="34" charset="0"/>
              </a:rPr>
              <a:t>  The basic input interface illustrating the connection of eight switches. Note that the 74ALS244 is a three-state buffer that controls the application of the switch data to the data bus.</a:t>
            </a:r>
            <a:r>
              <a:rPr lang="en-AU" sz="1800" dirty="0">
                <a:latin typeface="C Helvetica Condensed" charset="0"/>
                <a:cs typeface="Times New Roman" pitchFamily="18" charset="0"/>
              </a:rPr>
              <a:t/>
            </a:r>
            <a:br>
              <a:rPr lang="en-AU" sz="1800" dirty="0">
                <a:latin typeface="C Helvetica Condensed" charset="0"/>
                <a:cs typeface="Times New Roman" pitchFamily="18" charset="0"/>
              </a:rPr>
            </a:br>
            <a:endParaRPr lang="en-US" sz="1800" dirty="0">
              <a:latin typeface="C Helvetica Condensed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The Basic Input Interface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the IN instruction executes, contents of the switches copy to the AL register.</a:t>
            </a:r>
            <a:endParaRPr lang="en-A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interface 16-bit of data, the circuit in Figure 2 is doubled to include to 74ALS244 buffers that connect 16 bits of input data to 16-bit data bus.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interface 32 bits of data, the circuit is expanded by a factor of 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The Basic Output Interface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Receives data from the processor and usually must hold it for some external device.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latches or flip-flops, like buffers in the input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device, are often built into the I/O device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Fig 3 shows how eight light-emitting diodes (LEDs) connect to the processor through a set of eight data latches.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latch stores the number output by the microprocessor from the data bus so that the LEDs can be lit with any 8-bit binary number.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Computer Peripherals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computer peripheral is any external device that provides input and output for the computer.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 example, a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keyboard and mouse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input peripherals, while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monitor and printer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are output peripherals.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Computer peripherals, or peripheral devices, are sometimes called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I/O devices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they provide input and output for the computer.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Some peripherals, such as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external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hard drives, USB flash drive and memory card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provide both input and output for the computer.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Figure 3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  The basic output interface connected to a set of LED displays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/>
          </a:p>
        </p:txBody>
      </p:sp>
      <p:pic>
        <p:nvPicPr>
          <p:cNvPr id="4" name="Content Placeholder 3" descr="FG11_004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54" y="1600200"/>
            <a:ext cx="48116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The Basic Output Interface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Latches hold the data because when the processor executes an OUT, data are only present on the data bus for less than 1.0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s.</a:t>
            </a:r>
          </a:p>
          <a:p>
            <a:pPr lvl="1"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viewer would never see the LEDs illuminate</a:t>
            </a:r>
            <a:endParaRPr lang="en-A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When the OUT executes, data from AL, AX, or EAX transfer to the latch via the data bus. 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Each time the OUT executes, the SEL signal activates, capturing data to the latch.</a:t>
            </a:r>
          </a:p>
          <a:p>
            <a:pPr lvl="1"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data are held until the next OUT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When the output instruction is executed, data from the AL register appear on the LEDs.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Handshaking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Many I/O devices accept or release information slower than the microprocessor.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method of I/O control called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handshaking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polling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synchronizes the I/O device with the microprocessor.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 example is a parallel printer that prints a few hundred characters per second (CPS).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processor can send data much faster.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way to slow the microprocessor down to match speeds with the printer must be developed</a:t>
            </a:r>
            <a:endParaRPr lang="en-A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Handshaking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Fig 4 illustrates typical input and output connections found on a printer.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data transfers via data connections (D</a:t>
            </a:r>
            <a:r>
              <a:rPr lang="en-US" sz="2600" baseline="-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–D</a:t>
            </a:r>
            <a:r>
              <a:rPr lang="en-US" sz="2600" baseline="-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ASCII data are placed on D</a:t>
            </a:r>
            <a:r>
              <a:rPr lang="en-US" sz="2600" baseline="-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–D</a:t>
            </a:r>
            <a:r>
              <a:rPr lang="en-US" sz="2600" baseline="-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and a pulse is then applied to the STB connection.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BUSY indicates the printer is busy 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STB is a clock pulse used to send data to printer</a:t>
            </a:r>
            <a:endParaRPr lang="en-A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strobe signal sends or clocks the data into the printer so that they can be printed.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 the printer receives data, it places logic 1 on the BUSY pin, indicating it is printing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cs typeface="Arial" pitchFamily="34" charset="0"/>
              </a:rPr>
              <a:t>Figure 4</a:t>
            </a:r>
            <a:r>
              <a:rPr lang="en-US" sz="2000" dirty="0" smtClean="0">
                <a:cs typeface="Arial" pitchFamily="34" charset="0"/>
              </a:rPr>
              <a:t>  The DB25 connector found on computers and the </a:t>
            </a:r>
            <a:r>
              <a:rPr lang="en-US" sz="2000" dirty="0" err="1" smtClean="0">
                <a:cs typeface="Arial" pitchFamily="34" charset="0"/>
              </a:rPr>
              <a:t>Centronics</a:t>
            </a:r>
            <a:r>
              <a:rPr lang="en-US" sz="2000" dirty="0" smtClean="0">
                <a:cs typeface="Arial" pitchFamily="34" charset="0"/>
              </a:rPr>
              <a:t> 36-pin connector found on printers for the </a:t>
            </a:r>
            <a:r>
              <a:rPr lang="en-US" sz="2000" dirty="0" err="1" smtClean="0">
                <a:cs typeface="Arial" pitchFamily="34" charset="0"/>
              </a:rPr>
              <a:t>Centronics</a:t>
            </a:r>
            <a:r>
              <a:rPr lang="en-US" sz="2000" dirty="0" smtClean="0">
                <a:cs typeface="Arial" pitchFamily="34" charset="0"/>
              </a:rPr>
              <a:t> parallel printer interface.</a:t>
            </a:r>
            <a:endParaRPr lang="en-US" sz="2000" dirty="0"/>
          </a:p>
        </p:txBody>
      </p:sp>
      <p:pic>
        <p:nvPicPr>
          <p:cNvPr id="4" name="Content Placeholder 3" descr="FG11_005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267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7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Handshaking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software polls or tests the BUSY pin to decide whether the printer is busy.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printer is busy, the processor waits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not, the next ASCII character goes to the printer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process of interrogating the printer, or any asynchronous device like a printer, is called handshaking or polling.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Input Devices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Input devices are already TTL and compatible, and can be connected to the microprocessor and its interfacing components.</a:t>
            </a:r>
          </a:p>
          <a:p>
            <a:pPr lvl="1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they are switch-based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Switch-based devices are either open or connected; These are not TTL levels.</a:t>
            </a:r>
          </a:p>
          <a:p>
            <a:pPr lvl="1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TTL levels are a logic 0 (0.0 V–0.8 V)</a:t>
            </a:r>
          </a:p>
          <a:p>
            <a:pPr lvl="1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a logic 1 (2.0 V–5.0 V)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switch-based device as TTL-compatible input requires conditioning applied. 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Input Devices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 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shows a toggle switch properly connected to function as an input device.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pull-up resistor ensures when the switch is open, the output signal is a logic 1.</a:t>
            </a:r>
          </a:p>
          <a:p>
            <a:pPr lvl="1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the switch is closed, it connects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ground, producing a valid logic 0 level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standard range of values for pull-up resistors is between 1K Ohm and 10K Ohm.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Input Devices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FG11_006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1"/>
            <a:ext cx="54102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410200"/>
            <a:ext cx="754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Figure 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A single-pole, single-throw switch interfaced as a TTL device.</a:t>
            </a:r>
            <a:r>
              <a:rPr lang="en-AU" dirty="0">
                <a:latin typeface="Helvetica" pitchFamily="-80" charset="0"/>
                <a:cs typeface="Times New Roman" pitchFamily="18" charset="0"/>
              </a:rPr>
              <a:t/>
            </a:r>
            <a:br>
              <a:rPr lang="en-AU" dirty="0">
                <a:latin typeface="Helvetica" pitchFamily="-80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Input Devices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Mechanical switch contacts physically bounce when they are closed, </a:t>
            </a:r>
          </a:p>
          <a:p>
            <a:pPr lvl="1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which can create a problem if a switch is used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as a clocking signal for a digital circuit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prevent problems with bounces, one of the circuits shown in Fig 7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can be used. </a:t>
            </a:r>
          </a:p>
          <a:p>
            <a:pPr lvl="1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first is a classic textbook bounce eliminator</a:t>
            </a:r>
          </a:p>
          <a:p>
            <a:pPr lvl="1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second is a more practical version of the same 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first version costs more to construct</a:t>
            </a:r>
          </a:p>
          <a:p>
            <a:pPr lvl="1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second costs requires no pull-up resistors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and two inverters instead of two NAND gates</a:t>
            </a:r>
            <a:endParaRPr lang="en-AU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Computer Interfacing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computing, an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interface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an art of connecting computers and peripherals by which two or more separate components of a computer system can exchange information.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exchange can be between software, computer hardware, peripheral devices, humans and combinations of these. 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goal of this course is to introduce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hardware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software design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techniques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issues for interfacing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peripheral devices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CSE_JKKNIU\CSE\Computer Peripherals and Interfacing\Course Materials\HardwarePeripher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733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Bouncing Problem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CSE_JKKNIU\CSE\Computer Peripherals and Interfacing\Course Materials\Switch-Bouncing-in-Pull-Down-Conn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172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SE_JKKNIU\CSE\Computer Peripherals and Interfacing\Course Materials\Switch-Bouncing-in-Pull-Up-Conn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58674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3244334"/>
            <a:ext cx="419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Switch Bouncing in Pull Down Connection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215" y="5867400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Switch Bouncing in Pull Up Connection</a:t>
            </a:r>
          </a:p>
        </p:txBody>
      </p:sp>
    </p:spTree>
    <p:extLst>
      <p:ext uri="{BB962C8B-B14F-4D97-AF65-F5344CB8AC3E}">
        <p14:creationId xmlns:p14="http://schemas.microsoft.com/office/powerpoint/2010/main" val="35368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Figure 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Debouncing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switch contacts: (a) conventional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debouncing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(b) practical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debouncing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4" descr="FG11_007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322024" cy="270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6904" y="4038600"/>
            <a:ext cx="74676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the Q input from the switch becomes a logic 0, it changes the state of the flip-flop</a:t>
            </a:r>
          </a:p>
          <a:p>
            <a:pPr marL="742950" lvl="1" indent="-285750" algn="just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the contact bounces away from the Q input, the flip-flop remembers, no change occurs, and thus no bounce</a:t>
            </a:r>
          </a:p>
        </p:txBody>
      </p:sp>
    </p:spTree>
    <p:extLst>
      <p:ext uri="{BB962C8B-B14F-4D97-AF65-F5344CB8AC3E}">
        <p14:creationId xmlns:p14="http://schemas.microsoft.com/office/powerpoint/2010/main" val="931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Output Devices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Output devices are more diverse than input devices, but many are interfaced in a uniform manner. 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Before an output device can be interfaced, we must understand voltages and currents from the microprocessor or TTL interface.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Voltages are TTL-compatible from the microprocessor of the interfacing element.</a:t>
            </a:r>
          </a:p>
          <a:p>
            <a:pPr lvl="1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logic 0 = 0.0 V to 0.4 V</a:t>
            </a:r>
          </a:p>
          <a:p>
            <a:pPr lvl="1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logic 1 = 2.4 V to 5.0 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Output Devices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Currents for a processor and many interfacing components are less than for standard TTL.</a:t>
            </a:r>
          </a:p>
          <a:p>
            <a:pPr lvl="1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Logic 0 = 0.0 to 2.0 mA</a:t>
            </a:r>
          </a:p>
          <a:p>
            <a:pPr lvl="1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logic 1 = 0.0 to 400 µA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Fig 8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shows how to interface a simple LED to a microprocessor peripheral pin.</a:t>
            </a:r>
          </a:p>
          <a:p>
            <a:pPr lvl="1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transistor driver is used in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Output Devices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7840" y="52578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Interfacing an LED: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transistor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/>
          </a:p>
        </p:txBody>
      </p:sp>
      <p:pic>
        <p:nvPicPr>
          <p:cNvPr id="2051" name="Picture 3" descr="D:\CSE_JKKNIU\CSE\Computer Peripherals and Interfacing\Course Materials\output dev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800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Output Devices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TTL input signal has minimum value of 2.4 V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Drop across emitter-base junction is 0.7 V.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difference is 1.7 V</a:t>
            </a:r>
          </a:p>
          <a:p>
            <a:pPr lvl="1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voltage drop across the resistor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value of the resistor is 1.7 V ÷ 0.1 mA or 17K W. </a:t>
            </a:r>
          </a:p>
          <a:p>
            <a:pPr lvl="1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17K W is not a standard value, an 18K W resistor is chosen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Output Devices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8,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we elected to use a switching transistor in place of the TTL buffer. 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2N2222 is a good low-cost, general-purpose switching transistor with a minimum gain of 100 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collector current is 10 mA; so base current will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be 1/100 of collector current of 0.1 mA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determine the value of the base current–limiting resistor, use the 0.1 mA base current and a voltage drop of 1.7 V across the base current–limiting resistor.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Output Devices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illustrates a motor connected to the Darlington-pair with a minimum current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gain of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7000 and a maximum current of 4A. 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Value of the bias resistor is calculated exactly the same as the one used in the LED driver. 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current through the resistor is 1.0 A ÷ 7000, or about 0.143 mA.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Voltage drop is 0.9 V because of the two diode drops (base/emitter junctions). 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value of the bias resistor is 0.9 V ÷ 0.143 mA or 6.29K W. </a:t>
            </a:r>
            <a:endParaRPr lang="en-AU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A DC motor interfaced to a system by using a Darlington-pair.</a:t>
            </a:r>
          </a:p>
        </p:txBody>
      </p:sp>
      <p:pic>
        <p:nvPicPr>
          <p:cNvPr id="4" name="Content Placeholder 3" descr="FG11_009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93" y="1600200"/>
            <a:ext cx="65032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6764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Darlington-pair must use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heat sink because of the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amount of current</a:t>
            </a:r>
          </a:p>
          <a:p>
            <a:pPr marL="742950" lvl="1" indent="-285750" algn="just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diode must be present to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prevent the Darlington-pair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being destroyed by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inductive kickback</a:t>
            </a:r>
            <a:endParaRPr lang="en-A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Darlington 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Darlington pair/transistor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compound structure of a particular design made by two bipolar transistors connected in such a way that the current amplified by the first transistor is amplified further by the second 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Darlington transistors can be used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high-current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circuits, such as those involving computer control of motors or relays.</a:t>
            </a:r>
          </a:p>
        </p:txBody>
      </p:sp>
      <p:pic>
        <p:nvPicPr>
          <p:cNvPr id="3077" name="Picture 5" descr="C:\Users\User\Desktop\electronics_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Basic I/O Interface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microprocessor is great at solving problem, but can not communicate with the outside world.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chapter outlines some of the basic methods of communications, both serial and parallel, between humans or machines and the microprocessor.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introduces the basic I/O interface and discuss decoding for I/O devices.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Then, provides detail on parallel and serial interfacing, both of which have a variety of applications.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digital electronics,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binary decoder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combinational logic circuit that converts binary information from the n coded inputs to a maximum of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unique outputs. </a:t>
            </a:r>
          </a:p>
        </p:txBody>
      </p:sp>
      <p:pic>
        <p:nvPicPr>
          <p:cNvPr id="1027" name="Picture 3" descr="D:\CSE_JKKNIU\CSE\Computer Peripherals and Interfacing\Course Materials\1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105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Decoding 8-Bit I/O Port Addresses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Arial" pitchFamily="34" charset="0"/>
              </a:rPr>
              <a:t>Fixed I/O instruction uses an 8-bit I/O port address that on A</a:t>
            </a:r>
            <a:r>
              <a:rPr lang="en-US" baseline="-30000" dirty="0">
                <a:cs typeface="Arial" pitchFamily="34" charset="0"/>
              </a:rPr>
              <a:t>15</a:t>
            </a:r>
            <a:r>
              <a:rPr lang="en-US" dirty="0">
                <a:cs typeface="Arial" pitchFamily="34" charset="0"/>
              </a:rPr>
              <a:t>–A</a:t>
            </a:r>
            <a:r>
              <a:rPr lang="en-US" baseline="-30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 as 0000H–00FFH.</a:t>
            </a:r>
          </a:p>
          <a:p>
            <a:pPr lvl="1"/>
            <a:r>
              <a:rPr lang="en-US" dirty="0">
                <a:cs typeface="Arial" pitchFamily="34" charset="0"/>
              </a:rPr>
              <a:t>we often decode only address connections</a:t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A</a:t>
            </a:r>
            <a:r>
              <a:rPr lang="en-US" baseline="-30000" dirty="0">
                <a:cs typeface="Arial" pitchFamily="34" charset="0"/>
              </a:rPr>
              <a:t>7</a:t>
            </a:r>
            <a:r>
              <a:rPr lang="en-US" dirty="0">
                <a:cs typeface="Arial" pitchFamily="34" charset="0"/>
              </a:rPr>
              <a:t>–A</a:t>
            </a:r>
            <a:r>
              <a:rPr lang="en-US" baseline="-30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 for an 8-bit I/O port address</a:t>
            </a:r>
          </a:p>
          <a:p>
            <a:r>
              <a:rPr lang="en-US" dirty="0">
                <a:cs typeface="Arial" pitchFamily="34" charset="0"/>
              </a:rPr>
              <a:t>The DX register can also address I/O ports 00H–FFH. </a:t>
            </a:r>
          </a:p>
          <a:p>
            <a:r>
              <a:rPr lang="en-US" dirty="0">
                <a:cs typeface="Arial" pitchFamily="34" charset="0"/>
              </a:rPr>
              <a:t>If the address is decoded as an 8-bit address, we can never include I/O devices using a 16-bit address. </a:t>
            </a:r>
          </a:p>
          <a:p>
            <a:pPr lvl="1"/>
            <a:r>
              <a:rPr lang="en-US" dirty="0">
                <a:cs typeface="Arial" pitchFamily="34" charset="0"/>
              </a:rPr>
              <a:t>the PC never uses or decodes an 8-bit address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Decoding 8-Bit I/O Port Addresses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Arial" pitchFamily="34" charset="0"/>
              </a:rPr>
              <a:t>Figure 1</a:t>
            </a:r>
            <a:r>
              <a:rPr lang="en-US" dirty="0" smtClean="0">
                <a:cs typeface="Arial" pitchFamily="34" charset="0"/>
              </a:rPr>
              <a:t>0 </a:t>
            </a:r>
            <a:r>
              <a:rPr lang="en-US" dirty="0">
                <a:cs typeface="Arial" pitchFamily="34" charset="0"/>
              </a:rPr>
              <a:t>shows a 74ALS138 decoder that decodes 8-bit I/O ports F0H - F7H. </a:t>
            </a:r>
          </a:p>
          <a:p>
            <a:pPr lvl="1"/>
            <a:r>
              <a:rPr lang="en-US" dirty="0">
                <a:cs typeface="Arial" pitchFamily="34" charset="0"/>
              </a:rPr>
              <a:t>identical to a memory address decoder except</a:t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we only connect address bits A</a:t>
            </a:r>
            <a:r>
              <a:rPr lang="en-US" baseline="-30000" dirty="0">
                <a:cs typeface="Arial" pitchFamily="34" charset="0"/>
              </a:rPr>
              <a:t>7</a:t>
            </a:r>
            <a:r>
              <a:rPr lang="en-US" dirty="0">
                <a:cs typeface="Arial" pitchFamily="34" charset="0"/>
              </a:rPr>
              <a:t>–A</a:t>
            </a:r>
            <a:r>
              <a:rPr lang="en-US" baseline="-30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 to the</a:t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inputs of the decoder</a:t>
            </a:r>
          </a:p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11 </a:t>
            </a:r>
            <a:r>
              <a:rPr lang="en-US" dirty="0">
                <a:cs typeface="Arial" pitchFamily="34" charset="0"/>
              </a:rPr>
              <a:t>shows the PLD version, using a GAL22V10 (a low-cost device) for this decoder. </a:t>
            </a:r>
          </a:p>
          <a:p>
            <a:r>
              <a:rPr lang="en-US" dirty="0">
                <a:cs typeface="Arial" pitchFamily="34" charset="0"/>
              </a:rPr>
              <a:t>The PLD is a better decoder circuit because the number of integrated circuits has been reduced to one device. 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cs typeface="Arial" pitchFamily="34" charset="0"/>
              </a:rPr>
              <a:t>Figure </a:t>
            </a:r>
            <a:r>
              <a:rPr lang="en-US" sz="2700" b="1" dirty="0" smtClean="0">
                <a:cs typeface="Arial" pitchFamily="34" charset="0"/>
              </a:rPr>
              <a:t>10</a:t>
            </a:r>
            <a:r>
              <a:rPr lang="en-US" sz="2700" dirty="0">
                <a:cs typeface="Arial" pitchFamily="34" charset="0"/>
              </a:rPr>
              <a:t>  A port decoder that decodes 8-bit I/O ports. This decoder generates active low outputs for ports </a:t>
            </a:r>
            <a:r>
              <a:rPr lang="en-US" sz="2200" dirty="0">
                <a:cs typeface="Arial" pitchFamily="34" charset="0"/>
              </a:rPr>
              <a:t>F0H–F7H.</a:t>
            </a:r>
            <a:endParaRPr lang="en-US" dirty="0"/>
          </a:p>
        </p:txBody>
      </p:sp>
      <p:pic>
        <p:nvPicPr>
          <p:cNvPr id="4" name="Content Placeholder 3" descr="FG11_010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6" y="1600200"/>
            <a:ext cx="78861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9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cs typeface="Arial" pitchFamily="34" charset="0"/>
              </a:rPr>
              <a:t>Figure </a:t>
            </a:r>
            <a:r>
              <a:rPr lang="en-US" sz="2000" b="1" dirty="0" smtClean="0">
                <a:cs typeface="Arial" pitchFamily="34" charset="0"/>
              </a:rPr>
              <a:t>11</a:t>
            </a:r>
            <a:r>
              <a:rPr lang="en-US" sz="2000" dirty="0">
                <a:cs typeface="Arial" pitchFamily="34" charset="0"/>
              </a:rPr>
              <a:t>  A PLD that generates </a:t>
            </a:r>
            <a:r>
              <a:rPr lang="en-US" sz="2000" dirty="0" smtClean="0">
                <a:cs typeface="Arial" pitchFamily="34" charset="0"/>
              </a:rPr>
              <a:t>port </a:t>
            </a:r>
            <a:r>
              <a:rPr lang="en-US" sz="2000" dirty="0">
                <a:cs typeface="Arial" pitchFamily="34" charset="0"/>
              </a:rPr>
              <a:t>selection signals</a:t>
            </a:r>
            <a:endParaRPr lang="en-US" sz="2000" dirty="0"/>
          </a:p>
        </p:txBody>
      </p:sp>
      <p:pic>
        <p:nvPicPr>
          <p:cNvPr id="4" name="Content Placeholder 3" descr="FG11_011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231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cs typeface="Arial" pitchFamily="34" charset="0"/>
              </a:rPr>
              <a:t>Figure </a:t>
            </a:r>
            <a:r>
              <a:rPr lang="en-US" sz="2400" b="1" dirty="0" smtClean="0">
                <a:cs typeface="Arial" pitchFamily="34" charset="0"/>
              </a:rPr>
              <a:t>12</a:t>
            </a:r>
            <a:r>
              <a:rPr lang="en-US" sz="2400" dirty="0">
                <a:cs typeface="Arial" pitchFamily="34" charset="0"/>
              </a:rPr>
              <a:t>  A PLD that decodes 16-bit I/O ports EFF8H through EFFFH.</a:t>
            </a:r>
            <a:endParaRPr lang="en-US" sz="2400" dirty="0"/>
          </a:p>
        </p:txBody>
      </p:sp>
      <p:pic>
        <p:nvPicPr>
          <p:cNvPr id="4" name="Content Placeholder 3" descr="FG11_012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64" y="1600200"/>
            <a:ext cx="44116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3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cs typeface="Arial" pitchFamily="34" charset="0"/>
              </a:rPr>
              <a:t>Figure </a:t>
            </a:r>
            <a:r>
              <a:rPr lang="en-US" sz="2400" b="1" dirty="0" smtClean="0">
                <a:cs typeface="Arial" pitchFamily="34" charset="0"/>
              </a:rPr>
              <a:t>13</a:t>
            </a:r>
            <a:r>
              <a:rPr lang="en-US" sz="2400" dirty="0">
                <a:cs typeface="Arial" pitchFamily="34" charset="0"/>
              </a:rPr>
              <a:t>  A 32-bit-wide port decoded at 70H through 73H for the 80486DX microprocessor.</a:t>
            </a:r>
            <a:endParaRPr lang="en-US" sz="2400" dirty="0"/>
          </a:p>
        </p:txBody>
      </p:sp>
      <p:pic>
        <p:nvPicPr>
          <p:cNvPr id="4" name="Content Placeholder 3" descr="FG11_016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8936"/>
            <a:ext cx="4495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3000" y="1905000"/>
            <a:ext cx="376078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400" dirty="0">
                <a:cs typeface="Arial" pitchFamily="34" charset="0"/>
              </a:rPr>
              <a:t>I/O ports decoded by this interface are the 8-bit ports 70H–73H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400" dirty="0">
                <a:cs typeface="Arial" pitchFamily="34" charset="0"/>
              </a:rPr>
              <a:t>When writing to access this port, it is crucial to use the address 70H for 32-bit input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400" dirty="0">
                <a:cs typeface="Arial" pitchFamily="34" charset="0"/>
              </a:rPr>
              <a:t>as instruction </a:t>
            </a:r>
            <a:br>
              <a:rPr lang="en-US" sz="2400" dirty="0">
                <a:cs typeface="Arial" pitchFamily="34" charset="0"/>
              </a:rPr>
            </a:br>
            <a:r>
              <a:rPr lang="en-US" sz="2400" dirty="0">
                <a:cs typeface="Arial" pitchFamily="34" charset="0"/>
              </a:rPr>
              <a:t>IN EAX, 70H</a:t>
            </a:r>
            <a:endParaRPr lang="en-AU" sz="2400" dirty="0">
              <a:latin typeface="Times" pitchFamily="-8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Times New Roman" pitchFamily="18" charset="0"/>
              </a:rPr>
              <a:t>THE PROGRAMMABLE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82C55 </a:t>
            </a:r>
            <a:r>
              <a:rPr lang="en-US" b="1" dirty="0">
                <a:cs typeface="Arial" pitchFamily="34" charset="0"/>
              </a:rPr>
              <a:t>programmable peripheral interface</a:t>
            </a:r>
            <a:r>
              <a:rPr lang="en-US" dirty="0">
                <a:cs typeface="Arial" pitchFamily="34" charset="0"/>
              </a:rPr>
              <a:t> (PPI) is a popular, low-cost interface component found in many applications. </a:t>
            </a:r>
          </a:p>
          <a:p>
            <a:r>
              <a:rPr lang="en-US" dirty="0">
                <a:cs typeface="Arial" pitchFamily="34" charset="0"/>
              </a:rPr>
              <a:t>The PPI has 24 pins for I/O, programmable in groups of 12 pins and groups that operate in three distinct modes of operation. </a:t>
            </a:r>
          </a:p>
          <a:p>
            <a:r>
              <a:rPr lang="en-US" dirty="0">
                <a:cs typeface="Arial" pitchFamily="34" charset="0"/>
              </a:rPr>
              <a:t>82C55 can interface any TTL-compatible</a:t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I/O device to the microprocessor.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Times New Roman" pitchFamily="18" charset="0"/>
              </a:rPr>
              <a:t>THE PROGRAMMABLE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Arial" pitchFamily="34" charset="0"/>
              </a:rPr>
              <a:t>The 82C55 (CMOS version) requires wait states if operated with a processor using higher than an 8 MHz clock. </a:t>
            </a:r>
          </a:p>
          <a:p>
            <a:pPr lvl="1"/>
            <a:r>
              <a:rPr lang="en-US" dirty="0">
                <a:cs typeface="Arial" pitchFamily="34" charset="0"/>
              </a:rPr>
              <a:t>also provides at least 2.5 mA of sink (logic 0) current at each output, a maximum of 4.0 mA </a:t>
            </a:r>
          </a:p>
          <a:p>
            <a:r>
              <a:rPr lang="en-US" dirty="0">
                <a:cs typeface="Arial" pitchFamily="34" charset="0"/>
              </a:rPr>
              <a:t>Because I/O devices are inherently slow, wait 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states </a:t>
            </a:r>
            <a:r>
              <a:rPr lang="en-US" dirty="0">
                <a:cs typeface="Arial" pitchFamily="34" charset="0"/>
              </a:rPr>
              <a:t>used during I/O transfers do not impact significantly upon the speed of the system.</a:t>
            </a:r>
          </a:p>
          <a:p>
            <a:r>
              <a:rPr lang="en-US" dirty="0">
                <a:cs typeface="Arial" pitchFamily="34" charset="0"/>
              </a:rPr>
              <a:t>The 82C55 still finds application even in the latest Core2-based computer system. 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Times New Roman" pitchFamily="18" charset="0"/>
              </a:rPr>
              <a:t>THE PROGRAMMABLE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cs typeface="Arial" pitchFamily="34" charset="0"/>
              </a:rPr>
              <a:t>82C55 is used for interface to the keyboard and parallel printer port in many PCs.</a:t>
            </a:r>
          </a:p>
          <a:p>
            <a:pPr lvl="1"/>
            <a:r>
              <a:rPr lang="en-US" dirty="0">
                <a:cs typeface="Arial" pitchFamily="34" charset="0"/>
              </a:rPr>
              <a:t>found as a function within an interfacing chip set</a:t>
            </a:r>
          </a:p>
          <a:p>
            <a:pPr lvl="1"/>
            <a:r>
              <a:rPr lang="en-US" dirty="0">
                <a:cs typeface="Arial" pitchFamily="34" charset="0"/>
              </a:rPr>
              <a:t>also controls the timer and reads data from the keyboard interface</a:t>
            </a:r>
            <a:endParaRPr lang="en-AU" dirty="0">
              <a:latin typeface="Times" pitchFamily="-80" charset="0"/>
              <a:cs typeface="Times New Roman" pitchFamily="18" charset="0"/>
            </a:endParaRPr>
          </a:p>
          <a:p>
            <a:r>
              <a:rPr lang="en-US" dirty="0">
                <a:cs typeface="Arial" pitchFamily="34" charset="0"/>
              </a:rPr>
              <a:t>An experimentation board is available that plugs into the parallel port of a PC, to allow access to an 8255 located on the board. </a:t>
            </a:r>
          </a:p>
          <a:p>
            <a:r>
              <a:rPr lang="en-US" dirty="0">
                <a:cs typeface="Arial" pitchFamily="34" charset="0"/>
              </a:rPr>
              <a:t>The 8255 is programmed in either assembly language or Visual C++ through drivers available with the board. 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Basic I/O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Interfaces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cs typeface="Arial" pitchFamily="34" charset="0"/>
              </a:rPr>
              <a:t>The basic input device is a set of three-state buffers. </a:t>
            </a:r>
          </a:p>
          <a:p>
            <a:pPr algn="just"/>
            <a:r>
              <a:rPr lang="en-US" sz="2400" dirty="0" smtClean="0">
                <a:cs typeface="Arial" pitchFamily="34" charset="0"/>
              </a:rPr>
              <a:t>The basic output device is a set of data latches. </a:t>
            </a:r>
          </a:p>
          <a:p>
            <a:pPr algn="just"/>
            <a:r>
              <a:rPr lang="en-US" sz="2400" dirty="0" smtClean="0">
                <a:cs typeface="Arial" pitchFamily="34" charset="0"/>
              </a:rPr>
              <a:t>The term IN refers to moving data </a:t>
            </a:r>
            <a:r>
              <a:rPr lang="en-US" sz="2400" i="1" dirty="0" smtClean="0">
                <a:cs typeface="Arial" pitchFamily="34" charset="0"/>
              </a:rPr>
              <a:t>from</a:t>
            </a:r>
            <a:r>
              <a:rPr lang="en-US" sz="2400" dirty="0" smtClean="0">
                <a:cs typeface="Arial" pitchFamily="34" charset="0"/>
              </a:rPr>
              <a:t> the I/O device </a:t>
            </a:r>
            <a:r>
              <a:rPr lang="en-US" sz="2400" i="1" dirty="0" smtClean="0">
                <a:cs typeface="Arial" pitchFamily="34" charset="0"/>
              </a:rPr>
              <a:t>into</a:t>
            </a:r>
            <a:r>
              <a:rPr lang="en-US" sz="2400" dirty="0" smtClean="0">
                <a:cs typeface="Arial" pitchFamily="34" charset="0"/>
              </a:rPr>
              <a:t> the microprocessor and</a:t>
            </a:r>
          </a:p>
          <a:p>
            <a:pPr algn="just"/>
            <a:r>
              <a:rPr lang="en-US" sz="2400" dirty="0" smtClean="0">
                <a:cs typeface="Arial" pitchFamily="34" charset="0"/>
              </a:rPr>
              <a:t>The term OUT refers to moving data </a:t>
            </a:r>
            <a:r>
              <a:rPr lang="en-US" sz="2400" i="1" dirty="0" smtClean="0">
                <a:cs typeface="Arial" pitchFamily="34" charset="0"/>
              </a:rPr>
              <a:t>out</a:t>
            </a:r>
            <a:r>
              <a:rPr lang="en-US" sz="2400" dirty="0" smtClean="0">
                <a:cs typeface="Arial" pitchFamily="34" charset="0"/>
              </a:rPr>
              <a:t> of the microprocessor </a:t>
            </a:r>
            <a:r>
              <a:rPr lang="en-US" sz="2400" i="1" dirty="0" smtClean="0">
                <a:cs typeface="Arial" pitchFamily="34" charset="0"/>
              </a:rPr>
              <a:t>to</a:t>
            </a:r>
            <a:r>
              <a:rPr lang="en-US" sz="2400" dirty="0" smtClean="0">
                <a:cs typeface="Arial" pitchFamily="34" charset="0"/>
              </a:rPr>
              <a:t> the I/O device.</a:t>
            </a:r>
            <a:endParaRPr lang="en-AU" sz="2400" dirty="0" smtClean="0">
              <a:latin typeface="Times" pitchFamily="-80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Basic Description of the 82C55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Arial" pitchFamily="34" charset="0"/>
              </a:rPr>
              <a:t>Fig </a:t>
            </a:r>
            <a:r>
              <a:rPr lang="en-US" dirty="0" smtClean="0">
                <a:cs typeface="Arial" pitchFamily="34" charset="0"/>
              </a:rPr>
              <a:t>14 </a:t>
            </a:r>
            <a:r>
              <a:rPr lang="en-US" dirty="0">
                <a:cs typeface="Arial" pitchFamily="34" charset="0"/>
              </a:rPr>
              <a:t>shows pin-outs of the 82C55 in </a:t>
            </a:r>
            <a:r>
              <a:rPr lang="en-US" dirty="0" smtClean="0">
                <a:cs typeface="Arial" pitchFamily="34" charset="0"/>
              </a:rPr>
              <a:t>DIP </a:t>
            </a:r>
            <a:r>
              <a:rPr lang="en-US" dirty="0">
                <a:cs typeface="Arial" pitchFamily="34" charset="0"/>
              </a:rPr>
              <a:t>and surface mount (flat pack) format.</a:t>
            </a:r>
          </a:p>
          <a:p>
            <a:r>
              <a:rPr lang="en-US" dirty="0">
                <a:cs typeface="Arial" pitchFamily="34" charset="0"/>
              </a:rPr>
              <a:t>The</a:t>
            </a:r>
            <a:r>
              <a:rPr lang="en-US" dirty="0">
                <a:cs typeface="Times New Roman" pitchFamily="18" charset="0"/>
              </a:rPr>
              <a:t> three I/O ports (labeled A, B, and C) are programmed as groups. 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group A connections consist of port A (PA</a:t>
            </a:r>
            <a:r>
              <a:rPr lang="en-US" baseline="-30000" dirty="0">
                <a:cs typeface="Arial" pitchFamily="34" charset="0"/>
              </a:rPr>
              <a:t>7</a:t>
            </a:r>
            <a:r>
              <a:rPr lang="en-US" dirty="0">
                <a:cs typeface="Arial" pitchFamily="34" charset="0"/>
              </a:rPr>
              <a:t>–PA</a:t>
            </a:r>
            <a:r>
              <a:rPr lang="en-US" baseline="-30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) and the upper half of port C (PC</a:t>
            </a:r>
            <a:r>
              <a:rPr lang="en-US" baseline="-30000" dirty="0">
                <a:cs typeface="Arial" pitchFamily="34" charset="0"/>
              </a:rPr>
              <a:t>7</a:t>
            </a:r>
            <a:r>
              <a:rPr lang="en-US" dirty="0">
                <a:cs typeface="Arial" pitchFamily="34" charset="0"/>
              </a:rPr>
              <a:t>–PC</a:t>
            </a:r>
            <a:r>
              <a:rPr lang="en-US" baseline="-30000" dirty="0">
                <a:cs typeface="Arial" pitchFamily="34" charset="0"/>
              </a:rPr>
              <a:t>4</a:t>
            </a:r>
            <a:r>
              <a:rPr lang="en-US" dirty="0">
                <a:cs typeface="Arial" pitchFamily="34" charset="0"/>
              </a:rPr>
              <a:t>)</a:t>
            </a:r>
          </a:p>
          <a:p>
            <a:pPr lvl="1"/>
            <a:r>
              <a:rPr lang="en-US" dirty="0">
                <a:cs typeface="Arial" pitchFamily="34" charset="0"/>
              </a:rPr>
              <a:t>group B consists of port B (PB</a:t>
            </a:r>
            <a:r>
              <a:rPr lang="en-US" baseline="-30000" dirty="0">
                <a:cs typeface="Arial" pitchFamily="34" charset="0"/>
              </a:rPr>
              <a:t>7</a:t>
            </a:r>
            <a:r>
              <a:rPr lang="en-US" dirty="0">
                <a:cs typeface="Arial" pitchFamily="34" charset="0"/>
              </a:rPr>
              <a:t>–PB</a:t>
            </a:r>
            <a:r>
              <a:rPr lang="en-US" baseline="-30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) and the lower half of port C (PC</a:t>
            </a:r>
            <a:r>
              <a:rPr lang="en-US" baseline="-30000" dirty="0">
                <a:cs typeface="Arial" pitchFamily="34" charset="0"/>
              </a:rPr>
              <a:t>3</a:t>
            </a:r>
            <a:r>
              <a:rPr lang="en-US" dirty="0">
                <a:cs typeface="Arial" pitchFamily="34" charset="0"/>
              </a:rPr>
              <a:t>–PC</a:t>
            </a:r>
            <a:r>
              <a:rPr lang="en-US" baseline="-30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) </a:t>
            </a:r>
          </a:p>
          <a:p>
            <a:r>
              <a:rPr lang="en-US" dirty="0">
                <a:cs typeface="Arial" pitchFamily="34" charset="0"/>
              </a:rPr>
              <a:t>82C55 is selected by its CS pin for programming and reading/writing to a 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cs typeface="Arial" pitchFamily="34" charset="0"/>
              </a:rPr>
              <a:t>Figure </a:t>
            </a:r>
            <a:r>
              <a:rPr lang="en-US" sz="2200" b="1" dirty="0" smtClean="0">
                <a:cs typeface="Arial" pitchFamily="34" charset="0"/>
              </a:rPr>
              <a:t>14</a:t>
            </a:r>
            <a:r>
              <a:rPr lang="en-US" sz="2200" dirty="0">
                <a:cs typeface="Arial" pitchFamily="34" charset="0"/>
              </a:rPr>
              <a:t>  The pin-out of the 82C55 peripheral interface adapter </a:t>
            </a:r>
            <a:r>
              <a:rPr lang="en-US" sz="2000" dirty="0">
                <a:cs typeface="Arial" pitchFamily="34" charset="0"/>
              </a:rPr>
              <a:t>(PPI).</a:t>
            </a:r>
            <a:endParaRPr lang="en-US" sz="2400" dirty="0"/>
          </a:p>
        </p:txBody>
      </p:sp>
      <p:pic>
        <p:nvPicPr>
          <p:cNvPr id="5122" name="Picture 2" descr="D:\CSE_JKKNIU\CSE\Computer Peripherals and Interfacing\Course Materials\pin out of 85C5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Basic Description of the 82C55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cs typeface="Arial" pitchFamily="34" charset="0"/>
              </a:rPr>
              <a:t>Table </a:t>
            </a:r>
            <a:r>
              <a:rPr lang="en-US" dirty="0" smtClean="0">
                <a:cs typeface="Arial" pitchFamily="34" charset="0"/>
              </a:rPr>
              <a:t>1 </a:t>
            </a:r>
            <a:r>
              <a:rPr lang="en-US" dirty="0">
                <a:cs typeface="Arial" pitchFamily="34" charset="0"/>
              </a:rPr>
              <a:t>shows I/O port assignments used for programming and access to the I/O ports. </a:t>
            </a:r>
          </a:p>
          <a:p>
            <a:r>
              <a:rPr lang="en-US" dirty="0">
                <a:cs typeface="Arial" pitchFamily="34" charset="0"/>
              </a:rPr>
              <a:t>In the PC, a pair of 82C55s, or equivalents, are decoded at I/O ports 60H–63H and also</a:t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at ports 378H–37BH.</a:t>
            </a:r>
            <a:endParaRPr lang="en-AU" dirty="0">
              <a:latin typeface="Times" pitchFamily="-80" charset="0"/>
              <a:cs typeface="Times New Roman" pitchFamily="18" charset="0"/>
            </a:endParaRPr>
          </a:p>
          <a:p>
            <a:r>
              <a:rPr lang="en-US" dirty="0">
                <a:cs typeface="Arial" pitchFamily="34" charset="0"/>
              </a:rPr>
              <a:t>The 82C55 is a fairly simple device to interface to the microprocessor and program. </a:t>
            </a:r>
          </a:p>
          <a:p>
            <a:r>
              <a:rPr lang="en-US" dirty="0">
                <a:cs typeface="Arial" pitchFamily="34" charset="0"/>
              </a:rPr>
              <a:t>For 82C55 to be read or written, the CS input must be logic 0 and the correct I/O address must be applied to the A</a:t>
            </a:r>
            <a:r>
              <a:rPr lang="en-US" baseline="-30000" dirty="0">
                <a:cs typeface="Arial" pitchFamily="34" charset="0"/>
              </a:rPr>
              <a:t>1</a:t>
            </a:r>
            <a:r>
              <a:rPr lang="en-US" dirty="0">
                <a:cs typeface="Arial" pitchFamily="34" charset="0"/>
              </a:rPr>
              <a:t> and A</a:t>
            </a:r>
            <a:r>
              <a:rPr lang="en-US" baseline="-30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 pins. </a:t>
            </a:r>
          </a:p>
          <a:p>
            <a:r>
              <a:rPr lang="en-US" dirty="0">
                <a:cs typeface="Arial" pitchFamily="34" charset="0"/>
              </a:rPr>
              <a:t>Remaining port address pins are </a:t>
            </a:r>
            <a:r>
              <a:rPr lang="en-US" i="1" dirty="0">
                <a:cs typeface="Arial" pitchFamily="34" charset="0"/>
              </a:rPr>
              <a:t>don’t cares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Basic Description of the 82C55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cs typeface="Arial" pitchFamily="34" charset="0"/>
              </a:rPr>
              <a:t>Fig </a:t>
            </a:r>
            <a:r>
              <a:rPr lang="en-US" dirty="0" smtClean="0">
                <a:cs typeface="Arial" pitchFamily="34" charset="0"/>
              </a:rPr>
              <a:t>15 </a:t>
            </a:r>
            <a:r>
              <a:rPr lang="en-US" dirty="0">
                <a:cs typeface="Arial" pitchFamily="34" charset="0"/>
              </a:rPr>
              <a:t>shows an 82C55 connected to the 80386SX so it functions at 8-bit addresses C0H (port A), C2H (port B), C4H (port C),</a:t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and C6H (command register). </a:t>
            </a:r>
          </a:p>
          <a:p>
            <a:pPr lvl="1"/>
            <a:r>
              <a:rPr lang="en-US" dirty="0">
                <a:cs typeface="Arial" pitchFamily="34" charset="0"/>
              </a:rPr>
              <a:t>this interface uses the low bank of the I/O map </a:t>
            </a:r>
          </a:p>
          <a:p>
            <a:r>
              <a:rPr lang="en-US" dirty="0">
                <a:cs typeface="Arial" pitchFamily="34" charset="0"/>
              </a:rPr>
              <a:t>All 82C55 pins are direct connections to the 80386SX, except the CS pin. The pin is decoded/selected by a 74ALS138 decoder.</a:t>
            </a:r>
            <a:endParaRPr lang="en-AU" dirty="0">
              <a:latin typeface="Times" pitchFamily="-80" charset="0"/>
              <a:cs typeface="Times New Roman" pitchFamily="18" charset="0"/>
            </a:endParaRPr>
          </a:p>
          <a:p>
            <a:r>
              <a:rPr lang="en-US" dirty="0">
                <a:cs typeface="Arial" pitchFamily="34" charset="0"/>
              </a:rPr>
              <a:t>A RESET to 82C55 sets up all ports as</a:t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simple input ports using mode 0 operation. </a:t>
            </a:r>
          </a:p>
          <a:p>
            <a:pPr lvl="1"/>
            <a:r>
              <a:rPr lang="en-US" dirty="0">
                <a:cs typeface="Arial" pitchFamily="34" charset="0"/>
              </a:rPr>
              <a:t>initializes the device when the processor is reset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cs typeface="Arial" pitchFamily="34" charset="0"/>
              </a:rPr>
              <a:t>Figure </a:t>
            </a:r>
            <a:r>
              <a:rPr lang="en-US" sz="1800" b="1" dirty="0" smtClean="0">
                <a:cs typeface="Arial" pitchFamily="34" charset="0"/>
              </a:rPr>
              <a:t>15</a:t>
            </a:r>
            <a:r>
              <a:rPr lang="en-US" sz="1800" dirty="0">
                <a:cs typeface="Arial" pitchFamily="34" charset="0"/>
              </a:rPr>
              <a:t>  The 82C55 interfaced to the </a:t>
            </a:r>
            <a:r>
              <a:rPr lang="en-US" sz="1800" dirty="0" smtClean="0">
                <a:cs typeface="Arial" pitchFamily="34" charset="0"/>
              </a:rPr>
              <a:t>80386SX </a:t>
            </a:r>
            <a:r>
              <a:rPr lang="en-US" sz="1800" dirty="0">
                <a:cs typeface="Arial" pitchFamily="34" charset="0"/>
              </a:rPr>
              <a:t>microprocessor.</a:t>
            </a:r>
            <a:endParaRPr lang="en-US" sz="1800" dirty="0"/>
          </a:p>
        </p:txBody>
      </p:sp>
      <p:pic>
        <p:nvPicPr>
          <p:cNvPr id="4" name="Content Placeholder 3" descr="FG11_019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4631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Basic Description of the 82C55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Arial" pitchFamily="34" charset="0"/>
              </a:rPr>
              <a:t>After a RESET, no other commands are needed, as long as it is used as an input device for all three ports. </a:t>
            </a:r>
          </a:p>
          <a:p>
            <a:r>
              <a:rPr lang="en-US" dirty="0">
                <a:cs typeface="Arial" pitchFamily="34" charset="0"/>
              </a:rPr>
              <a:t>82C55 is interfaced to the PC at port addresses 60H–63H for keyboard control.</a:t>
            </a:r>
          </a:p>
          <a:p>
            <a:pPr lvl="1"/>
            <a:r>
              <a:rPr lang="en-US" dirty="0">
                <a:cs typeface="Arial" pitchFamily="34" charset="0"/>
              </a:rPr>
              <a:t>also for controlling the speaker, timer, and other internal devices such as memory expansion </a:t>
            </a:r>
          </a:p>
          <a:p>
            <a:r>
              <a:rPr lang="en-US" dirty="0">
                <a:cs typeface="Arial" pitchFamily="34" charset="0"/>
              </a:rPr>
              <a:t>It is also used for the parallel printer port at I/O ports 378H–37BH.</a:t>
            </a:r>
            <a:endParaRPr lang="en-AU" dirty="0">
              <a:latin typeface="Times" pitchFamily="-80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Programming the 82C55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95400"/>
            <a:ext cx="8229600" cy="4525963"/>
          </a:xfrm>
        </p:spPr>
        <p:txBody>
          <a:bodyPr/>
          <a:lstStyle/>
          <a:p>
            <a:r>
              <a:rPr lang="en-US" sz="2800" dirty="0">
                <a:cs typeface="Arial" pitchFamily="34" charset="0"/>
              </a:rPr>
              <a:t>82C55 is programmed through two internal command registers shown in Figure </a:t>
            </a:r>
            <a:r>
              <a:rPr lang="en-US" sz="2800" dirty="0" smtClean="0">
                <a:cs typeface="Arial" pitchFamily="34" charset="0"/>
              </a:rPr>
              <a:t>16.</a:t>
            </a:r>
            <a:endParaRPr lang="en-US" sz="2800" dirty="0">
              <a:cs typeface="Arial" pitchFamily="34" charset="0"/>
            </a:endParaRPr>
          </a:p>
          <a:p>
            <a:r>
              <a:rPr lang="en-US" sz="2800" dirty="0">
                <a:cs typeface="Arial" pitchFamily="34" charset="0"/>
              </a:rPr>
              <a:t>Bit position 7 selects either command byte A or command byte B. </a:t>
            </a:r>
          </a:p>
          <a:p>
            <a:pPr lvl="1"/>
            <a:r>
              <a:rPr lang="en-US" sz="2400" dirty="0">
                <a:cs typeface="Arial" pitchFamily="34" charset="0"/>
              </a:rPr>
              <a:t>command byte A programs functions of </a:t>
            </a:r>
            <a:r>
              <a:rPr lang="en-US" sz="2400" dirty="0" smtClean="0">
                <a:cs typeface="Arial" pitchFamily="34" charset="0"/>
              </a:rPr>
              <a:t>group A </a:t>
            </a:r>
            <a:r>
              <a:rPr lang="en-US" sz="2400" dirty="0">
                <a:cs typeface="Arial" pitchFamily="34" charset="0"/>
              </a:rPr>
              <a:t>and B</a:t>
            </a:r>
          </a:p>
          <a:p>
            <a:pPr lvl="1"/>
            <a:r>
              <a:rPr lang="en-US" sz="2400" dirty="0">
                <a:cs typeface="Arial" pitchFamily="34" charset="0"/>
              </a:rPr>
              <a:t>byte B sets (1) or resets (0) bits of port C </a:t>
            </a:r>
            <a:r>
              <a:rPr lang="en-US" sz="2400" dirty="0" smtClean="0">
                <a:cs typeface="Arial" pitchFamily="34" charset="0"/>
              </a:rPr>
              <a:t>only if </a:t>
            </a:r>
            <a:r>
              <a:rPr lang="en-US" sz="2400" dirty="0">
                <a:cs typeface="Arial" pitchFamily="34" charset="0"/>
              </a:rPr>
              <a:t>the 82C55 is programmed in mode 1 or 2</a:t>
            </a:r>
            <a:endParaRPr lang="en-AU" sz="2400" dirty="0">
              <a:latin typeface="Times" pitchFamily="-80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4401312"/>
            <a:ext cx="7666038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D4000"/>
              </a:buClr>
              <a:buFontTx/>
              <a:buChar char="•"/>
            </a:pPr>
            <a:r>
              <a:rPr lang="en-US" sz="2800" dirty="0">
                <a:cs typeface="Times New Roman" pitchFamily="18" charset="0"/>
              </a:rPr>
              <a:t>Group B (port B and the lower part of port C) are programmed as input or output pins. </a:t>
            </a:r>
          </a:p>
        </p:txBody>
      </p:sp>
    </p:spTree>
    <p:extLst>
      <p:ext uri="{BB962C8B-B14F-4D97-AF65-F5344CB8AC3E}">
        <p14:creationId xmlns:p14="http://schemas.microsoft.com/office/powerpoint/2010/main" val="26949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cs typeface="Arial" pitchFamily="34" charset="0"/>
              </a:rPr>
              <a:t>Figure </a:t>
            </a:r>
            <a:r>
              <a:rPr lang="en-US" sz="2400" b="1" dirty="0" smtClean="0">
                <a:cs typeface="Arial" pitchFamily="34" charset="0"/>
              </a:rPr>
              <a:t>16</a:t>
            </a:r>
            <a:r>
              <a:rPr lang="en-US" sz="2400" dirty="0">
                <a:cs typeface="Arial" pitchFamily="34" charset="0"/>
              </a:rPr>
              <a:t> The command byte of the command register in the 82C55. </a:t>
            </a:r>
            <a:endParaRPr lang="en-US" sz="2400" dirty="0"/>
          </a:p>
        </p:txBody>
      </p:sp>
      <p:pic>
        <p:nvPicPr>
          <p:cNvPr id="4098" name="Picture 2" descr="D:\CSE_JKKNIU\CSE\Computer Peripherals and Interfacing\Course Materials\command regis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40079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Programming the 82C55 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15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Mode 0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Input or Output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this mode, Port A and Port B are used as two simple 8-bit I/O ports and Port C as two 4-bit I/O ports.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port (or half-port, in case of Port C) can be programmed to function as simply an input port or an output port.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input/output features in mode 0 are :Outputs are latched, Inputs are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latched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(?)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Ports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not have handshake or interrupt capability.</a:t>
            </a:r>
          </a:p>
        </p:txBody>
      </p:sp>
    </p:spTree>
    <p:extLst>
      <p:ext uri="{BB962C8B-B14F-4D97-AF65-F5344CB8AC3E}">
        <p14:creationId xmlns:p14="http://schemas.microsoft.com/office/powerpoint/2010/main" val="7671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Programming the 82C55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Mode 1 : Input or Output with handshake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In mode 1, handshake signals are exchanged between the microprocessor and peripherals prior to data transfer.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ports (A and B) function as 8-bit I/O ports.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can be configured either as input or output ports.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port (Port A and Port B) uses 3 lines from port C as handshake signals.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remaining two lines of port C can be used for simple I/O functions.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and output data are latched and Interrupt logic is supported.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Chapter Objectives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Upon completion of this chapter, you will be able to: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Explain the operation of the basic input and output interfaces.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Decode an 8-, 16-, and 32-bit I/O device so that they can be used at any I/O port address.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Define handshaking and explain how to use it with I/O devices.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Interface and program the 82C55 programmable parallel interface.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Interface LCD displays, LED displays, keyboards, ADC, DAC, and various other devices to the 82C55.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Interface an analog-to-digital converter and a digital-to-analog converter to the microprocessor.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Interface both DC and stepper motors to the microprocessor.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Programming the 82C55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Mode 2 : Bidirectional Data Transfer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This mode is used primarily in applications such as data transfer between the two computers or floppy disk controller interface.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Port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can be configured as the bidirectional port and Port B either in mode 0 or mode 1.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Port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uses five signals from Port C as handshake signals for data transfer.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remaining three lines from Port C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used either as simple I/O or as handshake signals for Port 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Programming the 82C55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Group A (port A and the upper part of port C) are programmed as input or output pins.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Group A can operate in modes 0, 1, and 2. 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mode 2 operation is a bidirectional mode of operation for port A</a:t>
            </a:r>
            <a:endParaRPr lang="en-A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If a 0 is placed in bit position 7 of the command byte, command byte B is selected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This allows any bit of port C to be set (1) or reset (0), if the 82C55 is operated in either mode 1 or 2. 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otherwise, this byte is not used for programming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Mode 0 Operation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Mode 0 operation causes 82C55 to function: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 buffered input device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 latched output device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shows 82C55 connected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eight seven-segment LED displays.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are standard LEDs.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interface can be modified with a change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resistor values for an organic LED (OLED) display or high-brightness LEDs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2200" b="1" dirty="0">
                <a:cs typeface="Arial" pitchFamily="34" charset="0"/>
              </a:rPr>
              <a:t>Figure </a:t>
            </a:r>
            <a:r>
              <a:rPr lang="en-US" sz="2200" b="1" dirty="0" smtClean="0">
                <a:cs typeface="Arial" pitchFamily="34" charset="0"/>
              </a:rPr>
              <a:t>17</a:t>
            </a:r>
            <a:r>
              <a:rPr lang="en-US" sz="2200" dirty="0">
                <a:cs typeface="Arial" pitchFamily="34" charset="0"/>
              </a:rPr>
              <a:t>  An 8-digit LED display interfaced to the 8088 microprocessor through an 82C55 PIA</a:t>
            </a:r>
            <a:endParaRPr lang="en-US" sz="2200" dirty="0"/>
          </a:p>
        </p:txBody>
      </p:sp>
      <p:pic>
        <p:nvPicPr>
          <p:cNvPr id="3074" name="Picture 2" descr="D:\CSE_JKKNIU\CSE\Computer Peripherals and Interfacing\Course Materials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543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An 8-digit LED display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822960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400" dirty="0">
                <a:cs typeface="Arial" pitchFamily="34" charset="0"/>
              </a:rPr>
              <a:t>ports A &amp; B are programmed </a:t>
            </a:r>
            <a:r>
              <a:rPr lang="en-US" sz="2400" dirty="0" smtClean="0">
                <a:cs typeface="Arial" pitchFamily="34" charset="0"/>
              </a:rPr>
              <a:t>as (mode </a:t>
            </a:r>
            <a:r>
              <a:rPr lang="en-US" sz="2400" dirty="0">
                <a:cs typeface="Arial" pitchFamily="34" charset="0"/>
              </a:rPr>
              <a:t>0) simple latched output ports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400" dirty="0">
                <a:cs typeface="Arial" pitchFamily="34" charset="0"/>
              </a:rPr>
              <a:t>port A provides segment data </a:t>
            </a:r>
            <a:r>
              <a:rPr lang="en-US" sz="2400" dirty="0" smtClean="0">
                <a:cs typeface="Arial" pitchFamily="34" charset="0"/>
              </a:rPr>
              <a:t>inputs port </a:t>
            </a:r>
            <a:r>
              <a:rPr lang="en-US" sz="2400" dirty="0">
                <a:cs typeface="Arial" pitchFamily="34" charset="0"/>
              </a:rPr>
              <a:t>B provides a means of selecting one display position at a time for multiplexing the displays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400" dirty="0">
                <a:cs typeface="Arial" pitchFamily="34" charset="0"/>
              </a:rPr>
              <a:t>the 82C55 is interfaced to an 8088 through a PLD so it functions at </a:t>
            </a:r>
            <a:r>
              <a:rPr lang="en-US" sz="2400" dirty="0" smtClean="0">
                <a:cs typeface="Arial" pitchFamily="34" charset="0"/>
              </a:rPr>
              <a:t> I/O </a:t>
            </a:r>
            <a:r>
              <a:rPr lang="en-US" sz="2400" dirty="0">
                <a:cs typeface="Arial" pitchFamily="34" charset="0"/>
              </a:rPr>
              <a:t>port numbers 0700H–0703H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400" dirty="0">
                <a:cs typeface="Arial" pitchFamily="34" charset="0"/>
              </a:rPr>
              <a:t>PLD decodes the I/O address and develops the write strobe for the WR  pin of the 82C55</a:t>
            </a:r>
            <a:endParaRPr lang="en-AU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Arial" pitchFamily="34" charset="0"/>
              </a:rPr>
              <a:t>A Stepper Motor Interfaced to the 82C55.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Another device often interfaced to a computer system is the </a:t>
            </a:r>
            <a:r>
              <a:rPr lang="en-US" b="1" dirty="0">
                <a:cs typeface="Arial" pitchFamily="34" charset="0"/>
              </a:rPr>
              <a:t>stepper motor</a:t>
            </a:r>
            <a:r>
              <a:rPr lang="en-US" i="1" dirty="0">
                <a:cs typeface="Arial" pitchFamily="34" charset="0"/>
              </a:rPr>
              <a:t>.</a:t>
            </a:r>
            <a:r>
              <a:rPr lang="en-US" dirty="0">
                <a:cs typeface="Arial" pitchFamily="34" charset="0"/>
              </a:rPr>
              <a:t> </a:t>
            </a:r>
          </a:p>
          <a:p>
            <a:pPr lvl="1"/>
            <a:r>
              <a:rPr lang="en-US" dirty="0">
                <a:cs typeface="Arial" pitchFamily="34" charset="0"/>
              </a:rPr>
              <a:t>a digital motor because it is moved in discrete steps as it traverses through 360° </a:t>
            </a:r>
          </a:p>
          <a:p>
            <a:r>
              <a:rPr lang="en-US" dirty="0">
                <a:cs typeface="Arial" pitchFamily="34" charset="0"/>
              </a:rPr>
              <a:t>An inexpensive stepper motor is geared to move perhaps 15° per step</a:t>
            </a:r>
          </a:p>
          <a:p>
            <a:r>
              <a:rPr lang="en-US" dirty="0">
                <a:cs typeface="Arial" pitchFamily="34" charset="0"/>
              </a:rPr>
              <a:t>A more costly, high-precision stepper motor can be geared to 1° per step. 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Arial" pitchFamily="34" charset="0"/>
              </a:rPr>
              <a:t>A Stepper Motor Interfaced to the 82C55.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cs typeface="Arial" pitchFamily="34" charset="0"/>
              </a:rPr>
              <a:t>In all cases, these steps are gained through many magnetic poles and/or gearing. </a:t>
            </a:r>
          </a:p>
          <a:p>
            <a:r>
              <a:rPr lang="en-US" dirty="0">
                <a:cs typeface="Arial" pitchFamily="34" charset="0"/>
              </a:rPr>
              <a:t>Figure </a:t>
            </a:r>
            <a:r>
              <a:rPr lang="en-US" dirty="0" smtClean="0">
                <a:cs typeface="Arial" pitchFamily="34" charset="0"/>
              </a:rPr>
              <a:t>18 </a:t>
            </a:r>
            <a:r>
              <a:rPr lang="en-US" dirty="0">
                <a:cs typeface="Arial" pitchFamily="34" charset="0"/>
              </a:rPr>
              <a:t>shows a four-coil stepper motor that uses an armature with a single pole. </a:t>
            </a:r>
          </a:p>
          <a:p>
            <a:pPr lvl="1"/>
            <a:r>
              <a:rPr lang="en-US" dirty="0">
                <a:cs typeface="Arial" pitchFamily="34" charset="0"/>
              </a:rPr>
              <a:t>two coils are energized</a:t>
            </a:r>
          </a:p>
          <a:p>
            <a:r>
              <a:rPr lang="en-US" dirty="0">
                <a:cs typeface="Arial" pitchFamily="34" charset="0"/>
              </a:rPr>
              <a:t>If less power is required, one coil may be energized at a time, causing the motor to</a:t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step at 45°, 135°, 225°, and 315°.</a:t>
            </a:r>
            <a:endParaRPr lang="en-AU" dirty="0">
              <a:latin typeface="Times" pitchFamily="-80" charset="0"/>
              <a:cs typeface="Times New Roman" pitchFamily="18" charset="0"/>
            </a:endParaRPr>
          </a:p>
          <a:p>
            <a:r>
              <a:rPr lang="en-US" dirty="0">
                <a:cs typeface="Arial" pitchFamily="34" charset="0"/>
              </a:rPr>
              <a:t>The motor is shown with the armature rotated to four discrete places, called full stepping. </a:t>
            </a:r>
          </a:p>
          <a:p>
            <a:pPr lvl="1"/>
            <a:r>
              <a:rPr lang="en-US" dirty="0">
                <a:cs typeface="Arial" pitchFamily="34" charset="0"/>
              </a:rPr>
              <a:t>accomplished by energizing the coils, as shown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cs typeface="Arial" pitchFamily="34" charset="0"/>
              </a:rPr>
              <a:t>Figure </a:t>
            </a:r>
            <a:r>
              <a:rPr lang="en-US" sz="2800" b="1" dirty="0" smtClean="0">
                <a:cs typeface="Arial" pitchFamily="34" charset="0"/>
              </a:rPr>
              <a:t>18</a:t>
            </a:r>
            <a:r>
              <a:rPr lang="en-US" sz="2800" dirty="0">
                <a:cs typeface="Arial" pitchFamily="34" charset="0"/>
              </a:rPr>
              <a:t> The stepper motor showing full-step operation: (a) 45° (b) 135° (c) 225° (d) 315°.</a:t>
            </a:r>
            <a:endParaRPr lang="en-US" sz="2800" dirty="0"/>
          </a:p>
        </p:txBody>
      </p:sp>
      <p:pic>
        <p:nvPicPr>
          <p:cNvPr id="4" name="Content Placeholder 3" descr="FG11_023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48" y="1600200"/>
            <a:ext cx="450310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Arial" pitchFamily="34" charset="0"/>
              </a:rPr>
              <a:t>A Stepper Motor Interfaced to the 82C55.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The motor is driven by NPN Darlington amp pairs to provide a large current to each coil.</a:t>
            </a:r>
            <a:endParaRPr lang="en-AU" dirty="0">
              <a:latin typeface="Times" pitchFamily="-80" charset="0"/>
              <a:cs typeface="Times New Roman" pitchFamily="18" charset="0"/>
            </a:endParaRPr>
          </a:p>
          <a:p>
            <a:r>
              <a:rPr lang="en-US" dirty="0">
                <a:cs typeface="Arial" pitchFamily="34" charset="0"/>
              </a:rPr>
              <a:t>A circuit that can drive this stepper motor is illustrated in Fig </a:t>
            </a:r>
            <a:r>
              <a:rPr lang="en-US" dirty="0" smtClean="0">
                <a:cs typeface="Arial" pitchFamily="34" charset="0"/>
              </a:rPr>
              <a:t>19.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with the four coils shown in place </a:t>
            </a:r>
          </a:p>
          <a:p>
            <a:r>
              <a:rPr lang="en-US" dirty="0">
                <a:cs typeface="Arial" pitchFamily="34" charset="0"/>
              </a:rPr>
              <a:t>This circuit uses the 82C55 to provide drive signals used to rotate the motor armature in either the right- or left-hand direction.</a:t>
            </a:r>
            <a:endParaRPr lang="en-AU" dirty="0">
              <a:latin typeface="Times" pitchFamily="-80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cs typeface="Arial" pitchFamily="34" charset="0"/>
              </a:rPr>
              <a:t>Figure </a:t>
            </a:r>
            <a:r>
              <a:rPr lang="en-US" sz="2800" b="1" dirty="0" smtClean="0">
                <a:cs typeface="Arial" pitchFamily="34" charset="0"/>
              </a:rPr>
              <a:t>19</a:t>
            </a:r>
            <a:r>
              <a:rPr lang="en-US" sz="2800" dirty="0">
                <a:cs typeface="Arial" pitchFamily="34" charset="0"/>
              </a:rPr>
              <a:t>  A stepper motor interfaced to the 82C55. This illustration does not show the decoder.</a:t>
            </a:r>
            <a:endParaRPr lang="en-US" sz="2800" dirty="0"/>
          </a:p>
        </p:txBody>
      </p:sp>
      <p:pic>
        <p:nvPicPr>
          <p:cNvPr id="4" name="Content Placeholder 3" descr="FG11_024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567"/>
            <a:ext cx="8229600" cy="434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8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I/O Instructions </a:t>
            </a:r>
            <a:r>
              <a:rPr lang="en-US" b="1" dirty="0" smtClean="0">
                <a:cs typeface="Times New Roman" pitchFamily="18" charset="0"/>
              </a:rPr>
              <a:t/>
            </a:r>
            <a:br>
              <a:rPr lang="en-US" b="1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type of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instruction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transfers information to an I/O device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computer science, an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instruction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 a single operation of a processor defined by the processor instruction set.]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Another reads from an I/O device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Instructions are also provided to transfer strings of data between memory and I/O.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Instructions that transfer data between an I/O device and the microprocessor’s accumulator (AL, AX, or EAX) are called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cs typeface="Arial" pitchFamily="34" charset="0"/>
              </a:rPr>
              <a:t>Key Matrix Interface</a:t>
            </a:r>
            <a:r>
              <a:rPr lang="en-US" b="1" dirty="0"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Arial" pitchFamily="34" charset="0"/>
              </a:rPr>
              <a:t>Keyboards come in a variety of sizes, from standard 101-key QWERTY keyboards to special keyboards that contain 4 to 16 keys. </a:t>
            </a:r>
          </a:p>
          <a:p>
            <a:r>
              <a:rPr lang="en-US" dirty="0">
                <a:cs typeface="Arial" pitchFamily="34" charset="0"/>
              </a:rPr>
              <a:t>Fig </a:t>
            </a:r>
            <a:r>
              <a:rPr lang="en-US" dirty="0" smtClean="0">
                <a:cs typeface="Arial" pitchFamily="34" charset="0"/>
              </a:rPr>
              <a:t>20 </a:t>
            </a:r>
            <a:r>
              <a:rPr lang="en-US" dirty="0">
                <a:cs typeface="Arial" pitchFamily="34" charset="0"/>
              </a:rPr>
              <a:t>is a key matrix with 16 switches interfaced to ports A and B of an 82C55. </a:t>
            </a:r>
          </a:p>
          <a:p>
            <a:pPr lvl="1"/>
            <a:r>
              <a:rPr lang="en-US" dirty="0">
                <a:cs typeface="Arial" pitchFamily="34" charset="0"/>
              </a:rPr>
              <a:t>the switches are formed into a 4 </a:t>
            </a:r>
            <a:r>
              <a:rPr lang="en-US" dirty="0">
                <a:cs typeface="Arial" pitchFamily="34" charset="0"/>
                <a:sym typeface="Symbol" pitchFamily="18" charset="2"/>
              </a:rPr>
              <a:t></a:t>
            </a:r>
            <a:r>
              <a:rPr lang="en-US" dirty="0">
                <a:cs typeface="Arial" pitchFamily="34" charset="0"/>
              </a:rPr>
              <a:t> 4 matrix,</a:t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but any matrix could be used, such as a 2 </a:t>
            </a:r>
            <a:r>
              <a:rPr lang="en-US" dirty="0">
                <a:cs typeface="Arial" pitchFamily="34" charset="0"/>
                <a:sym typeface="Symbol" pitchFamily="18" charset="2"/>
              </a:rPr>
              <a:t></a:t>
            </a:r>
            <a:r>
              <a:rPr lang="en-US" dirty="0">
                <a:cs typeface="Arial" pitchFamily="34" charset="0"/>
              </a:rPr>
              <a:t> 8</a:t>
            </a:r>
          </a:p>
          <a:p>
            <a:r>
              <a:rPr lang="en-US" dirty="0">
                <a:cs typeface="Arial" pitchFamily="34" charset="0"/>
              </a:rPr>
              <a:t>The keys are organized into four rows and columns: (ROW</a:t>
            </a:r>
            <a:r>
              <a:rPr lang="en-US" baseline="-30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–ROW</a:t>
            </a:r>
            <a:r>
              <a:rPr lang="en-US" baseline="-30000" dirty="0">
                <a:cs typeface="Arial" pitchFamily="34" charset="0"/>
              </a:rPr>
              <a:t>3</a:t>
            </a:r>
            <a:r>
              <a:rPr lang="en-US" dirty="0">
                <a:cs typeface="Arial" pitchFamily="34" charset="0"/>
              </a:rPr>
              <a:t>)  (COL</a:t>
            </a:r>
            <a:r>
              <a:rPr lang="en-US" baseline="-30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–COL</a:t>
            </a:r>
            <a:r>
              <a:rPr lang="en-US" baseline="-30000" dirty="0">
                <a:cs typeface="Arial" pitchFamily="34" charset="0"/>
              </a:rPr>
              <a:t>3</a:t>
            </a:r>
            <a:r>
              <a:rPr lang="en-US" dirty="0">
                <a:cs typeface="Arial" pitchFamily="34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cs typeface="Arial" pitchFamily="34" charset="0"/>
              </a:rPr>
              <a:t>Figure </a:t>
            </a:r>
            <a:r>
              <a:rPr lang="en-US" sz="2800" b="1" dirty="0" smtClean="0">
                <a:cs typeface="Arial" pitchFamily="34" charset="0"/>
              </a:rPr>
              <a:t>20</a:t>
            </a:r>
            <a:r>
              <a:rPr lang="en-US" sz="2800" dirty="0">
                <a:cs typeface="Arial" pitchFamily="34" charset="0"/>
              </a:rPr>
              <a:t> A 4 </a:t>
            </a:r>
            <a:r>
              <a:rPr lang="en-US" sz="2800" dirty="0">
                <a:cs typeface="Arial" pitchFamily="34" charset="0"/>
                <a:sym typeface="Symbol" pitchFamily="18" charset="2"/>
              </a:rPr>
              <a:t></a:t>
            </a:r>
            <a:r>
              <a:rPr lang="en-US" sz="2800" dirty="0">
                <a:cs typeface="Arial" pitchFamily="34" charset="0"/>
              </a:rPr>
              <a:t> 4 keyboard matrix connected to an 8088 microprocessor through the 82C55 PIA.</a:t>
            </a:r>
            <a:endParaRPr lang="en-US" sz="2800" dirty="0"/>
          </a:p>
        </p:txBody>
      </p:sp>
      <p:pic>
        <p:nvPicPr>
          <p:cNvPr id="1026" name="Picture 2" descr="D:\CSE_JKKNIU\CSE\Computer Peripherals and Interfacing\Course Materials\key matrix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8556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Mode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Input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computer or memory technology, a strobe is a signal that is sent that validates data or other signals on adjacent parallel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lines.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Causes port A and/or port B to function as latching input devices. 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allows external data to be stored to the port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until the microprocessor is ready to retrieve it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Port C is used in mode 1 operation—not for data, but for control or handshaking signals.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help operate either or both port A and B as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input ports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shows how both ports are structured for mode 1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input operation.</a:t>
            </a:r>
            <a:endParaRPr lang="en-AU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Signal Definitions for Mode 1 </a:t>
            </a:r>
            <a:r>
              <a:rPr lang="en-US" sz="3200" b="1" dirty="0" err="1">
                <a:cs typeface="Arial" pitchFamily="34" charset="0"/>
              </a:rPr>
              <a:t>Strobed</a:t>
            </a:r>
            <a:r>
              <a:rPr lang="en-US" sz="3200" b="1" dirty="0">
                <a:cs typeface="Arial" pitchFamily="34" charset="0"/>
              </a:rPr>
              <a:t> Input</a:t>
            </a:r>
            <a:endParaRPr lang="en-US" sz="3200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52083" y="1295400"/>
            <a:ext cx="6627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16231" y="1278903"/>
            <a:ext cx="8543019" cy="12207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strobe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input loads data to the port latch, which holds the information until it is input to the microprocessor via the IN instruction. 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70371" y="2801904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D4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IBF - Input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buffer full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an output indicating that the input latch contains information.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0D4000"/>
              </a:buClr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0D4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 - Interrupt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an output that requests an interrupt. The INTR pin becomes a logic 1 when STB returns to a logic 1. Cleared when data are input from the port by the processor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0D4000"/>
              </a:buClr>
            </a:pPr>
            <a:endParaRPr lang="en-A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0D4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 - Interrupt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enable signal is neither input nor output; it is an internal bit programmed via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(port A) or PC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(port B) bit position. 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0D4000"/>
              </a:buClr>
            </a:pPr>
            <a:endParaRPr lang="en-US" sz="3200" dirty="0">
              <a:cs typeface="Times New Roman" pitchFamily="18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441878" y="4343400"/>
            <a:ext cx="6627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input operation (mode 1) of the 82C55.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Internal structure and (b) timing diagram.</a:t>
            </a:r>
          </a:p>
        </p:txBody>
      </p:sp>
      <p:pic>
        <p:nvPicPr>
          <p:cNvPr id="4" name="Content Placeholder 3" descr="FG11_027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9530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1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Input Example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example of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input device is a keyboard.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keyboard encoder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debounces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key switches and provides a strobe signal whenever a key is depressed.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the data output contains ASCII-coded key code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illustrates a keyboard connected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input port A. </a:t>
            </a:r>
            <a:endParaRPr lang="en-AU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Using the 82C55 for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input operation of a keyboard.</a:t>
            </a:r>
          </a:p>
        </p:txBody>
      </p:sp>
      <p:pic>
        <p:nvPicPr>
          <p:cNvPr id="4" name="Content Placeholder 3" descr="FG11_028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99" y="1600200"/>
            <a:ext cx="62632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6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Mode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Output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shows the internal configuration and timing diagram of 82C55 when operated as 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output device under mode 1. </a:t>
            </a:r>
          </a:p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output operation is similar to mode 0 output operation.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except control signals are included to provide handshaking</a:t>
            </a:r>
            <a:endParaRPr lang="en-A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When data are written to 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output port, the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output buffer full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signal becomes logic 0 to indicate data are present in the port latch. </a:t>
            </a:r>
            <a:endParaRPr lang="en-AU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Signal Definitions for Mode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Output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66088"/>
            <a:ext cx="8382000" cy="1219199"/>
          </a:xfrm>
          <a:noFill/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OBF - Output buffer full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goes low whenever data are output (OUT) to the port A or B latch. The signal is set to logic 1 when the ACK pulse returns from the external device. </a:t>
            </a:r>
          </a:p>
          <a:p>
            <a:pPr marL="0" indent="0" algn="just" eaLnBrk="1" hangingPunct="1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3400" y="152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2819400"/>
            <a:ext cx="8610600" cy="1144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ACK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- The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acknowledge signal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causes the OBF  pin to return to logic 1. The ACK signal is a response from an external device, indicating that it has received data from the 82C55 port. </a:t>
            </a:r>
            <a:endParaRPr lang="en-AU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6616" y="2819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600" y="3884613"/>
            <a:ext cx="8534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20000"/>
              </a:spcBef>
              <a:buClr>
                <a:srgbClr val="0D4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 - Interrupt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often interrupts the processor when the external device receives the data via the ACK  signal. Qualified by the internal INTE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interrupt enable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bit.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0D4000"/>
              </a:buClr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5105400"/>
            <a:ext cx="8839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 - Interrupt enable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neither input nor output; it is an internal bit programmed to enable or disable the INTR pin. INTE A is programmed using PC</a:t>
            </a:r>
            <a:r>
              <a:rPr lang="en-US" sz="2400" baseline="-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bit. INTE B is programmed using the PC</a:t>
            </a:r>
            <a:r>
              <a:rPr lang="en-US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bit. </a:t>
            </a:r>
          </a:p>
        </p:txBody>
      </p:sp>
    </p:spTree>
    <p:extLst>
      <p:ext uri="{BB962C8B-B14F-4D97-AF65-F5344CB8AC3E}">
        <p14:creationId xmlns:p14="http://schemas.microsoft.com/office/powerpoint/2010/main" val="23163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output operation (mode 1) of the 82C55.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Internal structure and (b) timing diagram</a:t>
            </a:r>
          </a:p>
        </p:txBody>
      </p:sp>
      <p:pic>
        <p:nvPicPr>
          <p:cNvPr id="4" name="Content Placeholder 3" descr="FG11_029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7912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5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I/O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I/O address is stored in register DX as a 16-bit address or as an 8-bit address.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Intel calls the 8-bit form (p8)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fixed address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16-bit address is called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variable address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because it is stored in a DX, and then used to address the I/O device.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instructions that use DX to address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I/O are the INS and OUTS instructions.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I/O ports are 8 bits in width.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16-bit port is actually two consecutive 8-bit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ports being addressed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32-bit I/O port is actually four 8-bit 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Output Example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printer interface demonstrates how to achieve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output synchronization between the printer and the 82C55.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illustrates port B connected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parallel printer, with eight data inputs for receiving ASCII-coded data, a DS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data strobe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input to strobe data into the printer, and 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ACK output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acknowledge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receipt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ASCII character.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8001000" y="3657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315200" y="3276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The 82C55 connected to a parallel printer interface that illustrates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output mode of operation for the 82C55.</a:t>
            </a:r>
          </a:p>
        </p:txBody>
      </p:sp>
      <p:pic>
        <p:nvPicPr>
          <p:cNvPr id="4" name="Content Placeholder 3" descr="FG11_030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51" y="1600200"/>
            <a:ext cx="645749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Mode 2 Bidirectional Operation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33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Mode 2 is allowed with group A only.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Port A becomes bidirectional, allowing data transmit/receive over the same eight wires.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useful when interfacing two computers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Also used for IEEE-488 parallel high-speed GPIB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general- purpose instrumentation bus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interface standard.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11-30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shows internal structure and timing for mode 2 bidirectional operation.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11-30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Mode 2 operation of the 82C55. (a) Internal structure and (b) timing diagram.</a:t>
            </a:r>
          </a:p>
        </p:txBody>
      </p:sp>
      <p:pic>
        <p:nvPicPr>
          <p:cNvPr id="5" name="Content Placeholder 4" descr="D:\Ikpark Documents\내 그림\MPU\ifg11-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19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82C55 Mode Summary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shows a graphical summary of the three modes of operation for the 82C55.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Mode 0 provides simple I/O.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Mode 1 provides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strobed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I/O.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Mode 2 provides bidirectional I/O.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modes are selected through the command register of the 82C55.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A summary of the port connections for the 82C55 PIA.</a:t>
            </a:r>
          </a:p>
        </p:txBody>
      </p:sp>
      <p:pic>
        <p:nvPicPr>
          <p:cNvPr id="4" name="Content Placeholder 3" descr="FG11_032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96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8254 PROGRAMMABLE INTERVAL TIMER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2672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8254 consists of three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independent 16-bit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programmable counters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timers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counter is capable of counting in binary or binary-coded decimal (BCD).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maximum allowable input frequency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counter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10 MHz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Useful where the microprocessor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must control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real-time events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Usage includes real-time clocks, event counters, and motor speed/direction control.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8254 Functional Description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shows the pin-out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8254,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higher-speed version of the 8253, and a diagram of one of the three counters.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timer contains: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CLK input which provides the basic operating frequency to the timer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gate input pin which controls the timer in some modes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output (OUT) connection to obtain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output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timer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  The 8254 programmable interval timer. (a) Internal structure and (b) pin-out. (Courtesy of Intel Corporation.)</a:t>
            </a:r>
          </a:p>
        </p:txBody>
      </p:sp>
      <p:pic>
        <p:nvPicPr>
          <p:cNvPr id="4" name="Content Placeholder 3" descr="FG11_033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64" y="1600200"/>
            <a:ext cx="70787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8254 Functional Description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signals that connect to the processor are the data bus pins (D</a:t>
            </a:r>
            <a:r>
              <a:rPr lang="en-US" sz="2800" baseline="-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–D</a:t>
            </a:r>
            <a:r>
              <a:rPr lang="en-US" sz="2800" baseline="-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RD, WR, CS, and address inputs A</a:t>
            </a:r>
            <a:r>
              <a:rPr lang="en-US" sz="28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A</a:t>
            </a:r>
            <a:r>
              <a:rPr lang="en-US" sz="2800" baseline="-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Address inputs are present to select any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four internal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registers.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used for programming, reading, or writing to a counter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Timer zero generates an 18.2 Hz signal that interrupts the microprocessor at interrupt vector 8 for a clock tick. 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often used to time programs and events in DOS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Timer 1 is programmed for 15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s, used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PC to request a DMA action used to refresh the dynamic RAM.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Timer 2 is programmed to generate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tone 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PC speaker.</a:t>
            </a:r>
            <a:endParaRPr lang="en-AU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I/O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data are transferred using IN or OUT, the I/O address,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port number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simply port), appears on the address bus.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External I/O interface decodes the port number in the same manner as a memory address.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8-bit fixed port number (p8) appears on address bus connections A</a:t>
            </a:r>
            <a:r>
              <a:rPr lang="en-US" baseline="-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–A</a:t>
            </a:r>
            <a:r>
              <a:rPr lang="en-US" baseline="-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bits A</a:t>
            </a:r>
            <a:r>
              <a:rPr lang="en-US" baseline="-30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–A</a:t>
            </a:r>
            <a:r>
              <a:rPr lang="en-US" baseline="-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equal to 00000000</a:t>
            </a:r>
            <a:r>
              <a:rPr lang="en-US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16-bit variable port number (DX) appears on address connections A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–A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Pin Definitions for 8254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199" y="1219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just">
              <a:buClr>
                <a:srgbClr val="0D4000"/>
              </a:buClr>
              <a:buNone/>
            </a:pP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0D4000"/>
              </a:buClr>
              <a:buNone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address inputs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select one of four internal registers within the 8254. See Table 11–4 for the function of the A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A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address bits. 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2822418"/>
            <a:ext cx="8305800" cy="114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CLK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input is the timing source for each of the internal counters. This input is often connected to the PCLK signal from the microprocessor system bus controller.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6616" y="3886200"/>
            <a:ext cx="8458200" cy="1144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Chip select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enables 8254 for programming and reading or writing a counter. </a:t>
            </a:r>
            <a:endParaRPr lang="en-A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81000" y="3962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4954207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D4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gate input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controls the operation of the counter in some modes of operation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3464" y="5779235"/>
            <a:ext cx="7946136" cy="62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D4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GND - Ground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connects to the system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ground bus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88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9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Pin Definitions for 8254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 -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counter output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where the waveform generated by the timer is available.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RD - Read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causes data to be read from the 8254 and often connects to the IORC signal.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VCC - Power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connects to the +5.0 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 supply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WR - Write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causes data to be written to the 8254 and often connects to write strobe IOWC. 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AU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096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Programming the 8254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Each counter is programmed by writing a control word, followed by the initial count. </a:t>
            </a:r>
          </a:p>
          <a:p>
            <a:pPr lvl="1"/>
            <a:r>
              <a:rPr lang="en-US" dirty="0">
                <a:cs typeface="Arial" pitchFamily="34" charset="0"/>
              </a:rPr>
              <a:t>fig </a:t>
            </a:r>
            <a:r>
              <a:rPr lang="en-US" dirty="0" smtClean="0">
                <a:cs typeface="Arial" pitchFamily="34" charset="0"/>
              </a:rPr>
              <a:t>28 </a:t>
            </a:r>
            <a:r>
              <a:rPr lang="en-US" dirty="0">
                <a:cs typeface="Arial" pitchFamily="34" charset="0"/>
              </a:rPr>
              <a:t>lists the program control word structure </a:t>
            </a:r>
          </a:p>
          <a:p>
            <a:r>
              <a:rPr lang="en-US" dirty="0">
                <a:cs typeface="Arial" pitchFamily="34" charset="0"/>
              </a:rPr>
              <a:t>The control word allows the programmer to select the counter, mode of operation, and type of operation (read/write). </a:t>
            </a:r>
          </a:p>
          <a:p>
            <a:pPr lvl="1"/>
            <a:r>
              <a:rPr lang="en-US" dirty="0">
                <a:cs typeface="Arial" pitchFamily="34" charset="0"/>
              </a:rPr>
              <a:t>also selects either a binary or BCD count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cs typeface="Arial" pitchFamily="34" charset="0"/>
              </a:rPr>
              <a:t>Figure 28</a:t>
            </a:r>
            <a:r>
              <a:rPr lang="en-US" sz="2800" dirty="0" smtClean="0">
                <a:cs typeface="Arial" pitchFamily="34" charset="0"/>
              </a:rPr>
              <a:t>  The control word for the 8254-2 timer.</a:t>
            </a:r>
            <a:endParaRPr lang="en-US" sz="2800" dirty="0"/>
          </a:p>
        </p:txBody>
      </p:sp>
      <p:pic>
        <p:nvPicPr>
          <p:cNvPr id="4" name="Content Placeholder 3" descr="FG11_034_01350264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99" y="1600200"/>
            <a:ext cx="62632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Modes of Operation</a:t>
            </a:r>
            <a:r>
              <a:rPr lang="en-US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tx2"/>
                </a:solidFill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52400" y="1600201"/>
            <a:ext cx="342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800" dirty="0">
                <a:cs typeface="Arial" pitchFamily="34" charset="0"/>
              </a:rPr>
              <a:t>six modes (0–5) of available to each of the 8254 counters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D4000"/>
              </a:buClr>
              <a:buFontTx/>
              <a:buChar char="–"/>
            </a:pPr>
            <a:r>
              <a:rPr lang="en-US" sz="2800" dirty="0">
                <a:cs typeface="Arial" pitchFamily="34" charset="0"/>
              </a:rPr>
              <a:t>each mode functions with the CLK input, the gate (G) control</a:t>
            </a:r>
            <a:br>
              <a:rPr lang="en-US" sz="2800" dirty="0">
                <a:cs typeface="Arial" pitchFamily="34" charset="0"/>
              </a:rPr>
            </a:br>
            <a:r>
              <a:rPr lang="en-US" sz="2800" dirty="0">
                <a:cs typeface="Arial" pitchFamily="34" charset="0"/>
              </a:rPr>
              <a:t>signal, and OUT signal</a:t>
            </a:r>
            <a:endParaRPr lang="en-US" sz="2800" dirty="0">
              <a:latin typeface="Times" pitchFamily="-80" charset="0"/>
              <a:cs typeface="Times New Roman" pitchFamily="18" charset="0"/>
            </a:endParaRPr>
          </a:p>
        </p:txBody>
      </p:sp>
      <p:pic>
        <p:nvPicPr>
          <p:cNvPr id="6" name="Picture 3" descr="FG11_035_0135026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44804"/>
            <a:ext cx="5334000" cy="467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5562600"/>
            <a:ext cx="8242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cs typeface="Arial" pitchFamily="34" charset="0"/>
              </a:rPr>
              <a:t>Figure 29</a:t>
            </a:r>
            <a:r>
              <a:rPr lang="en-US" sz="1800" dirty="0" smtClean="0">
                <a:cs typeface="Arial" pitchFamily="34" charset="0"/>
              </a:rPr>
              <a:t>  The six modes of operation for the 8254-2 programmable interval timer. The G input stops the count when 0 in modes 2, 3, and 4.</a:t>
            </a:r>
            <a:r>
              <a:rPr lang="en-AU" sz="1800" dirty="0" smtClean="0">
                <a:latin typeface="C Helvetica Condensed" charset="0"/>
                <a:cs typeface="Times New Roman" pitchFamily="18" charset="0"/>
              </a:rPr>
              <a:t/>
            </a:r>
            <a:br>
              <a:rPr lang="en-AU" sz="1800" dirty="0" smtClean="0">
                <a:latin typeface="C Helvetica Condensed" charset="0"/>
                <a:cs typeface="Times New Roman" pitchFamily="18" charset="0"/>
              </a:rPr>
            </a:br>
            <a:endParaRPr lang="en-US" sz="1800" dirty="0" smtClean="0">
              <a:latin typeface="C Helvetica Condensed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Mode 0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Allows 8254 to be used as an events counter.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Output becomes logic 0 when the control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written and remains until N plus the number of programmed counts.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example, if a count of 5 is programmed, the output will remain a logic 0 for 6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count beginning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Note that gate (G) input must be logic 1 to allow the counter to count.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G becomes logic 0 in the middle of the count, the counter will stop until G again becomes logic 1.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Mode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Causes function as 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monostable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multivibrator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(one-shot).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 input triggers the counter so it develops a pulse at the OUT connection that becomes logic 0 for the duration of the count. 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if the count is 10, the OUT connection goes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low for 10 clocking periods when triggered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If G input occurs within the output pulse, the counter is reloaded and the OUT connection continues for the total length of the count.</a:t>
            </a:r>
            <a:endParaRPr lang="en-AU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cs typeface="Arial" pitchFamily="34" charset="0"/>
              </a:rPr>
              <a:t>Mode 2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Allows the counter to generate a series of continuous pulses one clock pulse wide. 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pulse separation is determined by the count 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For a count of 10, output is logic 1 for nine clock periods and low for one clock period. 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The cycle is repeated until the counter is programmed with a new count or until the G pin is placed at logic 0. 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G input must be logic 1 for this mode to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generate a continuous series of pulses</a:t>
            </a:r>
            <a:endParaRPr lang="en-AU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cs typeface="Arial" pitchFamily="34" charset="0"/>
              </a:rPr>
              <a:t>Mode 3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Generates a continuous square wave at the OUT connection, provided the G pin is logic 1.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If the count is even, output is high for one half of the count and low for one half of the count. 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If the count is odd, output is high for one clocking period longer than it is low. 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if the counter is programmed for a count of 5, 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the output is high for three clocks and low for 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two clocks</a:t>
            </a:r>
            <a:endParaRPr lang="en-AU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cs typeface="Arial" pitchFamily="34" charset="0"/>
              </a:rPr>
              <a:t>Mode 4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Allows a single pulse at the output. 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If count is programmed as 10, output is high for 10 clocking periods and low for one period. 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the cycle does not begin until the counter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is loaded with its complete count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Operates as a software triggered one-shot. 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As with modes 2 and 3, this mode also uses the G input to enable the counter. 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G input must be logic 1 for the counter to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operate for these three modes</a:t>
            </a:r>
            <a:endParaRPr lang="en-AU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5661</Words>
  <Application>Microsoft Office PowerPoint</Application>
  <PresentationFormat>On-screen Show (4:3)</PresentationFormat>
  <Paragraphs>540</Paragraphs>
  <Slides>122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3" baseType="lpstr">
      <vt:lpstr>Office Theme</vt:lpstr>
      <vt:lpstr>CSE 325:Computer Peripherals and Interfacing</vt:lpstr>
      <vt:lpstr>Introduction</vt:lpstr>
      <vt:lpstr>Introduction</vt:lpstr>
      <vt:lpstr>Basic I/O Interface</vt:lpstr>
      <vt:lpstr>Basic I/O Interfaces </vt:lpstr>
      <vt:lpstr>Chapter Objectives </vt:lpstr>
      <vt:lpstr>The I/O Instructions  </vt:lpstr>
      <vt:lpstr>The I/O Instructions</vt:lpstr>
      <vt:lpstr>The I/O Instructions</vt:lpstr>
      <vt:lpstr>The I/O Instructions</vt:lpstr>
      <vt:lpstr>Isolated and Memory-Mapped I/O </vt:lpstr>
      <vt:lpstr>Isolated I/O </vt:lpstr>
      <vt:lpstr>Isolated I/O </vt:lpstr>
      <vt:lpstr>Memory and I/O Maps</vt:lpstr>
      <vt:lpstr>Memory-Mapped I/O </vt:lpstr>
      <vt:lpstr>The Basic Input Interface </vt:lpstr>
      <vt:lpstr>Figure 2  The basic input interface illustrating the connection of eight switches. Note that the 74ALS244 is a three-state buffer that controls the application of the switch data to the data bus. </vt:lpstr>
      <vt:lpstr>The Basic Input Interface </vt:lpstr>
      <vt:lpstr>The Basic Output Interface</vt:lpstr>
      <vt:lpstr>Figure 3  The basic output interface connected to a set of LED displays.</vt:lpstr>
      <vt:lpstr>The Basic Output Interface</vt:lpstr>
      <vt:lpstr>Handshaking </vt:lpstr>
      <vt:lpstr>Handshaking </vt:lpstr>
      <vt:lpstr>Figure 4  The DB25 connector found on computers and the Centronics 36-pin connector found on printers for the Centronics parallel printer interface.</vt:lpstr>
      <vt:lpstr>Handshaking </vt:lpstr>
      <vt:lpstr>Input Devices </vt:lpstr>
      <vt:lpstr>Input Devices </vt:lpstr>
      <vt:lpstr>Input Devices </vt:lpstr>
      <vt:lpstr>Input Devices </vt:lpstr>
      <vt:lpstr>Bouncing Problem</vt:lpstr>
      <vt:lpstr>Figure 6  Debouncing switch contacts: (a) conventional debouncing and (b) practical debouncing.</vt:lpstr>
      <vt:lpstr>Output Devices </vt:lpstr>
      <vt:lpstr>Output Devices </vt:lpstr>
      <vt:lpstr>Output Devices </vt:lpstr>
      <vt:lpstr>Output Devices </vt:lpstr>
      <vt:lpstr>Output Devices </vt:lpstr>
      <vt:lpstr>Output Devices </vt:lpstr>
      <vt:lpstr>Figure 9  A DC motor interfaced to a system by using a Darlington-pair.</vt:lpstr>
      <vt:lpstr>Darlington pair</vt:lpstr>
      <vt:lpstr>Decoder</vt:lpstr>
      <vt:lpstr>Decoding 8-Bit I/O Port Addresses </vt:lpstr>
      <vt:lpstr>Decoding 8-Bit I/O Port Addresses </vt:lpstr>
      <vt:lpstr>Figure 10  A port decoder that decodes 8-bit I/O ports. This decoder generates active low outputs for ports F0H–F7H.</vt:lpstr>
      <vt:lpstr>Figure 11  A PLD that generates port selection signals</vt:lpstr>
      <vt:lpstr>Figure 12  A PLD that decodes 16-bit I/O ports EFF8H through EFFFH.</vt:lpstr>
      <vt:lpstr>Figure 13  A 32-bit-wide port decoded at 70H through 73H for the 80486DX microprocessor.</vt:lpstr>
      <vt:lpstr>THE PROGRAMMABLE PERIPHERAL</vt:lpstr>
      <vt:lpstr>THE PROGRAMMABLE PERIPHERAL</vt:lpstr>
      <vt:lpstr>THE PROGRAMMABLE PERIPHERAL</vt:lpstr>
      <vt:lpstr>Basic Description of the 82C55 </vt:lpstr>
      <vt:lpstr>Figure 14  The pin-out of the 82C55 peripheral interface adapter (PPI).</vt:lpstr>
      <vt:lpstr>Basic Description of the 82C55 </vt:lpstr>
      <vt:lpstr>Basic Description of the 82C55 </vt:lpstr>
      <vt:lpstr>Figure 15  The 82C55 interfaced to the 80386SX microprocessor.</vt:lpstr>
      <vt:lpstr>Basic Description of the 82C55 </vt:lpstr>
      <vt:lpstr>Programming the 82C55 </vt:lpstr>
      <vt:lpstr>Figure 16 The command byte of the command register in the 82C55. </vt:lpstr>
      <vt:lpstr>Programming the 82C55 </vt:lpstr>
      <vt:lpstr>Programming the 82C55 </vt:lpstr>
      <vt:lpstr>Programming the 82C55 </vt:lpstr>
      <vt:lpstr>Programming the 82C55 </vt:lpstr>
      <vt:lpstr>Mode 0 Operation </vt:lpstr>
      <vt:lpstr>Figure 17  An 8-digit LED display interfaced to the 8088 microprocessor through an 82C55 PIA</vt:lpstr>
      <vt:lpstr>An 8-digit LED display</vt:lpstr>
      <vt:lpstr>A Stepper Motor Interfaced to the 82C55.</vt:lpstr>
      <vt:lpstr>A Stepper Motor Interfaced to the 82C55.</vt:lpstr>
      <vt:lpstr>Figure 18 The stepper motor showing full-step operation: (a) 45° (b) 135° (c) 225° (d) 315°.</vt:lpstr>
      <vt:lpstr>A Stepper Motor Interfaced to the 82C55.</vt:lpstr>
      <vt:lpstr>Figure 19  A stepper motor interfaced to the 82C55. This illustration does not show the decoder.</vt:lpstr>
      <vt:lpstr>Key Matrix Interface </vt:lpstr>
      <vt:lpstr>Figure 20 A 4  4 keyboard matrix connected to an 8088 microprocessor through the 82C55 PIA.</vt:lpstr>
      <vt:lpstr>Mode 1 Strobed Input </vt:lpstr>
      <vt:lpstr>Signal Definitions for Mode 1 Strobed Input</vt:lpstr>
      <vt:lpstr>Figure 21  Strobed input operation (mode 1) of the 82C55.               (a) Internal structure and (b) timing diagram.</vt:lpstr>
      <vt:lpstr>Strobed Input Example </vt:lpstr>
      <vt:lpstr>Figure 22  Using the 82C55 for strobed input operation of a keyboard.</vt:lpstr>
      <vt:lpstr>Mode 1 Strobed Output </vt:lpstr>
      <vt:lpstr>Signal Definitions for Mode 1 Strobed Output</vt:lpstr>
      <vt:lpstr>Figure 23  Strobed output operation (mode 1) of the 82C55.          (a) Internal structure and (b) timing diagram</vt:lpstr>
      <vt:lpstr>Strobed Output Example </vt:lpstr>
      <vt:lpstr>Figure 24  The 82C55 connected to a parallel printer interface that illustrates the strobed output mode of operation for the 82C55.</vt:lpstr>
      <vt:lpstr>Mode 2 Bidirectional Operation </vt:lpstr>
      <vt:lpstr>Figure 11-30  Mode 2 operation of the 82C55. (a) Internal structure and (b) timing diagram.</vt:lpstr>
      <vt:lpstr>82C55 Mode Summary </vt:lpstr>
      <vt:lpstr>Figure 26  A summary of the port connections for the 82C55 PIA.</vt:lpstr>
      <vt:lpstr>8254 PROGRAMMABLE INTERVAL TIMER </vt:lpstr>
      <vt:lpstr>8254 Functional Description </vt:lpstr>
      <vt:lpstr>Figure 27  The 8254 programmable interval timer. (a) Internal structure and (b) pin-out. (Courtesy of Intel Corporation.)</vt:lpstr>
      <vt:lpstr>8254 Functional Description </vt:lpstr>
      <vt:lpstr>Pin Definitions for 8254</vt:lpstr>
      <vt:lpstr>Pin Definitions for 8254</vt:lpstr>
      <vt:lpstr>Programming the 8254 </vt:lpstr>
      <vt:lpstr>Figure 28  The control word for the 8254-2 timer.</vt:lpstr>
      <vt:lpstr>Modes of Operation  </vt:lpstr>
      <vt:lpstr>Mode 0 </vt:lpstr>
      <vt:lpstr>Mode 1 </vt:lpstr>
      <vt:lpstr>Mode 2</vt:lpstr>
      <vt:lpstr>Mode 3</vt:lpstr>
      <vt:lpstr>Mode 4</vt:lpstr>
      <vt:lpstr>Mode 5</vt:lpstr>
      <vt:lpstr>DC Motor Speed and Direction Control </vt:lpstr>
      <vt:lpstr>DC Motor Speed and Direction Control </vt:lpstr>
      <vt:lpstr>DC Motor Speed and Direction Control </vt:lpstr>
      <vt:lpstr>PowerPoint Presentation</vt:lpstr>
      <vt:lpstr>ANALOG-TO-DIGITAL (ADC)  &amp; DIGITAL-TO-ANALOG (DAC) CONVERTERS</vt:lpstr>
      <vt:lpstr>The DAC0830 Digital-to-Analog Converter </vt:lpstr>
      <vt:lpstr>The DAC0830 Digital-to-Analog Converter </vt:lpstr>
      <vt:lpstr>The DAC0830 Digital-to-Analog Converter </vt:lpstr>
      <vt:lpstr>Figure 11–48  The pin-out of the DAC0830 digital-to-analog converter.</vt:lpstr>
      <vt:lpstr>Internal Structure of the DAC0830 </vt:lpstr>
      <vt:lpstr>Figure 11–49  The internal structure of the DAC0830.</vt:lpstr>
      <vt:lpstr>PowerPoint Presentation</vt:lpstr>
      <vt:lpstr>Connecting the DAC0830 to the Microprocessor. </vt:lpstr>
      <vt:lpstr>Figure 11–50  A DAC0830 interfaced to the 8086 microprocessor at 8-bit I/O location 20H.</vt:lpstr>
      <vt:lpstr>The ADC080X Analog-to-Digital Converter</vt:lpstr>
      <vt:lpstr>Figure 11–51  The pin-out of the ADC0804 analog-to-digital converter.</vt:lpstr>
      <vt:lpstr>PowerPoint Presentation</vt:lpstr>
      <vt:lpstr>Connecting the ADC0804 to the Microprocessor </vt:lpstr>
      <vt:lpstr>Figure 11–55  The ADC0804 interfaced to the 8086 microprocessor.</vt:lpstr>
      <vt:lpstr>Using the ADC0804 and the DAC0830 </vt:lpstr>
      <vt:lpstr>Figure 11–61  A circuit that stores speech and plays it back through the speaker.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138</cp:revision>
  <dcterms:created xsi:type="dcterms:W3CDTF">2018-01-26T05:11:48Z</dcterms:created>
  <dcterms:modified xsi:type="dcterms:W3CDTF">2018-10-23T05:57:50Z</dcterms:modified>
</cp:coreProperties>
</file>