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1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828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62061-30B7-403E-9990-1EFC7F9B55ED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D1091-5C72-47F8-BDF5-C5016DA6F2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06BF7-45E8-4C52-B536-F03C255C3741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HIDDEN SURFACE: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129540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When we view a picture containing non-transparent objects and surfaces, then we cannot see those objects from view which are behind from objects closer to eye. We must remove these hidden surfaces to get a realistic screen image. The identification and removal of these surfaces is called </a:t>
            </a:r>
            <a:r>
              <a:rPr lang="en-US" b="1" dirty="0" smtClean="0"/>
              <a:t>Hidden-surface problem</a:t>
            </a:r>
            <a:r>
              <a:rPr lang="en-US" dirty="0" smtClean="0"/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57912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Front transparent object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181600" y="56388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Front non-transparent object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828800" y="2438400"/>
            <a:ext cx="7086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When we want to display a 3D object on a 2D screen, we need to identify those parts of a screen that are visible from a chosen viewing position.</a:t>
            </a:r>
            <a:endParaRPr lang="en-US" dirty="0"/>
          </a:p>
        </p:txBody>
      </p:sp>
      <p:grpSp>
        <p:nvGrpSpPr>
          <p:cNvPr id="51" name="Group 50"/>
          <p:cNvGrpSpPr/>
          <p:nvPr/>
        </p:nvGrpSpPr>
        <p:grpSpPr>
          <a:xfrm>
            <a:off x="5029200" y="3124200"/>
            <a:ext cx="2667000" cy="2362200"/>
            <a:chOff x="5029200" y="3124200"/>
            <a:chExt cx="2667000" cy="2362200"/>
          </a:xfrm>
        </p:grpSpPr>
        <p:grpSp>
          <p:nvGrpSpPr>
            <p:cNvPr id="23" name="Group 22"/>
            <p:cNvGrpSpPr/>
            <p:nvPr/>
          </p:nvGrpSpPr>
          <p:grpSpPr>
            <a:xfrm>
              <a:off x="5029200" y="3124200"/>
              <a:ext cx="2667000" cy="2362200"/>
              <a:chOff x="5029200" y="3124200"/>
              <a:chExt cx="2667000" cy="2362200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6705600" y="31242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50292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5257800" y="3429000"/>
                <a:ext cx="2362200" cy="20574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5638800" y="3810000"/>
              <a:ext cx="1600200" cy="1295400"/>
              <a:chOff x="5638800" y="3810000"/>
              <a:chExt cx="1600200" cy="1295400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5943600" y="4724400"/>
                <a:ext cx="1066800" cy="3810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Isosceles Triangle 27"/>
              <p:cNvSpPr/>
              <p:nvPr/>
            </p:nvSpPr>
            <p:spPr>
              <a:xfrm>
                <a:off x="6275696" y="3989696"/>
                <a:ext cx="373040" cy="6096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Heart 28"/>
              <p:cNvSpPr/>
              <p:nvPr/>
            </p:nvSpPr>
            <p:spPr>
              <a:xfrm>
                <a:off x="56388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Heart 29"/>
              <p:cNvSpPr/>
              <p:nvPr/>
            </p:nvSpPr>
            <p:spPr>
              <a:xfrm>
                <a:off x="68580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6019800" y="4876800"/>
                <a:ext cx="914400" cy="45719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0" name="Group 49"/>
          <p:cNvGrpSpPr/>
          <p:nvPr/>
        </p:nvGrpSpPr>
        <p:grpSpPr>
          <a:xfrm>
            <a:off x="685800" y="3200400"/>
            <a:ext cx="2590800" cy="2362200"/>
            <a:chOff x="685800" y="3200400"/>
            <a:chExt cx="2590800" cy="2362200"/>
          </a:xfrm>
        </p:grpSpPr>
        <p:sp>
          <p:nvSpPr>
            <p:cNvPr id="11" name="Oval 10"/>
            <p:cNvSpPr/>
            <p:nvPr/>
          </p:nvSpPr>
          <p:spPr>
            <a:xfrm>
              <a:off x="2286000" y="3200400"/>
              <a:ext cx="990600" cy="1219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685800" y="3200400"/>
              <a:ext cx="990600" cy="1219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Heart 46"/>
            <p:cNvSpPr/>
            <p:nvPr/>
          </p:nvSpPr>
          <p:spPr>
            <a:xfrm>
              <a:off x="1191904" y="3962400"/>
              <a:ext cx="381000" cy="381000"/>
            </a:xfrm>
            <a:prstGeom prst="hear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Heart 47"/>
            <p:cNvSpPr/>
            <p:nvPr/>
          </p:nvSpPr>
          <p:spPr>
            <a:xfrm>
              <a:off x="2411104" y="3962400"/>
              <a:ext cx="381000" cy="381000"/>
            </a:xfrm>
            <a:prstGeom prst="hear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838200" y="3505200"/>
              <a:ext cx="2362200" cy="2057400"/>
            </a:xfrm>
            <a:prstGeom prst="ellipse">
              <a:avLst/>
            </a:prstGeom>
            <a:solidFill>
              <a:schemeClr val="tx1">
                <a:alpha val="37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1496704" y="4876800"/>
              <a:ext cx="1066800" cy="381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Isosceles Triangle 45"/>
            <p:cNvSpPr/>
            <p:nvPr/>
          </p:nvSpPr>
          <p:spPr>
            <a:xfrm>
              <a:off x="1828800" y="4142096"/>
              <a:ext cx="373040" cy="609600"/>
            </a:xfrm>
            <a:prstGeom prst="triangl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1572904" y="5029200"/>
              <a:ext cx="914400" cy="45719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7772400" y="0"/>
            <a:ext cx="914400" cy="838200"/>
            <a:chOff x="5029200" y="3124200"/>
            <a:chExt cx="2667000" cy="2362200"/>
          </a:xfrm>
        </p:grpSpPr>
        <p:grpSp>
          <p:nvGrpSpPr>
            <p:cNvPr id="53" name="Group 22"/>
            <p:cNvGrpSpPr/>
            <p:nvPr/>
          </p:nvGrpSpPr>
          <p:grpSpPr>
            <a:xfrm>
              <a:off x="5029200" y="3124200"/>
              <a:ext cx="2667000" cy="2362200"/>
              <a:chOff x="5029200" y="3124200"/>
              <a:chExt cx="2667000" cy="2362200"/>
            </a:xfrm>
          </p:grpSpPr>
          <p:sp>
            <p:nvSpPr>
              <p:cNvPr id="60" name="Oval 59"/>
              <p:cNvSpPr/>
              <p:nvPr/>
            </p:nvSpPr>
            <p:spPr>
              <a:xfrm>
                <a:off x="6705600" y="31242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50292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5257800" y="3429000"/>
                <a:ext cx="2362200" cy="20574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42"/>
            <p:cNvGrpSpPr/>
            <p:nvPr/>
          </p:nvGrpSpPr>
          <p:grpSpPr>
            <a:xfrm>
              <a:off x="5638800" y="3810000"/>
              <a:ext cx="1600200" cy="1295400"/>
              <a:chOff x="5638800" y="3810000"/>
              <a:chExt cx="1600200" cy="1295400"/>
            </a:xfrm>
          </p:grpSpPr>
          <p:sp>
            <p:nvSpPr>
              <p:cNvPr id="55" name="Oval 54"/>
              <p:cNvSpPr/>
              <p:nvPr/>
            </p:nvSpPr>
            <p:spPr>
              <a:xfrm>
                <a:off x="5943600" y="4724400"/>
                <a:ext cx="1066800" cy="3810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Isosceles Triangle 55"/>
              <p:cNvSpPr/>
              <p:nvPr/>
            </p:nvSpPr>
            <p:spPr>
              <a:xfrm>
                <a:off x="6275696" y="3989696"/>
                <a:ext cx="373040" cy="6096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Heart 56"/>
              <p:cNvSpPr/>
              <p:nvPr/>
            </p:nvSpPr>
            <p:spPr>
              <a:xfrm>
                <a:off x="56388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Heart 57"/>
              <p:cNvSpPr/>
              <p:nvPr/>
            </p:nvSpPr>
            <p:spPr>
              <a:xfrm>
                <a:off x="68580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6019800" y="4876800"/>
                <a:ext cx="914400" cy="45719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RAY TRACING</a:t>
            </a:r>
            <a:r>
              <a:rPr lang="en-US" sz="2000" b="1" u="sng" dirty="0" smtClean="0"/>
              <a:t>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" name="Group 24"/>
          <p:cNvGrpSpPr/>
          <p:nvPr/>
        </p:nvGrpSpPr>
        <p:grpSpPr>
          <a:xfrm>
            <a:off x="7772400" y="0"/>
            <a:ext cx="914400" cy="838200"/>
            <a:chOff x="5029200" y="3124200"/>
            <a:chExt cx="2667000" cy="2362200"/>
          </a:xfrm>
        </p:grpSpPr>
        <p:grpSp>
          <p:nvGrpSpPr>
            <p:cNvPr id="3" name="Group 22"/>
            <p:cNvGrpSpPr/>
            <p:nvPr/>
          </p:nvGrpSpPr>
          <p:grpSpPr>
            <a:xfrm>
              <a:off x="5029200" y="3124200"/>
              <a:ext cx="2667000" cy="2362200"/>
              <a:chOff x="5029200" y="3124200"/>
              <a:chExt cx="2667000" cy="236220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6705600" y="31242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0292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5257800" y="3429000"/>
                <a:ext cx="2362200" cy="20574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42"/>
            <p:cNvGrpSpPr/>
            <p:nvPr/>
          </p:nvGrpSpPr>
          <p:grpSpPr>
            <a:xfrm>
              <a:off x="5638800" y="3810000"/>
              <a:ext cx="1600200" cy="1295400"/>
              <a:chOff x="5638800" y="3810000"/>
              <a:chExt cx="1600200" cy="12954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5943600" y="4724400"/>
                <a:ext cx="1066800" cy="3810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Isosceles Triangle 28"/>
              <p:cNvSpPr/>
              <p:nvPr/>
            </p:nvSpPr>
            <p:spPr>
              <a:xfrm>
                <a:off x="6275696" y="3989696"/>
                <a:ext cx="373040" cy="6096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Heart 29"/>
              <p:cNvSpPr/>
              <p:nvPr/>
            </p:nvSpPr>
            <p:spPr>
              <a:xfrm>
                <a:off x="56388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Heart 30"/>
              <p:cNvSpPr/>
              <p:nvPr/>
            </p:nvSpPr>
            <p:spPr>
              <a:xfrm>
                <a:off x="68580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6019800" y="4876800"/>
                <a:ext cx="914400" cy="45719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599" y="1443664"/>
            <a:ext cx="7239001" cy="4614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RAY TRACING</a:t>
            </a:r>
            <a:r>
              <a:rPr lang="en-US" sz="2000" b="1" u="sng" dirty="0" smtClean="0"/>
              <a:t>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" name="Group 24"/>
          <p:cNvGrpSpPr/>
          <p:nvPr/>
        </p:nvGrpSpPr>
        <p:grpSpPr>
          <a:xfrm>
            <a:off x="7772400" y="0"/>
            <a:ext cx="914400" cy="838200"/>
            <a:chOff x="5029200" y="3124200"/>
            <a:chExt cx="2667000" cy="2362200"/>
          </a:xfrm>
        </p:grpSpPr>
        <p:grpSp>
          <p:nvGrpSpPr>
            <p:cNvPr id="3" name="Group 22"/>
            <p:cNvGrpSpPr/>
            <p:nvPr/>
          </p:nvGrpSpPr>
          <p:grpSpPr>
            <a:xfrm>
              <a:off x="5029200" y="3124200"/>
              <a:ext cx="2667000" cy="2362200"/>
              <a:chOff x="5029200" y="3124200"/>
              <a:chExt cx="2667000" cy="236220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6705600" y="31242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0292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5257800" y="3429000"/>
                <a:ext cx="2362200" cy="20574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42"/>
            <p:cNvGrpSpPr/>
            <p:nvPr/>
          </p:nvGrpSpPr>
          <p:grpSpPr>
            <a:xfrm>
              <a:off x="5638800" y="3810000"/>
              <a:ext cx="1600200" cy="1295400"/>
              <a:chOff x="5638800" y="3810000"/>
              <a:chExt cx="1600200" cy="12954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5943600" y="4724400"/>
                <a:ext cx="1066800" cy="3810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Isosceles Triangle 28"/>
              <p:cNvSpPr/>
              <p:nvPr/>
            </p:nvSpPr>
            <p:spPr>
              <a:xfrm>
                <a:off x="6275696" y="3989696"/>
                <a:ext cx="373040" cy="6096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Heart 29"/>
              <p:cNvSpPr/>
              <p:nvPr/>
            </p:nvSpPr>
            <p:spPr>
              <a:xfrm>
                <a:off x="56388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Heart 30"/>
              <p:cNvSpPr/>
              <p:nvPr/>
            </p:nvSpPr>
            <p:spPr>
              <a:xfrm>
                <a:off x="68580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6019800" y="4876800"/>
                <a:ext cx="914400" cy="45719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7" name="TextBox 16"/>
          <p:cNvSpPr txBox="1"/>
          <p:nvPr/>
        </p:nvSpPr>
        <p:spPr>
          <a:xfrm>
            <a:off x="3429000" y="914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Ray Traced Image</a:t>
            </a:r>
            <a:endParaRPr lang="en-US" b="1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1163" y="1600200"/>
            <a:ext cx="57816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RAY TRACING</a:t>
            </a:r>
            <a:r>
              <a:rPr lang="en-US" sz="2000" b="1" u="sng" dirty="0" smtClean="0"/>
              <a:t>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" name="Group 24"/>
          <p:cNvGrpSpPr/>
          <p:nvPr/>
        </p:nvGrpSpPr>
        <p:grpSpPr>
          <a:xfrm>
            <a:off x="7772400" y="0"/>
            <a:ext cx="914400" cy="838200"/>
            <a:chOff x="5029200" y="3124200"/>
            <a:chExt cx="2667000" cy="2362200"/>
          </a:xfrm>
        </p:grpSpPr>
        <p:grpSp>
          <p:nvGrpSpPr>
            <p:cNvPr id="3" name="Group 22"/>
            <p:cNvGrpSpPr/>
            <p:nvPr/>
          </p:nvGrpSpPr>
          <p:grpSpPr>
            <a:xfrm>
              <a:off x="5029200" y="3124200"/>
              <a:ext cx="2667000" cy="2362200"/>
              <a:chOff x="5029200" y="3124200"/>
              <a:chExt cx="2667000" cy="236220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6705600" y="31242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0292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5257800" y="3429000"/>
                <a:ext cx="2362200" cy="20574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42"/>
            <p:cNvGrpSpPr/>
            <p:nvPr/>
          </p:nvGrpSpPr>
          <p:grpSpPr>
            <a:xfrm>
              <a:off x="5638800" y="3810000"/>
              <a:ext cx="1600200" cy="1295400"/>
              <a:chOff x="5638800" y="3810000"/>
              <a:chExt cx="1600200" cy="12954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5943600" y="4724400"/>
                <a:ext cx="1066800" cy="3810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Isosceles Triangle 28"/>
              <p:cNvSpPr/>
              <p:nvPr/>
            </p:nvSpPr>
            <p:spPr>
              <a:xfrm>
                <a:off x="6275696" y="3989696"/>
                <a:ext cx="373040" cy="6096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Heart 29"/>
              <p:cNvSpPr/>
              <p:nvPr/>
            </p:nvSpPr>
            <p:spPr>
              <a:xfrm>
                <a:off x="56388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Heart 30"/>
              <p:cNvSpPr/>
              <p:nvPr/>
            </p:nvSpPr>
            <p:spPr>
              <a:xfrm>
                <a:off x="68580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6019800" y="4876800"/>
                <a:ext cx="914400" cy="45719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7" name="TextBox 16"/>
          <p:cNvSpPr txBox="1"/>
          <p:nvPr/>
        </p:nvSpPr>
        <p:spPr>
          <a:xfrm>
            <a:off x="3429000" y="914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Ray Tracing Model</a:t>
            </a:r>
            <a:endParaRPr lang="en-US" b="1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01600" y="1313323"/>
            <a:ext cx="6594600" cy="5212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RAY TRACING</a:t>
            </a:r>
            <a:r>
              <a:rPr lang="en-US" sz="2000" b="1" u="sng" dirty="0" smtClean="0"/>
              <a:t>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" name="Group 24"/>
          <p:cNvGrpSpPr/>
          <p:nvPr/>
        </p:nvGrpSpPr>
        <p:grpSpPr>
          <a:xfrm>
            <a:off x="7772400" y="0"/>
            <a:ext cx="914400" cy="838200"/>
            <a:chOff x="5029200" y="3124200"/>
            <a:chExt cx="2667000" cy="2362200"/>
          </a:xfrm>
        </p:grpSpPr>
        <p:grpSp>
          <p:nvGrpSpPr>
            <p:cNvPr id="3" name="Group 22"/>
            <p:cNvGrpSpPr/>
            <p:nvPr/>
          </p:nvGrpSpPr>
          <p:grpSpPr>
            <a:xfrm>
              <a:off x="5029200" y="3124200"/>
              <a:ext cx="2667000" cy="2362200"/>
              <a:chOff x="5029200" y="3124200"/>
              <a:chExt cx="2667000" cy="236220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6705600" y="31242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0292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5257800" y="3429000"/>
                <a:ext cx="2362200" cy="20574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42"/>
            <p:cNvGrpSpPr/>
            <p:nvPr/>
          </p:nvGrpSpPr>
          <p:grpSpPr>
            <a:xfrm>
              <a:off x="5638800" y="3810000"/>
              <a:ext cx="1600200" cy="1295400"/>
              <a:chOff x="5638800" y="3810000"/>
              <a:chExt cx="1600200" cy="12954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5943600" y="4724400"/>
                <a:ext cx="1066800" cy="3810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Isosceles Triangle 28"/>
              <p:cNvSpPr/>
              <p:nvPr/>
            </p:nvSpPr>
            <p:spPr>
              <a:xfrm>
                <a:off x="6275696" y="3989696"/>
                <a:ext cx="373040" cy="6096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Heart 29"/>
              <p:cNvSpPr/>
              <p:nvPr/>
            </p:nvSpPr>
            <p:spPr>
              <a:xfrm>
                <a:off x="56388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Heart 30"/>
              <p:cNvSpPr/>
              <p:nvPr/>
            </p:nvSpPr>
            <p:spPr>
              <a:xfrm>
                <a:off x="68580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6019800" y="4876800"/>
                <a:ext cx="914400" cy="45719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7" name="TextBox 16"/>
          <p:cNvSpPr txBox="1"/>
          <p:nvPr/>
        </p:nvSpPr>
        <p:spPr>
          <a:xfrm>
            <a:off x="3429000" y="914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Ray Tracing Model</a:t>
            </a:r>
            <a:endParaRPr lang="en-US" b="1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68623" y="1790699"/>
            <a:ext cx="6075177" cy="4475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RAY TRACING</a:t>
            </a:r>
            <a:r>
              <a:rPr lang="en-US" sz="2000" b="1" u="sng" dirty="0" smtClean="0"/>
              <a:t>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" name="Group 24"/>
          <p:cNvGrpSpPr/>
          <p:nvPr/>
        </p:nvGrpSpPr>
        <p:grpSpPr>
          <a:xfrm>
            <a:off x="7772400" y="0"/>
            <a:ext cx="914400" cy="838200"/>
            <a:chOff x="5029200" y="3124200"/>
            <a:chExt cx="2667000" cy="2362200"/>
          </a:xfrm>
        </p:grpSpPr>
        <p:grpSp>
          <p:nvGrpSpPr>
            <p:cNvPr id="3" name="Group 22"/>
            <p:cNvGrpSpPr/>
            <p:nvPr/>
          </p:nvGrpSpPr>
          <p:grpSpPr>
            <a:xfrm>
              <a:off x="5029200" y="3124200"/>
              <a:ext cx="2667000" cy="2362200"/>
              <a:chOff x="5029200" y="3124200"/>
              <a:chExt cx="2667000" cy="236220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6705600" y="31242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0292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5257800" y="3429000"/>
                <a:ext cx="2362200" cy="20574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42"/>
            <p:cNvGrpSpPr/>
            <p:nvPr/>
          </p:nvGrpSpPr>
          <p:grpSpPr>
            <a:xfrm>
              <a:off x="5638800" y="3810000"/>
              <a:ext cx="1600200" cy="1295400"/>
              <a:chOff x="5638800" y="3810000"/>
              <a:chExt cx="1600200" cy="12954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5943600" y="4724400"/>
                <a:ext cx="1066800" cy="3810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Isosceles Triangle 28"/>
              <p:cNvSpPr/>
              <p:nvPr/>
            </p:nvSpPr>
            <p:spPr>
              <a:xfrm>
                <a:off x="6275696" y="3989696"/>
                <a:ext cx="373040" cy="6096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Heart 29"/>
              <p:cNvSpPr/>
              <p:nvPr/>
            </p:nvSpPr>
            <p:spPr>
              <a:xfrm>
                <a:off x="56388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Heart 30"/>
              <p:cNvSpPr/>
              <p:nvPr/>
            </p:nvSpPr>
            <p:spPr>
              <a:xfrm>
                <a:off x="68580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6019800" y="4876800"/>
                <a:ext cx="914400" cy="45719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7" name="TextBox 16"/>
          <p:cNvSpPr txBox="1"/>
          <p:nvPr/>
        </p:nvSpPr>
        <p:spPr>
          <a:xfrm>
            <a:off x="3429000" y="914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Ray Tracing Model</a:t>
            </a:r>
            <a:endParaRPr lang="en-US" b="1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9510" y="1447801"/>
            <a:ext cx="7688039" cy="491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HIDDEN SURFACE: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1447800"/>
            <a:ext cx="853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There are two approaches for removing hidden surface problems − </a:t>
            </a:r>
            <a:endParaRPr lang="en-US" dirty="0" smtClean="0"/>
          </a:p>
          <a:p>
            <a:r>
              <a:rPr lang="en-US" b="1" dirty="0" smtClean="0"/>
              <a:t>Object-Space method:</a:t>
            </a:r>
            <a:r>
              <a:rPr lang="en-US" dirty="0" smtClean="0"/>
              <a:t> It </a:t>
            </a:r>
            <a:r>
              <a:rPr lang="en-US" dirty="0" smtClean="0"/>
              <a:t>is implemented in physical coordinate </a:t>
            </a:r>
            <a:r>
              <a:rPr lang="en-US" dirty="0" smtClean="0"/>
              <a:t>system.</a:t>
            </a:r>
            <a:r>
              <a:rPr lang="en-US" dirty="0" smtClean="0"/>
              <a:t> </a:t>
            </a:r>
            <a:endParaRPr lang="en-US" dirty="0" smtClean="0"/>
          </a:p>
          <a:p>
            <a:r>
              <a:rPr lang="en-US" b="1" dirty="0" smtClean="0"/>
              <a:t>Image-space method</a:t>
            </a:r>
            <a:r>
              <a:rPr lang="en-US" dirty="0" smtClean="0"/>
              <a:t>: Image-space </a:t>
            </a:r>
            <a:r>
              <a:rPr lang="en-US" dirty="0" smtClean="0"/>
              <a:t>method is implemented in screen coordinate system.</a:t>
            </a:r>
            <a:endParaRPr lang="en-US" b="1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1143000" y="57912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Front transparent object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181600" y="56388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Front non-transparent object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5029200" y="3124200"/>
            <a:ext cx="2667000" cy="2362200"/>
            <a:chOff x="5029200" y="3124200"/>
            <a:chExt cx="2667000" cy="2362200"/>
          </a:xfrm>
        </p:grpSpPr>
        <p:grpSp>
          <p:nvGrpSpPr>
            <p:cNvPr id="30" name="Group 22"/>
            <p:cNvGrpSpPr/>
            <p:nvPr/>
          </p:nvGrpSpPr>
          <p:grpSpPr>
            <a:xfrm>
              <a:off x="5029200" y="3124200"/>
              <a:ext cx="2667000" cy="2362200"/>
              <a:chOff x="5029200" y="3124200"/>
              <a:chExt cx="2667000" cy="2362200"/>
            </a:xfrm>
          </p:grpSpPr>
          <p:sp>
            <p:nvSpPr>
              <p:cNvPr id="37" name="Oval 36"/>
              <p:cNvSpPr/>
              <p:nvPr/>
            </p:nvSpPr>
            <p:spPr>
              <a:xfrm>
                <a:off x="6705600" y="31242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50292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257800" y="3429000"/>
                <a:ext cx="2362200" cy="20574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" name="Group 42"/>
            <p:cNvGrpSpPr/>
            <p:nvPr/>
          </p:nvGrpSpPr>
          <p:grpSpPr>
            <a:xfrm>
              <a:off x="5638800" y="3810000"/>
              <a:ext cx="1600200" cy="1295400"/>
              <a:chOff x="5638800" y="3810000"/>
              <a:chExt cx="1600200" cy="1295400"/>
            </a:xfrm>
          </p:grpSpPr>
          <p:sp>
            <p:nvSpPr>
              <p:cNvPr id="32" name="Oval 31"/>
              <p:cNvSpPr/>
              <p:nvPr/>
            </p:nvSpPr>
            <p:spPr>
              <a:xfrm>
                <a:off x="5943600" y="4724400"/>
                <a:ext cx="1066800" cy="3810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Isosceles Triangle 32"/>
              <p:cNvSpPr/>
              <p:nvPr/>
            </p:nvSpPr>
            <p:spPr>
              <a:xfrm>
                <a:off x="6275696" y="3989696"/>
                <a:ext cx="373040" cy="6096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Heart 33"/>
              <p:cNvSpPr/>
              <p:nvPr/>
            </p:nvSpPr>
            <p:spPr>
              <a:xfrm>
                <a:off x="56388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Heart 34"/>
              <p:cNvSpPr/>
              <p:nvPr/>
            </p:nvSpPr>
            <p:spPr>
              <a:xfrm>
                <a:off x="68580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6019800" y="4876800"/>
                <a:ext cx="914400" cy="45719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0" name="Group 39"/>
          <p:cNvGrpSpPr/>
          <p:nvPr/>
        </p:nvGrpSpPr>
        <p:grpSpPr>
          <a:xfrm>
            <a:off x="685800" y="3200400"/>
            <a:ext cx="2590800" cy="2362200"/>
            <a:chOff x="685800" y="3200400"/>
            <a:chExt cx="2590800" cy="2362200"/>
          </a:xfrm>
        </p:grpSpPr>
        <p:sp>
          <p:nvSpPr>
            <p:cNvPr id="41" name="Oval 40"/>
            <p:cNvSpPr/>
            <p:nvPr/>
          </p:nvSpPr>
          <p:spPr>
            <a:xfrm>
              <a:off x="2286000" y="3200400"/>
              <a:ext cx="990600" cy="1219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685800" y="3200400"/>
              <a:ext cx="990600" cy="1219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Heart 42"/>
            <p:cNvSpPr/>
            <p:nvPr/>
          </p:nvSpPr>
          <p:spPr>
            <a:xfrm>
              <a:off x="1191904" y="3962400"/>
              <a:ext cx="381000" cy="381000"/>
            </a:xfrm>
            <a:prstGeom prst="hear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Heart 43"/>
            <p:cNvSpPr/>
            <p:nvPr/>
          </p:nvSpPr>
          <p:spPr>
            <a:xfrm>
              <a:off x="2411104" y="3962400"/>
              <a:ext cx="381000" cy="381000"/>
            </a:xfrm>
            <a:prstGeom prst="hear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838200" y="3505200"/>
              <a:ext cx="2362200" cy="2057400"/>
            </a:xfrm>
            <a:prstGeom prst="ellipse">
              <a:avLst/>
            </a:prstGeom>
            <a:solidFill>
              <a:schemeClr val="tx1">
                <a:alpha val="37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1496704" y="4876800"/>
              <a:ext cx="1066800" cy="381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Isosceles Triangle 46"/>
            <p:cNvSpPr/>
            <p:nvPr/>
          </p:nvSpPr>
          <p:spPr>
            <a:xfrm>
              <a:off x="1828800" y="4142096"/>
              <a:ext cx="373040" cy="609600"/>
            </a:xfrm>
            <a:prstGeom prst="triangl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1572904" y="5029200"/>
              <a:ext cx="914400" cy="45719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7772400" y="0"/>
            <a:ext cx="914400" cy="838200"/>
            <a:chOff x="5029200" y="3124200"/>
            <a:chExt cx="2667000" cy="2362200"/>
          </a:xfrm>
        </p:grpSpPr>
        <p:grpSp>
          <p:nvGrpSpPr>
            <p:cNvPr id="50" name="Group 22"/>
            <p:cNvGrpSpPr/>
            <p:nvPr/>
          </p:nvGrpSpPr>
          <p:grpSpPr>
            <a:xfrm>
              <a:off x="5029200" y="3124200"/>
              <a:ext cx="2667000" cy="2362200"/>
              <a:chOff x="5029200" y="3124200"/>
              <a:chExt cx="2667000" cy="2362200"/>
            </a:xfrm>
          </p:grpSpPr>
          <p:sp>
            <p:nvSpPr>
              <p:cNvPr id="57" name="Oval 56"/>
              <p:cNvSpPr/>
              <p:nvPr/>
            </p:nvSpPr>
            <p:spPr>
              <a:xfrm>
                <a:off x="6705600" y="31242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50292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5257800" y="3429000"/>
                <a:ext cx="2362200" cy="20574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1" name="Group 42"/>
            <p:cNvGrpSpPr/>
            <p:nvPr/>
          </p:nvGrpSpPr>
          <p:grpSpPr>
            <a:xfrm>
              <a:off x="5638800" y="3810000"/>
              <a:ext cx="1600200" cy="1295400"/>
              <a:chOff x="5638800" y="3810000"/>
              <a:chExt cx="1600200" cy="1295400"/>
            </a:xfrm>
          </p:grpSpPr>
          <p:sp>
            <p:nvSpPr>
              <p:cNvPr id="52" name="Oval 51"/>
              <p:cNvSpPr/>
              <p:nvPr/>
            </p:nvSpPr>
            <p:spPr>
              <a:xfrm>
                <a:off x="5943600" y="4724400"/>
                <a:ext cx="1066800" cy="3810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Isosceles Triangle 52"/>
              <p:cNvSpPr/>
              <p:nvPr/>
            </p:nvSpPr>
            <p:spPr>
              <a:xfrm>
                <a:off x="6275696" y="3989696"/>
                <a:ext cx="373040" cy="6096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Heart 53"/>
              <p:cNvSpPr/>
              <p:nvPr/>
            </p:nvSpPr>
            <p:spPr>
              <a:xfrm>
                <a:off x="56388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Heart 54"/>
              <p:cNvSpPr/>
              <p:nvPr/>
            </p:nvSpPr>
            <p:spPr>
              <a:xfrm>
                <a:off x="68580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6019800" y="4876800"/>
                <a:ext cx="914400" cy="45719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HIDDEN SURFACE: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7772400" y="0"/>
            <a:ext cx="914400" cy="838200"/>
            <a:chOff x="5029200" y="3124200"/>
            <a:chExt cx="2667000" cy="2362200"/>
          </a:xfrm>
        </p:grpSpPr>
        <p:grpSp>
          <p:nvGrpSpPr>
            <p:cNvPr id="26" name="Group 22"/>
            <p:cNvGrpSpPr/>
            <p:nvPr/>
          </p:nvGrpSpPr>
          <p:grpSpPr>
            <a:xfrm>
              <a:off x="5029200" y="3124200"/>
              <a:ext cx="2667000" cy="2362200"/>
              <a:chOff x="5029200" y="3124200"/>
              <a:chExt cx="2667000" cy="236220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6705600" y="31242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0292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5257800" y="3429000"/>
                <a:ext cx="2362200" cy="20574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42"/>
            <p:cNvGrpSpPr/>
            <p:nvPr/>
          </p:nvGrpSpPr>
          <p:grpSpPr>
            <a:xfrm>
              <a:off x="5638800" y="3810000"/>
              <a:ext cx="1600200" cy="1295400"/>
              <a:chOff x="5638800" y="3810000"/>
              <a:chExt cx="1600200" cy="12954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5943600" y="4724400"/>
                <a:ext cx="1066800" cy="3810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Isosceles Triangle 28"/>
              <p:cNvSpPr/>
              <p:nvPr/>
            </p:nvSpPr>
            <p:spPr>
              <a:xfrm>
                <a:off x="6275696" y="3989696"/>
                <a:ext cx="373040" cy="6096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Heart 29"/>
              <p:cNvSpPr/>
              <p:nvPr/>
            </p:nvSpPr>
            <p:spPr>
              <a:xfrm>
                <a:off x="56388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Heart 30"/>
              <p:cNvSpPr/>
              <p:nvPr/>
            </p:nvSpPr>
            <p:spPr>
              <a:xfrm>
                <a:off x="68580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6019800" y="4876800"/>
                <a:ext cx="914400" cy="45719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050" name="Picture 2" descr="Z-Buffer Metho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3124200"/>
            <a:ext cx="4657725" cy="3200401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457200" y="1447800"/>
            <a:ext cx="8534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Depth Buffer (Z-Buffer) </a:t>
            </a:r>
            <a:r>
              <a:rPr lang="en-US" u="sng" dirty="0" smtClean="0"/>
              <a:t>Method of hidden surface removal:</a:t>
            </a:r>
          </a:p>
          <a:p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 smtClean="0"/>
              <a:t>method is developed by </a:t>
            </a:r>
            <a:r>
              <a:rPr lang="en-US" dirty="0" err="1" smtClean="0"/>
              <a:t>Cutmull</a:t>
            </a:r>
            <a:r>
              <a:rPr lang="en-US" dirty="0" smtClean="0"/>
              <a:t>. It is an image-space approach. The basic idea is to test the Z-depth of each surface to determine the closest (visible) surface.</a:t>
            </a:r>
          </a:p>
          <a:p>
            <a:r>
              <a:rPr lang="en-US" dirty="0" smtClean="0"/>
              <a:t>In this method each surface is processed separately one pixel position at a time across the surface. The depth values for a pixel are compared and the closest (smallest z) surface determines the color to be displayed in the frame buffer.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HIDDEN SURFACE: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1447800"/>
            <a:ext cx="8534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Depth Buffer (Z-Buffer) </a:t>
            </a:r>
            <a:r>
              <a:rPr lang="en-US" u="sng" dirty="0" smtClean="0"/>
              <a:t>Method of hidden surface removal:</a:t>
            </a:r>
          </a:p>
          <a:p>
            <a:endParaRPr lang="en-US" dirty="0" smtClean="0"/>
          </a:p>
          <a:p>
            <a:r>
              <a:rPr lang="en-US" b="1" dirty="0" smtClean="0"/>
              <a:t>Depth buffer</a:t>
            </a:r>
            <a:r>
              <a:rPr lang="en-US" dirty="0" smtClean="0"/>
              <a:t> is used to store depth values for (x, y) position, as surfaces are processed (0 ≤ depth ≤ 1).</a:t>
            </a:r>
          </a:p>
          <a:p>
            <a:r>
              <a:rPr lang="en-US" dirty="0" smtClean="0"/>
              <a:t>The </a:t>
            </a:r>
            <a:r>
              <a:rPr lang="en-US" b="1" dirty="0" smtClean="0"/>
              <a:t>frame buffer</a:t>
            </a:r>
            <a:r>
              <a:rPr lang="en-US" dirty="0" smtClean="0"/>
              <a:t> is used to store the intensity value of color value at each position (x, y).</a:t>
            </a:r>
          </a:p>
          <a:p>
            <a:r>
              <a:rPr lang="en-US" dirty="0" smtClean="0"/>
              <a:t>The z-coordinates are usually normalized to the range [0, 1]. The 0 value for z-coordinate indicates back clipping pane and 1 value for z-coordinates indicates front clipping pane.</a:t>
            </a:r>
            <a:endParaRPr lang="en-US" dirty="0"/>
          </a:p>
        </p:txBody>
      </p:sp>
      <p:grpSp>
        <p:nvGrpSpPr>
          <p:cNvPr id="2" name="Group 24"/>
          <p:cNvGrpSpPr/>
          <p:nvPr/>
        </p:nvGrpSpPr>
        <p:grpSpPr>
          <a:xfrm>
            <a:off x="7772400" y="0"/>
            <a:ext cx="914400" cy="838200"/>
            <a:chOff x="5029200" y="3124200"/>
            <a:chExt cx="2667000" cy="2362200"/>
          </a:xfrm>
        </p:grpSpPr>
        <p:grpSp>
          <p:nvGrpSpPr>
            <p:cNvPr id="3" name="Group 22"/>
            <p:cNvGrpSpPr/>
            <p:nvPr/>
          </p:nvGrpSpPr>
          <p:grpSpPr>
            <a:xfrm>
              <a:off x="5029200" y="3124200"/>
              <a:ext cx="2667000" cy="2362200"/>
              <a:chOff x="5029200" y="3124200"/>
              <a:chExt cx="2667000" cy="236220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6705600" y="31242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0292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5257800" y="3429000"/>
                <a:ext cx="2362200" cy="20574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42"/>
            <p:cNvGrpSpPr/>
            <p:nvPr/>
          </p:nvGrpSpPr>
          <p:grpSpPr>
            <a:xfrm>
              <a:off x="5638800" y="3810000"/>
              <a:ext cx="1600200" cy="1295400"/>
              <a:chOff x="5638800" y="3810000"/>
              <a:chExt cx="1600200" cy="12954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5943600" y="4724400"/>
                <a:ext cx="1066800" cy="3810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Isosceles Triangle 28"/>
              <p:cNvSpPr/>
              <p:nvPr/>
            </p:nvSpPr>
            <p:spPr>
              <a:xfrm>
                <a:off x="6275696" y="3989696"/>
                <a:ext cx="373040" cy="6096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Heart 29"/>
              <p:cNvSpPr/>
              <p:nvPr/>
            </p:nvSpPr>
            <p:spPr>
              <a:xfrm>
                <a:off x="56388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Heart 30"/>
              <p:cNvSpPr/>
              <p:nvPr/>
            </p:nvSpPr>
            <p:spPr>
              <a:xfrm>
                <a:off x="68580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6019800" y="4876800"/>
                <a:ext cx="914400" cy="45719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050" name="Picture 2" descr="Z-Buffer Metho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50710" y="3352800"/>
            <a:ext cx="4297816" cy="29531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HIDDEN SURFACE: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1447800"/>
            <a:ext cx="8534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Depth Buffer (Z-Buffer) </a:t>
            </a:r>
            <a:r>
              <a:rPr lang="en-US" u="sng" dirty="0" smtClean="0"/>
              <a:t>Method of hidden surface removal:</a:t>
            </a:r>
          </a:p>
          <a:p>
            <a:endParaRPr lang="en-US" dirty="0" smtClean="0"/>
          </a:p>
          <a:p>
            <a:r>
              <a:rPr lang="en-US" dirty="0" smtClean="0"/>
              <a:t>Algorithm</a:t>
            </a:r>
          </a:p>
          <a:p>
            <a:r>
              <a:rPr lang="en-US" b="1" dirty="0" smtClean="0"/>
              <a:t>Step-1</a:t>
            </a:r>
            <a:r>
              <a:rPr lang="en-US" dirty="0" smtClean="0"/>
              <a:t> − Set the buffer values −</a:t>
            </a:r>
          </a:p>
          <a:p>
            <a:r>
              <a:rPr lang="en-US" dirty="0" err="1" smtClean="0"/>
              <a:t>Depthbuffer</a:t>
            </a:r>
            <a:r>
              <a:rPr lang="en-US" dirty="0" smtClean="0"/>
              <a:t> (x, y) = 0</a:t>
            </a:r>
          </a:p>
          <a:p>
            <a:r>
              <a:rPr lang="en-US" dirty="0" err="1" smtClean="0"/>
              <a:t>Framebuffer</a:t>
            </a:r>
            <a:r>
              <a:rPr lang="en-US" dirty="0" smtClean="0"/>
              <a:t> (x, y) = background color</a:t>
            </a:r>
          </a:p>
          <a:p>
            <a:endParaRPr lang="en-US" dirty="0"/>
          </a:p>
        </p:txBody>
      </p:sp>
      <p:grpSp>
        <p:nvGrpSpPr>
          <p:cNvPr id="2" name="Group 24"/>
          <p:cNvGrpSpPr/>
          <p:nvPr/>
        </p:nvGrpSpPr>
        <p:grpSpPr>
          <a:xfrm>
            <a:off x="7772400" y="0"/>
            <a:ext cx="914400" cy="838200"/>
            <a:chOff x="5029200" y="3124200"/>
            <a:chExt cx="2667000" cy="2362200"/>
          </a:xfrm>
        </p:grpSpPr>
        <p:grpSp>
          <p:nvGrpSpPr>
            <p:cNvPr id="3" name="Group 22"/>
            <p:cNvGrpSpPr/>
            <p:nvPr/>
          </p:nvGrpSpPr>
          <p:grpSpPr>
            <a:xfrm>
              <a:off x="5029200" y="3124200"/>
              <a:ext cx="2667000" cy="2362200"/>
              <a:chOff x="5029200" y="3124200"/>
              <a:chExt cx="2667000" cy="236220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6705600" y="31242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0292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5257800" y="3429000"/>
                <a:ext cx="2362200" cy="20574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42"/>
            <p:cNvGrpSpPr/>
            <p:nvPr/>
          </p:nvGrpSpPr>
          <p:grpSpPr>
            <a:xfrm>
              <a:off x="5638800" y="3810000"/>
              <a:ext cx="1600200" cy="1295400"/>
              <a:chOff x="5638800" y="3810000"/>
              <a:chExt cx="1600200" cy="12954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5943600" y="4724400"/>
                <a:ext cx="1066800" cy="3810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Isosceles Triangle 28"/>
              <p:cNvSpPr/>
              <p:nvPr/>
            </p:nvSpPr>
            <p:spPr>
              <a:xfrm>
                <a:off x="6275696" y="3989696"/>
                <a:ext cx="373040" cy="6096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Heart 29"/>
              <p:cNvSpPr/>
              <p:nvPr/>
            </p:nvSpPr>
            <p:spPr>
              <a:xfrm>
                <a:off x="56388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Heart 30"/>
              <p:cNvSpPr/>
              <p:nvPr/>
            </p:nvSpPr>
            <p:spPr>
              <a:xfrm>
                <a:off x="68580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6019800" y="4876800"/>
                <a:ext cx="914400" cy="45719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050" name="Picture 2" descr="Z-Buffer Metho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3886200"/>
            <a:ext cx="3881429" cy="2667000"/>
          </a:xfrm>
          <a:prstGeom prst="rect">
            <a:avLst/>
          </a:prstGeom>
          <a:noFill/>
        </p:spPr>
      </p:pic>
      <p:sp>
        <p:nvSpPr>
          <p:cNvPr id="18" name="Rectangle 17"/>
          <p:cNvSpPr/>
          <p:nvPr/>
        </p:nvSpPr>
        <p:spPr>
          <a:xfrm>
            <a:off x="4267200" y="2235875"/>
            <a:ext cx="4572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Step-2</a:t>
            </a:r>
            <a:r>
              <a:rPr lang="en-US" dirty="0" smtClean="0"/>
              <a:t> − Process each polygon (One at a time)</a:t>
            </a:r>
          </a:p>
          <a:p>
            <a:r>
              <a:rPr lang="en-US" dirty="0" smtClean="0"/>
              <a:t>For each projected (x, y) pixel position of a polygon, calculate depth z.</a:t>
            </a:r>
          </a:p>
          <a:p>
            <a:r>
              <a:rPr lang="en-US" dirty="0" smtClean="0"/>
              <a:t>If </a:t>
            </a:r>
            <a:r>
              <a:rPr lang="en-US" dirty="0" smtClean="0"/>
              <a:t>z </a:t>
            </a:r>
            <a:r>
              <a:rPr lang="en-US" dirty="0" smtClean="0"/>
              <a:t>&gt; </a:t>
            </a:r>
            <a:r>
              <a:rPr lang="en-US" dirty="0" err="1" smtClean="0"/>
              <a:t>depthbuffer</a:t>
            </a:r>
            <a:r>
              <a:rPr lang="en-US" dirty="0" smtClean="0"/>
              <a:t> (x, y)</a:t>
            </a:r>
          </a:p>
          <a:p>
            <a:r>
              <a:rPr lang="en-US" dirty="0" smtClean="0"/>
              <a:t>Compute surface color,</a:t>
            </a:r>
          </a:p>
          <a:p>
            <a:r>
              <a:rPr lang="en-US" dirty="0" smtClean="0"/>
              <a:t>set </a:t>
            </a:r>
            <a:r>
              <a:rPr lang="en-US" dirty="0" err="1" smtClean="0"/>
              <a:t>depthbuffer</a:t>
            </a:r>
            <a:r>
              <a:rPr lang="en-US" dirty="0" smtClean="0"/>
              <a:t> (x, y) = z,</a:t>
            </a:r>
          </a:p>
          <a:p>
            <a:r>
              <a:rPr lang="en-US" dirty="0" err="1" smtClean="0"/>
              <a:t>framebuffer</a:t>
            </a:r>
            <a:r>
              <a:rPr lang="en-US" dirty="0" smtClean="0"/>
              <a:t> (x, y) = </a:t>
            </a:r>
            <a:r>
              <a:rPr lang="en-US" dirty="0" err="1" smtClean="0"/>
              <a:t>surfacecolor</a:t>
            </a:r>
            <a:r>
              <a:rPr lang="en-US" dirty="0" smtClean="0"/>
              <a:t> (x, y)</a:t>
            </a:r>
            <a:endParaRPr lang="en-US" dirty="0"/>
          </a:p>
        </p:txBody>
      </p:sp>
      <p:grpSp>
        <p:nvGrpSpPr>
          <p:cNvPr id="49" name="Group 48"/>
          <p:cNvGrpSpPr/>
          <p:nvPr/>
        </p:nvGrpSpPr>
        <p:grpSpPr>
          <a:xfrm>
            <a:off x="6629400" y="1066800"/>
            <a:ext cx="2362200" cy="838200"/>
            <a:chOff x="533400" y="3352800"/>
            <a:chExt cx="2362200" cy="838200"/>
          </a:xfrm>
        </p:grpSpPr>
        <p:grpSp>
          <p:nvGrpSpPr>
            <p:cNvPr id="19" name="Group 24"/>
            <p:cNvGrpSpPr/>
            <p:nvPr/>
          </p:nvGrpSpPr>
          <p:grpSpPr>
            <a:xfrm>
              <a:off x="1981200" y="3352800"/>
              <a:ext cx="914400" cy="838200"/>
              <a:chOff x="5029200" y="3124200"/>
              <a:chExt cx="2667000" cy="2362200"/>
            </a:xfrm>
          </p:grpSpPr>
          <p:grpSp>
            <p:nvGrpSpPr>
              <p:cNvPr id="21" name="Group 22"/>
              <p:cNvGrpSpPr/>
              <p:nvPr/>
            </p:nvGrpSpPr>
            <p:grpSpPr>
              <a:xfrm>
                <a:off x="5029200" y="3124200"/>
                <a:ext cx="2667000" cy="2362200"/>
                <a:chOff x="5029200" y="3124200"/>
                <a:chExt cx="2667000" cy="2362200"/>
              </a:xfrm>
            </p:grpSpPr>
            <p:sp>
              <p:nvSpPr>
                <p:cNvPr id="36" name="Oval 35"/>
                <p:cNvSpPr/>
                <p:nvPr/>
              </p:nvSpPr>
              <p:spPr>
                <a:xfrm>
                  <a:off x="6705600" y="3124200"/>
                  <a:ext cx="990600" cy="121920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Oval 36"/>
                <p:cNvSpPr/>
                <p:nvPr/>
              </p:nvSpPr>
              <p:spPr>
                <a:xfrm>
                  <a:off x="5029200" y="3200400"/>
                  <a:ext cx="990600" cy="121920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>
                  <a:off x="5257800" y="3429000"/>
                  <a:ext cx="2362200" cy="2057400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" name="Group 42"/>
              <p:cNvGrpSpPr/>
              <p:nvPr/>
            </p:nvGrpSpPr>
            <p:grpSpPr>
              <a:xfrm>
                <a:off x="5638800" y="3810000"/>
                <a:ext cx="1600200" cy="1295400"/>
                <a:chOff x="5638800" y="3810000"/>
                <a:chExt cx="1600200" cy="1295400"/>
              </a:xfrm>
            </p:grpSpPr>
            <p:sp>
              <p:nvSpPr>
                <p:cNvPr id="23" name="Oval 22"/>
                <p:cNvSpPr/>
                <p:nvPr/>
              </p:nvSpPr>
              <p:spPr>
                <a:xfrm>
                  <a:off x="5943600" y="4724400"/>
                  <a:ext cx="1066800" cy="381000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Isosceles Triangle 23"/>
                <p:cNvSpPr/>
                <p:nvPr/>
              </p:nvSpPr>
              <p:spPr>
                <a:xfrm>
                  <a:off x="6275696" y="3989696"/>
                  <a:ext cx="373040" cy="609600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Heart 24"/>
                <p:cNvSpPr/>
                <p:nvPr/>
              </p:nvSpPr>
              <p:spPr>
                <a:xfrm>
                  <a:off x="5638800" y="3810000"/>
                  <a:ext cx="381000" cy="381000"/>
                </a:xfrm>
                <a:prstGeom prst="heart">
                  <a:avLst/>
                </a:prstGeom>
                <a:solidFill>
                  <a:srgbClr val="7030A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Heart 25"/>
                <p:cNvSpPr/>
                <p:nvPr/>
              </p:nvSpPr>
              <p:spPr>
                <a:xfrm>
                  <a:off x="6858000" y="3810000"/>
                  <a:ext cx="381000" cy="381000"/>
                </a:xfrm>
                <a:prstGeom prst="heart">
                  <a:avLst/>
                </a:prstGeom>
                <a:solidFill>
                  <a:srgbClr val="7030A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Oval 26"/>
                <p:cNvSpPr/>
                <p:nvPr/>
              </p:nvSpPr>
              <p:spPr>
                <a:xfrm>
                  <a:off x="6019800" y="4876800"/>
                  <a:ext cx="914400" cy="45719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" name="Group 38"/>
            <p:cNvGrpSpPr/>
            <p:nvPr/>
          </p:nvGrpSpPr>
          <p:grpSpPr>
            <a:xfrm>
              <a:off x="533400" y="3352800"/>
              <a:ext cx="914400" cy="838200"/>
              <a:chOff x="685800" y="3200400"/>
              <a:chExt cx="2590800" cy="2362200"/>
            </a:xfrm>
          </p:grpSpPr>
          <p:sp>
            <p:nvSpPr>
              <p:cNvPr id="40" name="Oval 39"/>
              <p:cNvSpPr/>
              <p:nvPr/>
            </p:nvSpPr>
            <p:spPr>
              <a:xfrm>
                <a:off x="22860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6858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Heart 41"/>
              <p:cNvSpPr/>
              <p:nvPr/>
            </p:nvSpPr>
            <p:spPr>
              <a:xfrm>
                <a:off x="1191904" y="39624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Heart 42"/>
              <p:cNvSpPr/>
              <p:nvPr/>
            </p:nvSpPr>
            <p:spPr>
              <a:xfrm>
                <a:off x="2411104" y="39624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838200" y="3505200"/>
                <a:ext cx="2362200" cy="2057400"/>
              </a:xfrm>
              <a:prstGeom prst="ellipse">
                <a:avLst/>
              </a:prstGeom>
              <a:solidFill>
                <a:schemeClr val="tx1">
                  <a:alpha val="3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1496704" y="4876800"/>
                <a:ext cx="1066800" cy="3810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Isosceles Triangle 45"/>
              <p:cNvSpPr/>
              <p:nvPr/>
            </p:nvSpPr>
            <p:spPr>
              <a:xfrm>
                <a:off x="1828800" y="4142096"/>
                <a:ext cx="373040" cy="6096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1572904" y="5029200"/>
                <a:ext cx="914400" cy="45719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ight Arrow 47"/>
            <p:cNvSpPr/>
            <p:nvPr/>
          </p:nvSpPr>
          <p:spPr>
            <a:xfrm>
              <a:off x="1524000" y="3698544"/>
              <a:ext cx="457200" cy="34005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Rectangle 49"/>
          <p:cNvSpPr/>
          <p:nvPr/>
        </p:nvSpPr>
        <p:spPr>
          <a:xfrm>
            <a:off x="3657600" y="472267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Advantages</a:t>
            </a:r>
          </a:p>
          <a:p>
            <a:r>
              <a:rPr lang="en-US" dirty="0" smtClean="0"/>
              <a:t>	It </a:t>
            </a:r>
            <a:r>
              <a:rPr lang="en-US" dirty="0" smtClean="0"/>
              <a:t>is easy to implement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	It </a:t>
            </a:r>
            <a:r>
              <a:rPr lang="en-US" dirty="0" smtClean="0"/>
              <a:t>processes one object at a time.</a:t>
            </a:r>
          </a:p>
          <a:p>
            <a:r>
              <a:rPr lang="en-US" b="1" dirty="0" smtClean="0"/>
              <a:t>Disadvantages</a:t>
            </a:r>
          </a:p>
          <a:p>
            <a:r>
              <a:rPr lang="en-US" dirty="0" smtClean="0"/>
              <a:t>	It </a:t>
            </a:r>
            <a:r>
              <a:rPr lang="en-US" dirty="0" smtClean="0"/>
              <a:t>requires large memory.</a:t>
            </a:r>
          </a:p>
          <a:p>
            <a:r>
              <a:rPr lang="en-US" dirty="0" smtClean="0"/>
              <a:t>	It </a:t>
            </a:r>
            <a:r>
              <a:rPr lang="en-US" dirty="0" smtClean="0"/>
              <a:t>is time consuming process.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52400" y="4648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2: Example 2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871648" y="1881412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1: Example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HIDDEN SURFACE: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1447800"/>
            <a:ext cx="8534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Scan-Line </a:t>
            </a:r>
            <a:r>
              <a:rPr lang="en-US" b="1" u="sng" dirty="0" smtClean="0"/>
              <a:t>Method</a:t>
            </a:r>
            <a:r>
              <a:rPr lang="en-US" u="sng" dirty="0" smtClean="0"/>
              <a:t> of hidden surface removal:</a:t>
            </a:r>
          </a:p>
          <a:p>
            <a:endParaRPr lang="en-US" dirty="0" smtClean="0"/>
          </a:p>
          <a:p>
            <a:r>
              <a:rPr lang="en-US" dirty="0" smtClean="0"/>
              <a:t>It is an image-space method to identify visible surface. This method has a depth information for only single scan-line. In order to require one scan-line of depth values, we must group and process all polygons intersecting a given scan-line at the same time before processing the next scan-line. Two important tables, </a:t>
            </a:r>
            <a:r>
              <a:rPr lang="en-US" b="1" dirty="0" smtClean="0"/>
              <a:t>edge table</a:t>
            </a:r>
            <a:r>
              <a:rPr lang="en-US" dirty="0" smtClean="0"/>
              <a:t> and </a:t>
            </a:r>
            <a:r>
              <a:rPr lang="en-US" b="1" dirty="0" smtClean="0"/>
              <a:t>polygon table,</a:t>
            </a:r>
            <a:r>
              <a:rPr lang="en-US" dirty="0" smtClean="0"/>
              <a:t> are maintained for this.</a:t>
            </a:r>
            <a:endParaRPr lang="en-US" dirty="0"/>
          </a:p>
        </p:txBody>
      </p:sp>
      <p:grpSp>
        <p:nvGrpSpPr>
          <p:cNvPr id="2" name="Group 24"/>
          <p:cNvGrpSpPr/>
          <p:nvPr/>
        </p:nvGrpSpPr>
        <p:grpSpPr>
          <a:xfrm>
            <a:off x="7772400" y="0"/>
            <a:ext cx="914400" cy="838200"/>
            <a:chOff x="5029200" y="3124200"/>
            <a:chExt cx="2667000" cy="2362200"/>
          </a:xfrm>
        </p:grpSpPr>
        <p:grpSp>
          <p:nvGrpSpPr>
            <p:cNvPr id="3" name="Group 22"/>
            <p:cNvGrpSpPr/>
            <p:nvPr/>
          </p:nvGrpSpPr>
          <p:grpSpPr>
            <a:xfrm>
              <a:off x="5029200" y="3124200"/>
              <a:ext cx="2667000" cy="2362200"/>
              <a:chOff x="5029200" y="3124200"/>
              <a:chExt cx="2667000" cy="236220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6705600" y="31242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0292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5257800" y="3429000"/>
                <a:ext cx="2362200" cy="20574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42"/>
            <p:cNvGrpSpPr/>
            <p:nvPr/>
          </p:nvGrpSpPr>
          <p:grpSpPr>
            <a:xfrm>
              <a:off x="5638800" y="3810000"/>
              <a:ext cx="1600200" cy="1295400"/>
              <a:chOff x="5638800" y="3810000"/>
              <a:chExt cx="1600200" cy="12954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5943600" y="4724400"/>
                <a:ext cx="1066800" cy="3810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Isosceles Triangle 28"/>
              <p:cNvSpPr/>
              <p:nvPr/>
            </p:nvSpPr>
            <p:spPr>
              <a:xfrm>
                <a:off x="6275696" y="3989696"/>
                <a:ext cx="373040" cy="6096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Heart 29"/>
              <p:cNvSpPr/>
              <p:nvPr/>
            </p:nvSpPr>
            <p:spPr>
              <a:xfrm>
                <a:off x="56388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Heart 30"/>
              <p:cNvSpPr/>
              <p:nvPr/>
            </p:nvSpPr>
            <p:spPr>
              <a:xfrm>
                <a:off x="68580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6019800" y="4876800"/>
                <a:ext cx="914400" cy="45719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1506" name="Picture 2" descr="Scan-Line Metho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3581400"/>
            <a:ext cx="6276975" cy="2771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HIDDEN SURFACE: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144780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Area-Subdivision </a:t>
            </a:r>
            <a:r>
              <a:rPr lang="en-US" b="1" u="sng" dirty="0" smtClean="0"/>
              <a:t>Method</a:t>
            </a:r>
            <a:r>
              <a:rPr lang="en-US" u="sng" dirty="0" smtClean="0"/>
              <a:t> of hidden surface removal:</a:t>
            </a:r>
          </a:p>
          <a:p>
            <a:endParaRPr lang="en-US" dirty="0" smtClean="0"/>
          </a:p>
          <a:p>
            <a:r>
              <a:rPr lang="en-US" dirty="0" smtClean="0"/>
              <a:t>Divide the total viewing area into smaller and smaller rectangles until each small area is the projection of part of a </a:t>
            </a:r>
            <a:r>
              <a:rPr lang="en-US" b="1" dirty="0" smtClean="0"/>
              <a:t>single visible surface or no surface at all</a:t>
            </a:r>
            <a:r>
              <a:rPr lang="en-US" dirty="0" smtClean="0"/>
              <a:t>.</a:t>
            </a:r>
            <a:endParaRPr lang="en-US" dirty="0"/>
          </a:p>
        </p:txBody>
      </p:sp>
      <p:grpSp>
        <p:nvGrpSpPr>
          <p:cNvPr id="2" name="Group 24"/>
          <p:cNvGrpSpPr/>
          <p:nvPr/>
        </p:nvGrpSpPr>
        <p:grpSpPr>
          <a:xfrm>
            <a:off x="7772400" y="0"/>
            <a:ext cx="914400" cy="838200"/>
            <a:chOff x="5029200" y="3124200"/>
            <a:chExt cx="2667000" cy="2362200"/>
          </a:xfrm>
        </p:grpSpPr>
        <p:grpSp>
          <p:nvGrpSpPr>
            <p:cNvPr id="3" name="Group 22"/>
            <p:cNvGrpSpPr/>
            <p:nvPr/>
          </p:nvGrpSpPr>
          <p:grpSpPr>
            <a:xfrm>
              <a:off x="5029200" y="3124200"/>
              <a:ext cx="2667000" cy="2362200"/>
              <a:chOff x="5029200" y="3124200"/>
              <a:chExt cx="2667000" cy="236220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6705600" y="31242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0292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5257800" y="3429000"/>
                <a:ext cx="2362200" cy="20574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42"/>
            <p:cNvGrpSpPr/>
            <p:nvPr/>
          </p:nvGrpSpPr>
          <p:grpSpPr>
            <a:xfrm>
              <a:off x="5638800" y="3810000"/>
              <a:ext cx="1600200" cy="1295400"/>
              <a:chOff x="5638800" y="3810000"/>
              <a:chExt cx="1600200" cy="12954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5943600" y="4724400"/>
                <a:ext cx="1066800" cy="3810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Isosceles Triangle 28"/>
              <p:cNvSpPr/>
              <p:nvPr/>
            </p:nvSpPr>
            <p:spPr>
              <a:xfrm>
                <a:off x="6275696" y="3989696"/>
                <a:ext cx="373040" cy="6096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Heart 29"/>
              <p:cNvSpPr/>
              <p:nvPr/>
            </p:nvSpPr>
            <p:spPr>
              <a:xfrm>
                <a:off x="56388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Heart 30"/>
              <p:cNvSpPr/>
              <p:nvPr/>
            </p:nvSpPr>
            <p:spPr>
              <a:xfrm>
                <a:off x="68580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6019800" y="4876800"/>
                <a:ext cx="914400" cy="45719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349990" y="2590800"/>
            <a:ext cx="7329251" cy="952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443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Surrounding surface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− One that completely encloses the area.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Overlapping surface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− One that is partly inside and partly outside the area.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Inside surface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− One that is completely inside the area.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Outside surface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− One that is completely outside the area.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51" name="Picture 3" descr="Area-Subdivision Metho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3657600"/>
            <a:ext cx="6524625" cy="25812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HIDDEN SURFACE: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" name="Group 24"/>
          <p:cNvGrpSpPr/>
          <p:nvPr/>
        </p:nvGrpSpPr>
        <p:grpSpPr>
          <a:xfrm>
            <a:off x="7772400" y="0"/>
            <a:ext cx="914400" cy="838200"/>
            <a:chOff x="5029200" y="3124200"/>
            <a:chExt cx="2667000" cy="2362200"/>
          </a:xfrm>
        </p:grpSpPr>
        <p:grpSp>
          <p:nvGrpSpPr>
            <p:cNvPr id="3" name="Group 22"/>
            <p:cNvGrpSpPr/>
            <p:nvPr/>
          </p:nvGrpSpPr>
          <p:grpSpPr>
            <a:xfrm>
              <a:off x="5029200" y="3124200"/>
              <a:ext cx="2667000" cy="2362200"/>
              <a:chOff x="5029200" y="3124200"/>
              <a:chExt cx="2667000" cy="236220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6705600" y="31242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0292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5257800" y="3429000"/>
                <a:ext cx="2362200" cy="20574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42"/>
            <p:cNvGrpSpPr/>
            <p:nvPr/>
          </p:nvGrpSpPr>
          <p:grpSpPr>
            <a:xfrm>
              <a:off x="5638800" y="3810000"/>
              <a:ext cx="1600200" cy="1295400"/>
              <a:chOff x="5638800" y="3810000"/>
              <a:chExt cx="1600200" cy="12954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5943600" y="4724400"/>
                <a:ext cx="1066800" cy="3810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Isosceles Triangle 28"/>
              <p:cNvSpPr/>
              <p:nvPr/>
            </p:nvSpPr>
            <p:spPr>
              <a:xfrm>
                <a:off x="6275696" y="3989696"/>
                <a:ext cx="373040" cy="6096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Heart 29"/>
              <p:cNvSpPr/>
              <p:nvPr/>
            </p:nvSpPr>
            <p:spPr>
              <a:xfrm>
                <a:off x="56388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Heart 30"/>
              <p:cNvSpPr/>
              <p:nvPr/>
            </p:nvSpPr>
            <p:spPr>
              <a:xfrm>
                <a:off x="68580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6019800" y="4876800"/>
                <a:ext cx="914400" cy="45719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7651" name="Picture 3" descr="Area-Subdivision Method"/>
          <p:cNvPicPr>
            <a:picLocks noChangeAspect="1" noChangeArrowheads="1"/>
          </p:cNvPicPr>
          <p:nvPr/>
        </p:nvPicPr>
        <p:blipFill>
          <a:blip r:embed="rId3"/>
          <a:srcRect t="5904"/>
          <a:stretch>
            <a:fillRect/>
          </a:stretch>
        </p:blipFill>
        <p:spPr bwMode="auto">
          <a:xfrm>
            <a:off x="1476375" y="2286000"/>
            <a:ext cx="6524625" cy="2428876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457200" y="144780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Area-Subdivision </a:t>
            </a:r>
            <a:r>
              <a:rPr lang="en-US" b="1" u="sng" dirty="0" smtClean="0"/>
              <a:t>Method</a:t>
            </a:r>
            <a:r>
              <a:rPr lang="en-US" u="sng" dirty="0" smtClean="0"/>
              <a:t> of hidden surface removal:</a:t>
            </a:r>
          </a:p>
          <a:p>
            <a:endParaRPr lang="en-US" dirty="0" smtClean="0"/>
          </a:p>
          <a:p>
            <a:r>
              <a:rPr lang="en-US" dirty="0" smtClean="0"/>
              <a:t>Divide the total viewing area into smaller and smaller rectangles until each small area is the projection of part of a </a:t>
            </a:r>
            <a:r>
              <a:rPr lang="en-US" b="1" dirty="0" smtClean="0"/>
              <a:t>single visible surface or no surface at all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62000" y="4923472"/>
            <a:ext cx="8001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 further subdivisions of a specified area are needed if one of the following conditions is true −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All </a:t>
            </a:r>
            <a:r>
              <a:rPr lang="en-US" dirty="0" smtClean="0"/>
              <a:t>surfaces are outside surfaces with respect to the area.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Only </a:t>
            </a:r>
            <a:r>
              <a:rPr lang="en-US" dirty="0" smtClean="0"/>
              <a:t>one inside, overlapping or surrounding surface is in the area.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A </a:t>
            </a:r>
            <a:r>
              <a:rPr lang="en-US" dirty="0" smtClean="0"/>
              <a:t>surrounding surface obscures all other surfaces within the area boundaries.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HIDDEN SURFACE: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" name="Group 24"/>
          <p:cNvGrpSpPr/>
          <p:nvPr/>
        </p:nvGrpSpPr>
        <p:grpSpPr>
          <a:xfrm>
            <a:off x="7772400" y="0"/>
            <a:ext cx="914400" cy="838200"/>
            <a:chOff x="5029200" y="3124200"/>
            <a:chExt cx="2667000" cy="2362200"/>
          </a:xfrm>
        </p:grpSpPr>
        <p:grpSp>
          <p:nvGrpSpPr>
            <p:cNvPr id="3" name="Group 22"/>
            <p:cNvGrpSpPr/>
            <p:nvPr/>
          </p:nvGrpSpPr>
          <p:grpSpPr>
            <a:xfrm>
              <a:off x="5029200" y="3124200"/>
              <a:ext cx="2667000" cy="2362200"/>
              <a:chOff x="5029200" y="3124200"/>
              <a:chExt cx="2667000" cy="236220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6705600" y="31242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029200" y="3200400"/>
                <a:ext cx="990600" cy="1219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5257800" y="3429000"/>
                <a:ext cx="2362200" cy="20574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42"/>
            <p:cNvGrpSpPr/>
            <p:nvPr/>
          </p:nvGrpSpPr>
          <p:grpSpPr>
            <a:xfrm>
              <a:off x="5638800" y="3810000"/>
              <a:ext cx="1600200" cy="1295400"/>
              <a:chOff x="5638800" y="3810000"/>
              <a:chExt cx="1600200" cy="12954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5943600" y="4724400"/>
                <a:ext cx="1066800" cy="3810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Isosceles Triangle 28"/>
              <p:cNvSpPr/>
              <p:nvPr/>
            </p:nvSpPr>
            <p:spPr>
              <a:xfrm>
                <a:off x="6275696" y="3989696"/>
                <a:ext cx="373040" cy="609600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Heart 29"/>
              <p:cNvSpPr/>
              <p:nvPr/>
            </p:nvSpPr>
            <p:spPr>
              <a:xfrm>
                <a:off x="56388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Heart 30"/>
              <p:cNvSpPr/>
              <p:nvPr/>
            </p:nvSpPr>
            <p:spPr>
              <a:xfrm>
                <a:off x="6858000" y="3810000"/>
                <a:ext cx="381000" cy="381000"/>
              </a:xfrm>
              <a:prstGeom prst="hear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6019800" y="4876800"/>
                <a:ext cx="914400" cy="45719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9698" name="Picture 2" descr="Depth Sorting Metho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4133850"/>
            <a:ext cx="5476875" cy="211455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457200" y="1447800"/>
            <a:ext cx="8534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Depth Sorting </a:t>
            </a:r>
            <a:r>
              <a:rPr lang="en-US" b="1" u="sng" dirty="0" smtClean="0"/>
              <a:t>Method </a:t>
            </a:r>
            <a:r>
              <a:rPr lang="en-US" u="sng" dirty="0" smtClean="0"/>
              <a:t>of hidden surface removal:</a:t>
            </a:r>
          </a:p>
          <a:p>
            <a:endParaRPr lang="en-US" dirty="0" smtClean="0"/>
          </a:p>
          <a:p>
            <a:r>
              <a:rPr lang="en-US" dirty="0" smtClean="0"/>
              <a:t>Depth sorting method uses both image space and object-space operations. The depth-sorting method performs two basic functions −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First</a:t>
            </a:r>
            <a:r>
              <a:rPr lang="en-US" dirty="0" smtClean="0"/>
              <a:t>, the surfaces are sorted in order of decreasing depth.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Second</a:t>
            </a:r>
            <a:r>
              <a:rPr lang="en-US" dirty="0" smtClean="0"/>
              <a:t>, the surfaces are scan-converted in order, starting with the surface of greatest depth.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scan conversion of the polygon surfaces is performed in image space. This method for solving the hidden-surface problem is often referred to as the </a:t>
            </a:r>
            <a:r>
              <a:rPr lang="en-US" b="1" dirty="0" smtClean="0"/>
              <a:t>painter's algorithm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3090</TotalTime>
  <Words>858</Words>
  <Application>Microsoft Office PowerPoint</Application>
  <PresentationFormat>On-screen Show (4:3)</PresentationFormat>
  <Paragraphs>122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PC</cp:lastModifiedBy>
  <cp:revision>304</cp:revision>
  <dcterms:created xsi:type="dcterms:W3CDTF">2018-08-04T10:49:00Z</dcterms:created>
  <dcterms:modified xsi:type="dcterms:W3CDTF">2019-06-22T06:16:39Z</dcterms:modified>
</cp:coreProperties>
</file>