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62061-30B7-403E-9990-1EFC7F9B55ED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D1091-5C72-47F8-BDF5-C5016DA6F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7526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Projection can be defined as  a mapping of point P(x, y, z) onto its image P’(x’, y’, z’) in the projection plane or view plane.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421" y="2399236"/>
            <a:ext cx="5066179" cy="384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52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Parallel Projection: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3274874"/>
            <a:ext cx="609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Cavalier</a:t>
            </a:r>
            <a:r>
              <a:rPr lang="en-US" dirty="0" smtClean="0"/>
              <a:t>:- All lines perpendicular to the projection plane are projected with no change in length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Cabinet:- The direction of projections is chosen so that lines perpendicular to the projection </a:t>
            </a:r>
            <a:r>
              <a:rPr lang="en-US" dirty="0" smtClean="0"/>
              <a:t>plane </a:t>
            </a:r>
            <a:r>
              <a:rPr lang="en-US" dirty="0" smtClean="0"/>
              <a:t>are foreshortening by half their lengths</a:t>
            </a:r>
            <a:r>
              <a:rPr lang="en-US" dirty="0" smtClean="0"/>
              <a:t>. It results in foreshortening the z-axis.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18288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Oblique </a:t>
            </a:r>
            <a:r>
              <a:rPr lang="en-US" b="1" dirty="0" smtClean="0"/>
              <a:t>Projection:</a:t>
            </a:r>
            <a:r>
              <a:rPr lang="en-US" dirty="0" smtClean="0"/>
              <a:t> The directions of the projections </a:t>
            </a:r>
            <a:r>
              <a:rPr lang="en-US" dirty="0" smtClean="0"/>
              <a:t>are not </a:t>
            </a:r>
            <a:r>
              <a:rPr lang="en-US" dirty="0" smtClean="0"/>
              <a:t>perpendicular to the view </a:t>
            </a:r>
            <a:r>
              <a:rPr lang="en-US" dirty="0" smtClean="0"/>
              <a:t>plane. </a:t>
            </a:r>
            <a:r>
              <a:rPr lang="en-US" dirty="0" smtClean="0"/>
              <a:t>Common Kinds: 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 Cavalier and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 Cabinet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390" y="2209800"/>
            <a:ext cx="3203610" cy="251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676400" y="5481935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Self Study: Solved Problem 7.1 and 7.2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5257800" y="1230868"/>
            <a:ext cx="3276600" cy="1969532"/>
            <a:chOff x="5867400" y="2514600"/>
            <a:chExt cx="3276600" cy="1969532"/>
          </a:xfrm>
        </p:grpSpPr>
        <p:sp>
          <p:nvSpPr>
            <p:cNvPr id="12" name="TextBox 11"/>
            <p:cNvSpPr txBox="1"/>
            <p:nvPr/>
          </p:nvSpPr>
          <p:spPr>
            <a:xfrm>
              <a:off x="6019800" y="2514600"/>
              <a:ext cx="2438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Methods of  Projection</a:t>
              </a:r>
              <a:endParaRPr lang="en-US" dirty="0"/>
            </a:p>
          </p:txBody>
        </p:sp>
        <p:grpSp>
          <p:nvGrpSpPr>
            <p:cNvPr id="3" name="Group 28"/>
            <p:cNvGrpSpPr/>
            <p:nvPr/>
          </p:nvGrpSpPr>
          <p:grpSpPr>
            <a:xfrm>
              <a:off x="5867400" y="2896394"/>
              <a:ext cx="3276600" cy="1587738"/>
              <a:chOff x="5867400" y="2896394"/>
              <a:chExt cx="3276600" cy="1587738"/>
            </a:xfrm>
          </p:grpSpPr>
          <p:grpSp>
            <p:nvGrpSpPr>
              <p:cNvPr id="4" name="Group 25"/>
              <p:cNvGrpSpPr/>
              <p:nvPr/>
            </p:nvGrpSpPr>
            <p:grpSpPr>
              <a:xfrm>
                <a:off x="5867400" y="3352800"/>
                <a:ext cx="3276600" cy="1131332"/>
                <a:chOff x="5867400" y="3352800"/>
                <a:chExt cx="3276600" cy="1131332"/>
              </a:xfrm>
            </p:grpSpPr>
            <p:sp>
              <p:nvSpPr>
                <p:cNvPr id="10" name="TextBox 9"/>
                <p:cNvSpPr txBox="1"/>
                <p:nvPr/>
              </p:nvSpPr>
              <p:spPr>
                <a:xfrm>
                  <a:off x="5867400" y="3657600"/>
                  <a:ext cx="1752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a. Perspective</a:t>
                  </a:r>
                  <a:endParaRPr lang="en-US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391400" y="4114800"/>
                  <a:ext cx="1752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b. Parallel</a:t>
                  </a:r>
                  <a:endParaRPr lang="en-US" dirty="0"/>
                </a:p>
              </p:txBody>
            </p: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6324600" y="3352800"/>
                  <a:ext cx="173736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/>
                <p:cNvCxnSpPr/>
                <p:nvPr/>
              </p:nvCxnSpPr>
              <p:spPr>
                <a:xfrm rot="5400000">
                  <a:off x="6172200" y="3505200"/>
                  <a:ext cx="3048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Arrow Connector 21"/>
                <p:cNvCxnSpPr/>
                <p:nvPr/>
              </p:nvCxnSpPr>
              <p:spPr>
                <a:xfrm rot="5400000">
                  <a:off x="7668109" y="3733800"/>
                  <a:ext cx="7620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Straight Arrow Connector 27"/>
              <p:cNvCxnSpPr/>
              <p:nvPr/>
            </p:nvCxnSpPr>
            <p:spPr>
              <a:xfrm rot="5400000">
                <a:off x="7086600" y="3124200"/>
                <a:ext cx="457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57600"/>
            <a:ext cx="673417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5257800" y="1230868"/>
            <a:ext cx="3276600" cy="1969532"/>
            <a:chOff x="5867400" y="2514600"/>
            <a:chExt cx="3276600" cy="1969532"/>
          </a:xfrm>
        </p:grpSpPr>
        <p:sp>
          <p:nvSpPr>
            <p:cNvPr id="12" name="TextBox 11"/>
            <p:cNvSpPr txBox="1"/>
            <p:nvPr/>
          </p:nvSpPr>
          <p:spPr>
            <a:xfrm>
              <a:off x="6019800" y="2514600"/>
              <a:ext cx="2438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Methods of  Projection</a:t>
              </a:r>
              <a:endParaRPr lang="en-US" dirty="0"/>
            </a:p>
          </p:txBody>
        </p:sp>
        <p:grpSp>
          <p:nvGrpSpPr>
            <p:cNvPr id="3" name="Group 28"/>
            <p:cNvGrpSpPr/>
            <p:nvPr/>
          </p:nvGrpSpPr>
          <p:grpSpPr>
            <a:xfrm>
              <a:off x="5867400" y="2896394"/>
              <a:ext cx="3276600" cy="1587738"/>
              <a:chOff x="5867400" y="2896394"/>
              <a:chExt cx="3276600" cy="1587738"/>
            </a:xfrm>
          </p:grpSpPr>
          <p:grpSp>
            <p:nvGrpSpPr>
              <p:cNvPr id="4" name="Group 25"/>
              <p:cNvGrpSpPr/>
              <p:nvPr/>
            </p:nvGrpSpPr>
            <p:grpSpPr>
              <a:xfrm>
                <a:off x="5867400" y="3352800"/>
                <a:ext cx="3276600" cy="1131332"/>
                <a:chOff x="5867400" y="3352800"/>
                <a:chExt cx="3276600" cy="1131332"/>
              </a:xfrm>
            </p:grpSpPr>
            <p:sp>
              <p:nvSpPr>
                <p:cNvPr id="10" name="TextBox 9"/>
                <p:cNvSpPr txBox="1"/>
                <p:nvPr/>
              </p:nvSpPr>
              <p:spPr>
                <a:xfrm>
                  <a:off x="5867400" y="3657600"/>
                  <a:ext cx="1752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a. Perspective</a:t>
                  </a:r>
                  <a:endParaRPr lang="en-US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391400" y="4114800"/>
                  <a:ext cx="1752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b. Parallel</a:t>
                  </a:r>
                  <a:endParaRPr lang="en-US" dirty="0"/>
                </a:p>
              </p:txBody>
            </p: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6324600" y="3352800"/>
                  <a:ext cx="173736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/>
                <p:cNvCxnSpPr/>
                <p:nvPr/>
              </p:nvCxnSpPr>
              <p:spPr>
                <a:xfrm rot="5400000">
                  <a:off x="6172200" y="3505200"/>
                  <a:ext cx="3048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Arrow Connector 21"/>
                <p:cNvCxnSpPr/>
                <p:nvPr/>
              </p:nvCxnSpPr>
              <p:spPr>
                <a:xfrm rot="5400000">
                  <a:off x="7668109" y="3733800"/>
                  <a:ext cx="7620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Straight Arrow Connector 27"/>
              <p:cNvCxnSpPr/>
              <p:nvPr/>
            </p:nvCxnSpPr>
            <p:spPr>
              <a:xfrm rot="5400000">
                <a:off x="7086600" y="3124200"/>
                <a:ext cx="457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57600"/>
            <a:ext cx="673417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457200" y="1524000"/>
            <a:ext cx="419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Perspective Foreshortening:</a:t>
            </a:r>
            <a:r>
              <a:rPr lang="en-US" dirty="0" smtClean="0"/>
              <a:t> is the illusion that object and lengths appear smaller as their distance from the centre of projection increases.</a:t>
            </a:r>
          </a:p>
          <a:p>
            <a:r>
              <a:rPr lang="en-US" b="1" dirty="0" smtClean="0"/>
              <a:t>Perspective Vanishing:</a:t>
            </a:r>
            <a:r>
              <a:rPr lang="en-US" dirty="0" smtClean="0"/>
              <a:t> The illusion that certain set of parallel lines appear to meet at a point called vanishing point.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r="57001"/>
          <a:stretch>
            <a:fillRect/>
          </a:stretch>
        </p:blipFill>
        <p:spPr bwMode="auto">
          <a:xfrm>
            <a:off x="5943600" y="914400"/>
            <a:ext cx="28956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457200" y="152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Perspective Projection</a:t>
            </a: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3212068"/>
            <a:ext cx="453117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685800" y="4659868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d: distance between view plane and centre of projection.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198120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object point P (x, y, z) in the world coordinates and the projected point P’(x’, y’, z’) in the image point coordinate.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52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Perspective Anomalies: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81000" y="1981200"/>
            <a:ext cx="5638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/>
              <a:t>Perspective Foreshortening:</a:t>
            </a:r>
            <a:r>
              <a:rPr lang="en-US" dirty="0" smtClean="0"/>
              <a:t> The farer an object is from the centre of projection, the smaller it appears.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Vanishing Points:</a:t>
            </a:r>
            <a:r>
              <a:rPr lang="en-US" dirty="0" smtClean="0"/>
              <a:t> If the projection of lines are not perpendicular to view plane, lines appear to meet at some points on the view plane. It creates illusion problem. For this, two rail-lines appear to meet at a point at a distance place.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View Confusion:</a:t>
            </a:r>
            <a:r>
              <a:rPr lang="en-US" dirty="0" smtClean="0"/>
              <a:t> Object behind the centre of projection are projected upside down and backward onto the plane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Topological Distortion:</a:t>
            </a:r>
            <a:r>
              <a:rPr lang="en-US" dirty="0" smtClean="0"/>
              <a:t> Consider all points on a plan. If these points are parallel to view plane and passes through the COP, then these points are projected to a broken line of infinite degree.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066800"/>
            <a:ext cx="160936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8963" y="3971925"/>
            <a:ext cx="1366837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5" name="Group 14"/>
          <p:cNvGrpSpPr/>
          <p:nvPr/>
        </p:nvGrpSpPr>
        <p:grpSpPr>
          <a:xfrm>
            <a:off x="6019800" y="2490788"/>
            <a:ext cx="1280788" cy="1596212"/>
            <a:chOff x="6019800" y="2490788"/>
            <a:chExt cx="1280788" cy="159621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9800" y="2490788"/>
              <a:ext cx="1280788" cy="1319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TextBox 11"/>
            <p:cNvSpPr txBox="1"/>
            <p:nvPr/>
          </p:nvSpPr>
          <p:spPr>
            <a:xfrm>
              <a:off x="6096000" y="3810001"/>
              <a:ext cx="685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Rail line</a:t>
              </a:r>
              <a:endParaRPr lang="en-US" sz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315200" y="2362201"/>
            <a:ext cx="1752600" cy="1267598"/>
            <a:chOff x="7315200" y="2362201"/>
            <a:chExt cx="1752600" cy="1267598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6"/>
            <a:srcRect r="28470"/>
            <a:stretch>
              <a:fillRect/>
            </a:stretch>
          </p:blipFill>
          <p:spPr bwMode="auto">
            <a:xfrm>
              <a:off x="7315200" y="2362201"/>
              <a:ext cx="1598711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TextBox 12"/>
            <p:cNvSpPr txBox="1"/>
            <p:nvPr/>
          </p:nvSpPr>
          <p:spPr>
            <a:xfrm>
              <a:off x="7391400" y="3352800"/>
              <a:ext cx="1676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Camera Focusing Glass</a:t>
              </a:r>
              <a:endParaRPr lang="en-US" sz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47525"/>
          <a:stretch>
            <a:fillRect/>
          </a:stretch>
        </p:blipFill>
        <p:spPr bwMode="auto">
          <a:xfrm>
            <a:off x="6400800" y="914400"/>
            <a:ext cx="2667000" cy="2054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457200" y="15240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Parallel Projection: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895600"/>
            <a:ext cx="751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47525"/>
          <a:stretch>
            <a:fillRect/>
          </a:stretch>
        </p:blipFill>
        <p:spPr bwMode="auto">
          <a:xfrm>
            <a:off x="6400800" y="914400"/>
            <a:ext cx="2667000" cy="2054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457200" y="152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Parallel Projection: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" y="1981200"/>
            <a:ext cx="5715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Orthographic Projection:</a:t>
            </a:r>
            <a:r>
              <a:rPr lang="en-US" dirty="0" smtClean="0"/>
              <a:t> The directions of the projections are perpendicular to the view </a:t>
            </a:r>
            <a:r>
              <a:rPr lang="en-US" dirty="0" smtClean="0"/>
              <a:t>plane.</a:t>
            </a:r>
          </a:p>
          <a:p>
            <a:r>
              <a:rPr lang="en-US" dirty="0" smtClean="0"/>
              <a:t>Kinds: </a:t>
            </a:r>
          </a:p>
          <a:p>
            <a:pPr lvl="1">
              <a:buBlip>
                <a:blip r:embed="rId4"/>
              </a:buBlip>
            </a:pPr>
            <a:r>
              <a:rPr lang="en-US" dirty="0" smtClean="0"/>
              <a:t> Front view, </a:t>
            </a:r>
          </a:p>
          <a:p>
            <a:pPr lvl="1">
              <a:buBlip>
                <a:blip r:embed="rId4"/>
              </a:buBlip>
            </a:pPr>
            <a:r>
              <a:rPr lang="en-US" dirty="0" smtClean="0"/>
              <a:t> T</a:t>
            </a:r>
            <a:r>
              <a:rPr lang="en-US" dirty="0" smtClean="0"/>
              <a:t>op view, </a:t>
            </a:r>
          </a:p>
          <a:p>
            <a:pPr lvl="1">
              <a:buBlip>
                <a:blip r:embed="rId4"/>
              </a:buBlip>
            </a:pPr>
            <a:r>
              <a:rPr lang="en-US" dirty="0" smtClean="0"/>
              <a:t> S</a:t>
            </a:r>
            <a:r>
              <a:rPr lang="en-US" dirty="0" smtClean="0"/>
              <a:t>ide view and</a:t>
            </a:r>
          </a:p>
          <a:p>
            <a:pPr lvl="1">
              <a:buBlip>
                <a:blip r:embed="rId4"/>
              </a:buBlip>
            </a:pPr>
            <a:r>
              <a:rPr lang="en-US" dirty="0" smtClean="0"/>
              <a:t> Axonometric projection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52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Parallel Projection: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" y="1828800"/>
            <a:ext cx="5715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Orthographic Projection:</a:t>
            </a:r>
            <a:r>
              <a:rPr lang="en-US" dirty="0" smtClean="0"/>
              <a:t> The directions of the projections are perpendicular to the view </a:t>
            </a:r>
            <a:r>
              <a:rPr lang="en-US" dirty="0" smtClean="0"/>
              <a:t>plane.</a:t>
            </a:r>
          </a:p>
          <a:p>
            <a:r>
              <a:rPr lang="en-US" dirty="0" smtClean="0"/>
              <a:t>Kinds: 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 Front view, 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 T</a:t>
            </a:r>
            <a:r>
              <a:rPr lang="en-US" dirty="0" smtClean="0"/>
              <a:t>op view, 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 S</a:t>
            </a:r>
            <a:r>
              <a:rPr lang="en-US" dirty="0" smtClean="0"/>
              <a:t>ide view and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 Axonometric projection</a:t>
            </a: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599" y="2285999"/>
            <a:ext cx="5105401" cy="411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85800" y="3810000"/>
            <a:ext cx="365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Axonometric</a:t>
            </a:r>
            <a:r>
              <a:rPr lang="en-US" dirty="0" smtClean="0"/>
              <a:t>: </a:t>
            </a:r>
            <a:r>
              <a:rPr lang="en-US" dirty="0" smtClean="0"/>
              <a:t>These </a:t>
            </a:r>
            <a:r>
              <a:rPr lang="en-US" dirty="0" smtClean="0"/>
              <a:t>projections are those in which the </a:t>
            </a:r>
            <a:r>
              <a:rPr lang="en-US" dirty="0" smtClean="0"/>
              <a:t>direction </a:t>
            </a:r>
            <a:r>
              <a:rPr lang="en-US" dirty="0" smtClean="0"/>
              <a:t>of projection is not parallel to any of the three principal axis</a:t>
            </a:r>
            <a:r>
              <a:rPr lang="en-US" dirty="0" smtClean="0"/>
              <a:t>. </a:t>
            </a:r>
            <a:r>
              <a:rPr lang="en-US" dirty="0" smtClean="0"/>
              <a:t>Orthographic projections that show more than one face of an object are called axonometric orthographic projections.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66800" y="3505200"/>
            <a:ext cx="2514600" cy="304800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4400" y="2743200"/>
            <a:ext cx="2438400" cy="762000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101152" y="2286000"/>
            <a:ext cx="5029200" cy="4191000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Mathematics of Projection: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52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Parallel Projection: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19812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Some common subcategories of </a:t>
            </a:r>
            <a:r>
              <a:rPr lang="en-US" dirty="0" smtClean="0"/>
              <a:t>O</a:t>
            </a:r>
            <a:r>
              <a:rPr lang="en-US" dirty="0" smtClean="0"/>
              <a:t>rthographic Axonometric projection.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Isometric:-The direction of angels with all of the three principle axes are equal.</a:t>
            </a:r>
          </a:p>
          <a:p>
            <a:r>
              <a:rPr lang="en-US" dirty="0" smtClean="0"/>
              <a:t>          Di-metric:-</a:t>
            </a:r>
            <a:r>
              <a:rPr lang="en-US" dirty="0" smtClean="0"/>
              <a:t> The direction of angels with </a:t>
            </a:r>
            <a:r>
              <a:rPr lang="en-US" dirty="0" smtClean="0"/>
              <a:t>two of the three </a:t>
            </a:r>
            <a:r>
              <a:rPr lang="en-US" dirty="0" smtClean="0"/>
              <a:t>principle</a:t>
            </a:r>
            <a:r>
              <a:rPr lang="en-US" dirty="0" smtClean="0"/>
              <a:t> </a:t>
            </a:r>
            <a:r>
              <a:rPr lang="en-US" dirty="0" smtClean="0"/>
              <a:t>axes are equal.</a:t>
            </a:r>
            <a:endParaRPr lang="en-US" dirty="0" smtClean="0"/>
          </a:p>
          <a:p>
            <a:r>
              <a:rPr lang="en-US" dirty="0" smtClean="0"/>
              <a:t>          Tri-metric:-</a:t>
            </a:r>
            <a:r>
              <a:rPr lang="en-US" dirty="0" smtClean="0"/>
              <a:t> The direction of angels with all of the </a:t>
            </a:r>
            <a:r>
              <a:rPr lang="en-US" dirty="0" smtClean="0"/>
              <a:t>three </a:t>
            </a:r>
            <a:r>
              <a:rPr lang="en-US" dirty="0" smtClean="0"/>
              <a:t>principle</a:t>
            </a:r>
            <a:r>
              <a:rPr lang="en-US" dirty="0" smtClean="0"/>
              <a:t> </a:t>
            </a:r>
            <a:r>
              <a:rPr lang="en-US" dirty="0" smtClean="0"/>
              <a:t>axes are </a:t>
            </a:r>
            <a:r>
              <a:rPr lang="en-US" dirty="0" smtClean="0"/>
              <a:t>unequal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2974</TotalTime>
  <Words>798</Words>
  <Application>Microsoft Office PowerPoint</Application>
  <PresentationFormat>On-screen Show (4:3)</PresentationFormat>
  <Paragraphs>98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PC</cp:lastModifiedBy>
  <cp:revision>294</cp:revision>
  <dcterms:created xsi:type="dcterms:W3CDTF">2018-08-04T10:49:00Z</dcterms:created>
  <dcterms:modified xsi:type="dcterms:W3CDTF">2019-06-22T04:19:12Z</dcterms:modified>
</cp:coreProperties>
</file>