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5" r:id="rId9"/>
    <p:sldId id="276" r:id="rId10"/>
    <p:sldId id="277" r:id="rId11"/>
    <p:sldId id="278" r:id="rId12"/>
    <p:sldId id="279" r:id="rId13"/>
    <p:sldId id="280" r:id="rId14"/>
    <p:sldId id="28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62061-30B7-403E-9990-1EFC7F9B55ED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D1091-5C72-47F8-BDF5-C5016DA6F2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Viewing and Clipping: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295400"/>
            <a:ext cx="838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World Coordinate System (WCS)</a:t>
            </a:r>
            <a:r>
              <a:rPr lang="en-US" dirty="0" smtClean="0"/>
              <a:t>: Objects are placed into the scene by modeling transformations to a master coordinate. That master coordinate is commonly referred to as world coordinate system (WCS).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2133600"/>
            <a:ext cx="838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Viewing Coordinate System (VCS)</a:t>
            </a:r>
            <a:r>
              <a:rPr lang="en-US" dirty="0" smtClean="0"/>
              <a:t>: Sometimes, an additional coordinate system called the viewing coordinate system is introduced to simulate the effect of moving and/or tilting the camera.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3048000"/>
            <a:ext cx="838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Normalized Device Coordinate System (NDCS)</a:t>
            </a:r>
            <a:r>
              <a:rPr lang="en-US" dirty="0" smtClean="0"/>
              <a:t>: Monitor sizes differ from one system to another, Hence, a device-independent tool to describe the display area is needed, known as normalized device coordinate system. The tool is a unit(1 x 1) square whose lower left corner is at the origin of the coordinate system. It defines the display area of the virtual display device.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9437" y="4191000"/>
            <a:ext cx="582116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Viewing and Clipping: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000" y="1295400"/>
            <a:ext cx="533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Line Clipping</a:t>
            </a:r>
            <a:r>
              <a:rPr lang="en-US" dirty="0" smtClean="0"/>
              <a:t>: </a:t>
            </a:r>
            <a:r>
              <a:rPr lang="en-US" b="1" i="1" dirty="0" smtClean="0"/>
              <a:t>The Cohen-Southerland Algorithm</a:t>
            </a:r>
            <a:endParaRPr lang="en-US" b="1" i="1" dirty="0"/>
          </a:p>
        </p:txBody>
      </p:sp>
      <p:sp>
        <p:nvSpPr>
          <p:cNvPr id="27" name="Rectangle 26"/>
          <p:cNvSpPr/>
          <p:nvPr/>
        </p:nvSpPr>
        <p:spPr>
          <a:xfrm>
            <a:off x="457200" y="1676400"/>
            <a:ext cx="8458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Finding clipping point:</a:t>
            </a:r>
          </a:p>
          <a:p>
            <a:endParaRPr lang="en-US" dirty="0" smtClean="0"/>
          </a:p>
          <a:p>
            <a:pPr marL="342900" indent="-342900"/>
            <a:endParaRPr lang="en-US" dirty="0" smtClean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1676400"/>
            <a:ext cx="4191000" cy="1496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9" name="Group 18"/>
          <p:cNvGrpSpPr/>
          <p:nvPr/>
        </p:nvGrpSpPr>
        <p:grpSpPr>
          <a:xfrm>
            <a:off x="685799" y="3200400"/>
            <a:ext cx="4477658" cy="304800"/>
            <a:chOff x="685799" y="3048000"/>
            <a:chExt cx="4477658" cy="304800"/>
          </a:xfrm>
        </p:grpSpPr>
        <p:pic>
          <p:nvPicPr>
            <p:cNvPr id="7171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85799" y="3048000"/>
              <a:ext cx="349134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172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191000" y="3048000"/>
              <a:ext cx="972457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38399" y="3581400"/>
            <a:ext cx="635430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438400" y="4572000"/>
            <a:ext cx="672084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Viewing and Clipping: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000" y="1295400"/>
            <a:ext cx="533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Line Clipping</a:t>
            </a:r>
            <a:r>
              <a:rPr lang="en-US" dirty="0" smtClean="0"/>
              <a:t>: </a:t>
            </a:r>
            <a:r>
              <a:rPr lang="en-US" b="1" i="1" dirty="0" smtClean="0"/>
              <a:t>Mid Point Subdivision </a:t>
            </a:r>
            <a:r>
              <a:rPr lang="en-US" b="1" i="1" dirty="0" smtClean="0"/>
              <a:t>Algorithm</a:t>
            </a:r>
            <a:endParaRPr lang="en-US" b="1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175260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Categorizing </a:t>
            </a:r>
            <a:r>
              <a:rPr lang="en-US" b="1" dirty="0" smtClean="0"/>
              <a:t>lines </a:t>
            </a:r>
            <a:r>
              <a:rPr lang="en-US" b="1" dirty="0" smtClean="0"/>
              <a:t>into </a:t>
            </a:r>
            <a:r>
              <a:rPr lang="en-US" b="1" dirty="0" smtClean="0"/>
              <a:t>three groups: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48050" y="4495800"/>
            <a:ext cx="20383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4" name="Group 31"/>
          <p:cNvGrpSpPr/>
          <p:nvPr/>
        </p:nvGrpSpPr>
        <p:grpSpPr>
          <a:xfrm>
            <a:off x="533400" y="2051209"/>
            <a:ext cx="4724400" cy="3139321"/>
            <a:chOff x="533400" y="3129677"/>
            <a:chExt cx="4724400" cy="3139321"/>
          </a:xfrm>
        </p:grpSpPr>
        <p:sp>
          <p:nvSpPr>
            <p:cNvPr id="15" name="TextBox 14"/>
            <p:cNvSpPr txBox="1"/>
            <p:nvPr/>
          </p:nvSpPr>
          <p:spPr>
            <a:xfrm>
              <a:off x="533400" y="3129677"/>
              <a:ext cx="4724400" cy="3139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AutoNum type="arabicPeriod"/>
              </a:pPr>
              <a:r>
                <a:rPr lang="en-US" b="1" dirty="0" smtClean="0"/>
                <a:t>Visible –</a:t>
              </a:r>
              <a:r>
                <a:rPr lang="en-US" dirty="0" smtClean="0"/>
                <a:t> both end points of the line inside the clipping window</a:t>
              </a:r>
            </a:p>
            <a:p>
              <a:pPr marL="342900" indent="-342900">
                <a:buAutoNum type="arabicPeriod"/>
              </a:pPr>
              <a:r>
                <a:rPr lang="en-US" b="1" dirty="0" smtClean="0"/>
                <a:t>Not visible –</a:t>
              </a:r>
              <a:r>
                <a:rPr lang="en-US" dirty="0" smtClean="0"/>
                <a:t> the line identifies outside the window if two end points (x</a:t>
              </a:r>
              <a:r>
                <a:rPr lang="en-US" baseline="-25000" dirty="0" smtClean="0"/>
                <a:t>1</a:t>
              </a:r>
              <a:r>
                <a:rPr lang="en-US" dirty="0" smtClean="0"/>
                <a:t>,y</a:t>
              </a:r>
              <a:r>
                <a:rPr lang="en-US" baseline="-25000" dirty="0" smtClean="0"/>
                <a:t>1</a:t>
              </a:r>
              <a:r>
                <a:rPr lang="en-US" dirty="0" smtClean="0"/>
                <a:t>) and(x</a:t>
              </a:r>
              <a:r>
                <a:rPr lang="en-US" baseline="-25000" dirty="0" smtClean="0"/>
                <a:t>2</a:t>
              </a:r>
              <a:r>
                <a:rPr lang="en-US" dirty="0" smtClean="0"/>
                <a:t>, y</a:t>
              </a:r>
              <a:r>
                <a:rPr lang="en-US" baseline="-25000" dirty="0" smtClean="0"/>
                <a:t>2</a:t>
              </a:r>
              <a:r>
                <a:rPr lang="en-US" dirty="0" smtClean="0"/>
                <a:t>) satisfies one of the lowing inequalities:</a:t>
              </a:r>
            </a:p>
            <a:p>
              <a:pPr marL="342900" indent="-342900">
                <a:buAutoNum type="arabicPeriod"/>
              </a:pPr>
              <a:endParaRPr lang="en-US" dirty="0" smtClean="0"/>
            </a:p>
            <a:p>
              <a:pPr marL="342900" indent="-342900">
                <a:buAutoNum type="arabicPeriod"/>
              </a:pPr>
              <a:endParaRPr lang="en-US" dirty="0" smtClean="0"/>
            </a:p>
            <a:p>
              <a:pPr marL="342900" indent="-342900">
                <a:buAutoNum type="arabicPeriod"/>
              </a:pPr>
              <a:endParaRPr lang="en-US" dirty="0" smtClean="0"/>
            </a:p>
            <a:p>
              <a:pPr marL="342900" indent="-342900">
                <a:buAutoNum type="arabicPeriod"/>
              </a:pPr>
              <a:endParaRPr lang="en-US" dirty="0" smtClean="0"/>
            </a:p>
            <a:p>
              <a:pPr marL="342900" indent="-342900">
                <a:buAutoNum type="arabicPeriod"/>
              </a:pPr>
              <a:r>
                <a:rPr lang="en-US" b="1" dirty="0" smtClean="0"/>
                <a:t>Clipping candidate –</a:t>
              </a:r>
              <a:r>
                <a:rPr lang="en-US" dirty="0" smtClean="0"/>
                <a:t> the line is neither in category 1 and 2.</a:t>
              </a:r>
              <a:endParaRPr lang="en-US" dirty="0"/>
            </a:p>
          </p:txBody>
        </p:sp>
        <p:pic>
          <p:nvPicPr>
            <p:cNvPr id="16" name="Picture 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14400" y="4572000"/>
              <a:ext cx="3774831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9" name="TextBox 18"/>
          <p:cNvSpPr txBox="1"/>
          <p:nvPr/>
        </p:nvSpPr>
        <p:spPr>
          <a:xfrm>
            <a:off x="5257800" y="1828800"/>
            <a:ext cx="3581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Mid Point Algorithm:</a:t>
            </a:r>
          </a:p>
          <a:p>
            <a:pPr marL="342900" indent="-342900">
              <a:buAutoNum type="arabicPeriod"/>
            </a:pPr>
            <a:r>
              <a:rPr lang="en-US" dirty="0" smtClean="0"/>
              <a:t>Find the mid point of the line.</a:t>
            </a:r>
          </a:p>
          <a:p>
            <a:pPr marL="342900" indent="-342900">
              <a:buAutoNum type="arabicPeriod"/>
            </a:pPr>
            <a:r>
              <a:rPr lang="en-US" dirty="0" smtClean="0"/>
              <a:t>Mid point finding rules are: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X</a:t>
            </a:r>
            <a:r>
              <a:rPr lang="en-US" baseline="-25000" dirty="0" err="1" smtClean="0"/>
              <a:t>m</a:t>
            </a:r>
            <a:r>
              <a:rPr lang="en-US" dirty="0" smtClean="0"/>
              <a:t>=(X</a:t>
            </a:r>
            <a:r>
              <a:rPr lang="en-US" baseline="-25000" dirty="0" smtClean="0"/>
              <a:t>1</a:t>
            </a:r>
            <a:r>
              <a:rPr lang="en-US" dirty="0" smtClean="0"/>
              <a:t>+X</a:t>
            </a:r>
            <a:r>
              <a:rPr lang="en-US" baseline="-25000" dirty="0" smtClean="0"/>
              <a:t>2</a:t>
            </a:r>
            <a:r>
              <a:rPr lang="en-US" dirty="0" smtClean="0"/>
              <a:t>)/2 and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m</a:t>
            </a:r>
            <a:r>
              <a:rPr lang="en-US" dirty="0" smtClean="0"/>
              <a:t>=(Y</a:t>
            </a:r>
            <a:r>
              <a:rPr lang="en-US" baseline="-25000" dirty="0" smtClean="0"/>
              <a:t>1</a:t>
            </a:r>
            <a:r>
              <a:rPr lang="en-US" dirty="0" smtClean="0"/>
              <a:t>+Y</a:t>
            </a:r>
            <a:r>
              <a:rPr lang="en-US" baseline="-25000" dirty="0" smtClean="0"/>
              <a:t>2</a:t>
            </a:r>
            <a:r>
              <a:rPr lang="en-US" dirty="0" smtClean="0"/>
              <a:t>)/2</a:t>
            </a:r>
          </a:p>
          <a:p>
            <a:pPr marL="342900" indent="-342900">
              <a:buAutoNum type="arabicPeriod"/>
            </a:pPr>
            <a:r>
              <a:rPr lang="en-US" dirty="0" smtClean="0"/>
              <a:t>Determine the clipping categories of these two line segment using region code.</a:t>
            </a:r>
          </a:p>
          <a:p>
            <a:pPr marL="342900" indent="-342900">
              <a:buAutoNum type="arabicPeriod"/>
            </a:pPr>
            <a:r>
              <a:rPr lang="en-US" dirty="0" smtClean="0"/>
              <a:t>Each segment in category 3 is divided further.</a:t>
            </a:r>
          </a:p>
          <a:p>
            <a:pPr marL="342900" indent="-342900">
              <a:buAutoNum type="arabicPeriod"/>
            </a:pPr>
            <a:r>
              <a:rPr lang="en-US" dirty="0" smtClean="0"/>
              <a:t>The process of doing bisection and finding clipping categorization (that is step 1 to 5)  is continued until a section’s end point falls the boundary of the window.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Viewing and Clipping: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000" y="1295400"/>
            <a:ext cx="533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Polygon </a:t>
            </a:r>
            <a:r>
              <a:rPr lang="en-US" sz="2000" b="1" u="sng" dirty="0" smtClean="0"/>
              <a:t>Clipping</a:t>
            </a:r>
            <a:r>
              <a:rPr lang="en-US" dirty="0" smtClean="0"/>
              <a:t>: </a:t>
            </a:r>
            <a:r>
              <a:rPr lang="en-US" b="1" i="1" dirty="0" smtClean="0"/>
              <a:t>Sutherland-</a:t>
            </a:r>
            <a:r>
              <a:rPr lang="en-US" b="1" i="1" dirty="0" err="1" smtClean="0"/>
              <a:t>Hodgman</a:t>
            </a:r>
            <a:r>
              <a:rPr lang="en-US" b="1" i="1" dirty="0" smtClean="0"/>
              <a:t> Algorithm</a:t>
            </a:r>
            <a:endParaRPr lang="en-US" b="1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1752600"/>
            <a:ext cx="8534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Let P</a:t>
            </a:r>
            <a:r>
              <a:rPr lang="en-US" b="1" baseline="-25000" dirty="0" smtClean="0"/>
              <a:t>1</a:t>
            </a:r>
            <a:r>
              <a:rPr lang="en-US" b="1" dirty="0" smtClean="0"/>
              <a:t>, P</a:t>
            </a:r>
            <a:r>
              <a:rPr lang="en-US" b="1" baseline="-25000" dirty="0" smtClean="0"/>
              <a:t>2</a:t>
            </a:r>
            <a:r>
              <a:rPr lang="en-US" b="1" dirty="0" smtClean="0"/>
              <a:t>, P</a:t>
            </a:r>
            <a:r>
              <a:rPr lang="en-US" b="1" baseline="-25000" dirty="0" smtClean="0"/>
              <a:t>3</a:t>
            </a:r>
            <a:r>
              <a:rPr lang="en-US" b="1" dirty="0" smtClean="0"/>
              <a:t>, …., </a:t>
            </a:r>
            <a:r>
              <a:rPr lang="en-US" b="1" dirty="0" err="1" smtClean="0"/>
              <a:t>P</a:t>
            </a:r>
            <a:r>
              <a:rPr lang="en-US" b="1" baseline="-25000" dirty="0" err="1" smtClean="0"/>
              <a:t>n</a:t>
            </a:r>
            <a:r>
              <a:rPr lang="en-US" b="1" dirty="0" smtClean="0"/>
              <a:t> are the list of vertices of the polygon and A and B are the end points of any positively oriented edge E of the polygon.</a:t>
            </a:r>
          </a:p>
          <a:p>
            <a:r>
              <a:rPr lang="en-US" b="1" dirty="0" smtClean="0"/>
              <a:t>Consider an edge E1 {P</a:t>
            </a:r>
            <a:r>
              <a:rPr lang="en-US" b="1" baseline="-25000" dirty="0" smtClean="0"/>
              <a:t>i-1</a:t>
            </a:r>
            <a:r>
              <a:rPr lang="en-US" b="1" dirty="0" smtClean="0"/>
              <a:t>P</a:t>
            </a:r>
            <a:r>
              <a:rPr lang="en-US" b="1" baseline="-25000" dirty="0" smtClean="0"/>
              <a:t>i</a:t>
            </a:r>
            <a:r>
              <a:rPr lang="en-US" b="1" dirty="0" smtClean="0"/>
              <a:t>}.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If both P</a:t>
            </a:r>
            <a:r>
              <a:rPr lang="en-US" b="1" baseline="-25000" dirty="0" smtClean="0"/>
              <a:t>i-1</a:t>
            </a:r>
            <a:r>
              <a:rPr lang="en-US" b="1" dirty="0" smtClean="0"/>
              <a:t> and P</a:t>
            </a:r>
            <a:r>
              <a:rPr lang="en-US" b="1" baseline="-25000" dirty="0" smtClean="0"/>
              <a:t>i</a:t>
            </a:r>
            <a:r>
              <a:rPr lang="en-US" b="1" dirty="0" smtClean="0"/>
              <a:t> are to the left of E (see Fig a), vertex P is placed on the output list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If P</a:t>
            </a:r>
            <a:r>
              <a:rPr lang="en-US" b="1" baseline="-25000" dirty="0" smtClean="0"/>
              <a:t>i-1</a:t>
            </a:r>
            <a:r>
              <a:rPr lang="en-US" b="1" dirty="0" smtClean="0"/>
              <a:t> and P</a:t>
            </a:r>
            <a:r>
              <a:rPr lang="en-US" b="1" baseline="-25000" dirty="0" smtClean="0"/>
              <a:t>i</a:t>
            </a:r>
            <a:r>
              <a:rPr lang="en-US" b="1" dirty="0" smtClean="0"/>
              <a:t> </a:t>
            </a:r>
            <a:r>
              <a:rPr lang="en-US" b="1" dirty="0" smtClean="0"/>
              <a:t>are to the </a:t>
            </a:r>
            <a:r>
              <a:rPr lang="en-US" b="1" dirty="0" smtClean="0"/>
              <a:t>right </a:t>
            </a:r>
            <a:r>
              <a:rPr lang="en-US" b="1" dirty="0" smtClean="0"/>
              <a:t>of E (see Fig </a:t>
            </a:r>
            <a:r>
              <a:rPr lang="en-US" b="1" dirty="0" smtClean="0"/>
              <a:t>b), nothing to do.</a:t>
            </a: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3200401"/>
            <a:ext cx="6629400" cy="3324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6096000" y="3124200"/>
            <a:ext cx="3048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US" b="1" dirty="0" smtClean="0"/>
              <a:t>If</a:t>
            </a:r>
            <a:r>
              <a:rPr lang="en-US" dirty="0" smtClean="0"/>
              <a:t> </a:t>
            </a:r>
            <a:r>
              <a:rPr lang="en-US" b="1" dirty="0" smtClean="0"/>
              <a:t>P</a:t>
            </a:r>
            <a:r>
              <a:rPr lang="en-US" b="1" baseline="-25000" dirty="0" smtClean="0"/>
              <a:t>i-1</a:t>
            </a:r>
            <a:r>
              <a:rPr lang="en-US" b="1" dirty="0" smtClean="0"/>
              <a:t> </a:t>
            </a:r>
            <a:r>
              <a:rPr lang="en-US" b="1" dirty="0" smtClean="0"/>
              <a:t>is to the left and </a:t>
            </a:r>
            <a:r>
              <a:rPr lang="en-US" b="1" dirty="0" smtClean="0"/>
              <a:t>P</a:t>
            </a:r>
            <a:r>
              <a:rPr lang="en-US" b="1" baseline="-25000" dirty="0" smtClean="0"/>
              <a:t>i</a:t>
            </a:r>
            <a:r>
              <a:rPr lang="en-US" b="1" dirty="0" smtClean="0"/>
              <a:t> </a:t>
            </a:r>
            <a:r>
              <a:rPr lang="en-US" b="1" dirty="0" smtClean="0"/>
              <a:t>is to the right of E, (see </a:t>
            </a:r>
            <a:r>
              <a:rPr lang="en-US" b="1" dirty="0" smtClean="0"/>
              <a:t>Fig </a:t>
            </a:r>
            <a:r>
              <a:rPr lang="en-US" b="1" dirty="0" smtClean="0"/>
              <a:t>c), intersection point I of E1 and E are computed and placed on the output list.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en-US" b="1" dirty="0" smtClean="0"/>
              <a:t>If </a:t>
            </a:r>
            <a:r>
              <a:rPr lang="en-US" b="1" dirty="0" smtClean="0"/>
              <a:t>P</a:t>
            </a:r>
            <a:r>
              <a:rPr lang="en-US" b="1" baseline="-25000" dirty="0" smtClean="0"/>
              <a:t>i-1</a:t>
            </a:r>
            <a:r>
              <a:rPr lang="en-US" b="1" dirty="0" smtClean="0"/>
              <a:t> is to the </a:t>
            </a:r>
            <a:r>
              <a:rPr lang="en-US" b="1" dirty="0" smtClean="0"/>
              <a:t>right and </a:t>
            </a:r>
            <a:r>
              <a:rPr lang="en-US" b="1" dirty="0" smtClean="0"/>
              <a:t>P</a:t>
            </a:r>
            <a:r>
              <a:rPr lang="en-US" b="1" baseline="-25000" dirty="0" smtClean="0"/>
              <a:t>i</a:t>
            </a:r>
            <a:r>
              <a:rPr lang="en-US" b="1" dirty="0" smtClean="0"/>
              <a:t> is to the </a:t>
            </a:r>
            <a:r>
              <a:rPr lang="en-US" b="1" dirty="0" smtClean="0"/>
              <a:t>left </a:t>
            </a:r>
            <a:r>
              <a:rPr lang="en-US" b="1" dirty="0" smtClean="0"/>
              <a:t>of E, (see Fig </a:t>
            </a:r>
            <a:r>
              <a:rPr lang="en-US" b="1" dirty="0" smtClean="0"/>
              <a:t>d), </a:t>
            </a:r>
            <a:r>
              <a:rPr lang="en-US" b="1" dirty="0" smtClean="0"/>
              <a:t>intersection point I of E1 and E are computed </a:t>
            </a:r>
            <a:r>
              <a:rPr lang="en-US" b="1" dirty="0" smtClean="0"/>
              <a:t>and both I and P</a:t>
            </a:r>
            <a:r>
              <a:rPr lang="en-US" b="1" baseline="-25000" dirty="0" smtClean="0"/>
              <a:t>i</a:t>
            </a:r>
            <a:r>
              <a:rPr lang="en-US" b="1" dirty="0" smtClean="0"/>
              <a:t> are placed </a:t>
            </a:r>
            <a:r>
              <a:rPr lang="en-US" b="1" dirty="0" smtClean="0"/>
              <a:t>on the output list.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Viewing and Clipping: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000" y="1295400"/>
            <a:ext cx="533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Polygon </a:t>
            </a:r>
            <a:r>
              <a:rPr lang="en-US" sz="2000" b="1" u="sng" dirty="0" smtClean="0"/>
              <a:t>Clipping</a:t>
            </a:r>
            <a:r>
              <a:rPr lang="en-US" dirty="0" smtClean="0"/>
              <a:t>: </a:t>
            </a:r>
            <a:r>
              <a:rPr lang="en-US" b="1" i="1" dirty="0" smtClean="0"/>
              <a:t> </a:t>
            </a:r>
            <a:r>
              <a:rPr lang="en-US" b="1" i="1" dirty="0" smtClean="0"/>
              <a:t>Weller-Atherton</a:t>
            </a:r>
            <a:r>
              <a:rPr lang="en-US" b="1" i="1" dirty="0" smtClean="0"/>
              <a:t> Algorithm</a:t>
            </a:r>
            <a:endParaRPr lang="en-US" b="1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1752600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We start with an arbitrary vertex of the subject polygon and trace around its boarder in the clockwise direction until </a:t>
            </a:r>
            <a:r>
              <a:rPr lang="en-US" b="1" dirty="0" smtClean="0"/>
              <a:t>an intersection with the clip polygon is encountered.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2362200"/>
            <a:ext cx="533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b="1" dirty="0" smtClean="0"/>
              <a:t> </a:t>
            </a:r>
            <a:r>
              <a:rPr lang="en-US" sz="100" b="1" dirty="0" smtClean="0"/>
              <a:t>.</a:t>
            </a:r>
          </a:p>
          <a:p>
            <a:pPr>
              <a:buFont typeface="Wingdings" pitchFamily="2" charset="2"/>
              <a:buChar char="q"/>
            </a:pPr>
            <a:endParaRPr lang="en-US" b="1" dirty="0" smtClean="0"/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 </a:t>
            </a:r>
            <a:r>
              <a:rPr lang="en-US" sz="100" b="1" dirty="0" smtClean="0"/>
              <a:t>.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1524000" y="2362200"/>
            <a:ext cx="7315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If the edge enters the clip polygon, record the intersection point and continue to trace the subject polygon</a:t>
            </a:r>
            <a:r>
              <a:rPr lang="en-US" b="1" dirty="0" smtClean="0"/>
              <a:t>. </a:t>
            </a:r>
          </a:p>
          <a:p>
            <a:r>
              <a:rPr lang="en-US" b="1" dirty="0" smtClean="0"/>
              <a:t>If the edge leaves the polygon, record the intersection point and make a right turn to follow the clip window </a:t>
            </a:r>
            <a:endParaRPr lang="en-US" b="1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3505200"/>
            <a:ext cx="5244074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Viewing and Clipping: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000" y="1295400"/>
            <a:ext cx="533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SELF STUDY</a:t>
            </a:r>
            <a:endParaRPr lang="en-US" b="1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17526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Solved problem 5.6, 5.7, 5.8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Viewing and Clipping: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1342072"/>
            <a:ext cx="838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Normalized Device Coordinate System (NDCS)</a:t>
            </a:r>
            <a:r>
              <a:rPr lang="en-US" dirty="0" smtClean="0"/>
              <a:t>: Monitor sizes differ from one system to another, Hence, a device-independent tool to describe the display area is needed, known as normalized device coordinate system. The tool is a unit(1 x 1) square whose lower left corner is at the origin of the coordinate system. It defines the display area of the virtual display device.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9437" y="4191000"/>
            <a:ext cx="582116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304800" y="2789872"/>
            <a:ext cx="838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Workstation Window</a:t>
            </a:r>
            <a:r>
              <a:rPr lang="en-US" dirty="0" smtClean="0"/>
              <a:t>: The process that maps normalized device coordinate to discrete device/image coordinate is called </a:t>
            </a:r>
            <a:r>
              <a:rPr lang="en-US" b="1" dirty="0" smtClean="0"/>
              <a:t>workstation transformation</a:t>
            </a:r>
            <a:r>
              <a:rPr lang="en-US" dirty="0" smtClean="0"/>
              <a:t>. A working window, set in NDCS to do that transformation, is called </a:t>
            </a:r>
            <a:r>
              <a:rPr lang="en-US" b="1" dirty="0" smtClean="0"/>
              <a:t>workstation window</a:t>
            </a:r>
            <a:r>
              <a:rPr lang="en-US" dirty="0" smtClean="0"/>
              <a:t>. The window works as a workstation window in the NDCS and workstation viewport in the device coordinate system. Workstation transformation depends on the </a:t>
            </a:r>
            <a:r>
              <a:rPr lang="en-US" b="1" dirty="0" smtClean="0"/>
              <a:t>resolution</a:t>
            </a:r>
            <a:r>
              <a:rPr lang="en-US" dirty="0" smtClean="0"/>
              <a:t> of the display device/ frame buffer.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81000" y="4572000"/>
            <a:ext cx="243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Coordinate mapping from NDCS to device coordinate/image coordinate is called </a:t>
            </a:r>
            <a:r>
              <a:rPr lang="en-US" b="1" dirty="0" smtClean="0"/>
              <a:t>viewing transformation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Viewing and Clipping: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1342072"/>
            <a:ext cx="8382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Clipping</a:t>
            </a:r>
            <a:r>
              <a:rPr lang="en-US" dirty="0" smtClean="0"/>
              <a:t>: A localized view in a scene is performed by setting a window. Since the objects in the scene may be completely inside the window, completely outside the window and partially visible through the window, </a:t>
            </a:r>
            <a:r>
              <a:rPr lang="en-US" b="1" dirty="0" smtClean="0"/>
              <a:t>the clipping operation </a:t>
            </a:r>
            <a:r>
              <a:rPr lang="en-US" dirty="0" smtClean="0"/>
              <a:t>eliminates objects or portion of objects that are not visible through the window.</a:t>
            </a:r>
          </a:p>
          <a:p>
            <a:endParaRPr lang="en-US" dirty="0" smtClean="0"/>
          </a:p>
          <a:p>
            <a:r>
              <a:rPr lang="en-US" dirty="0" smtClean="0"/>
              <a:t>In world coordinate system, the viewport is called </a:t>
            </a:r>
            <a:r>
              <a:rPr lang="en-US" b="1" dirty="0" smtClean="0"/>
              <a:t>clipping window</a:t>
            </a:r>
            <a:r>
              <a:rPr lang="en-US" dirty="0" smtClean="0"/>
              <a:t> whereas</a:t>
            </a:r>
          </a:p>
          <a:p>
            <a:r>
              <a:rPr lang="en-US" dirty="0" smtClean="0"/>
              <a:t>In viewing coordinate, the workstation window is called </a:t>
            </a:r>
            <a:r>
              <a:rPr lang="en-US" b="1" dirty="0" smtClean="0"/>
              <a:t>clipping window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9437" y="4191000"/>
            <a:ext cx="582116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Viewing and Clipping: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1342072"/>
            <a:ext cx="838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Window-to-viewport mapping</a:t>
            </a:r>
            <a:r>
              <a:rPr lang="en-US" dirty="0" smtClean="0"/>
              <a:t>: </a:t>
            </a:r>
          </a:p>
          <a:p>
            <a:r>
              <a:rPr lang="en-US" dirty="0" smtClean="0"/>
              <a:t>A window is defined by four world coordinates </a:t>
            </a:r>
            <a:r>
              <a:rPr lang="en-US" dirty="0" err="1" smtClean="0"/>
              <a:t>wx</a:t>
            </a:r>
            <a:r>
              <a:rPr lang="en-US" baseline="-25000" dirty="0" err="1" smtClean="0"/>
              <a:t>min</a:t>
            </a:r>
            <a:r>
              <a:rPr lang="en-US" dirty="0" smtClean="0"/>
              <a:t>, </a:t>
            </a:r>
            <a:r>
              <a:rPr lang="en-US" dirty="0" err="1" smtClean="0"/>
              <a:t>wx</a:t>
            </a:r>
            <a:r>
              <a:rPr lang="en-US" baseline="-25000" dirty="0" err="1" smtClean="0"/>
              <a:t>max</a:t>
            </a:r>
            <a:r>
              <a:rPr lang="en-US" dirty="0" smtClean="0"/>
              <a:t>, </a:t>
            </a:r>
            <a:r>
              <a:rPr lang="en-US" dirty="0" err="1" smtClean="0"/>
              <a:t>wy</a:t>
            </a:r>
            <a:r>
              <a:rPr lang="en-US" baseline="-25000" dirty="0" err="1" smtClean="0"/>
              <a:t>min</a:t>
            </a:r>
            <a:r>
              <a:rPr lang="en-US" dirty="0" smtClean="0"/>
              <a:t>, </a:t>
            </a:r>
            <a:r>
              <a:rPr lang="en-US" dirty="0" err="1" smtClean="0"/>
              <a:t>wy</a:t>
            </a:r>
            <a:r>
              <a:rPr lang="en-US" baseline="-25000" dirty="0" err="1" smtClean="0"/>
              <a:t>max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Similarly a viewport is defined by four world coordinates </a:t>
            </a:r>
            <a:r>
              <a:rPr lang="en-US" dirty="0" err="1" smtClean="0"/>
              <a:t>vx</a:t>
            </a:r>
            <a:r>
              <a:rPr lang="en-US" baseline="-25000" dirty="0" err="1" smtClean="0"/>
              <a:t>min</a:t>
            </a:r>
            <a:r>
              <a:rPr lang="en-US" dirty="0" smtClean="0"/>
              <a:t>, </a:t>
            </a:r>
            <a:r>
              <a:rPr lang="en-US" dirty="0" err="1" smtClean="0"/>
              <a:t>vx</a:t>
            </a:r>
            <a:r>
              <a:rPr lang="en-US" baseline="-25000" dirty="0" err="1" smtClean="0"/>
              <a:t>max</a:t>
            </a:r>
            <a:r>
              <a:rPr lang="en-US" dirty="0" smtClean="0"/>
              <a:t>, </a:t>
            </a:r>
            <a:r>
              <a:rPr lang="en-US" dirty="0" err="1" smtClean="0"/>
              <a:t>vy</a:t>
            </a:r>
            <a:r>
              <a:rPr lang="en-US" baseline="-25000" dirty="0" err="1" smtClean="0"/>
              <a:t>min</a:t>
            </a:r>
            <a:r>
              <a:rPr lang="en-US" dirty="0" smtClean="0"/>
              <a:t>, </a:t>
            </a:r>
            <a:r>
              <a:rPr lang="en-US" dirty="0" err="1" smtClean="0"/>
              <a:t>vy</a:t>
            </a:r>
            <a:r>
              <a:rPr lang="en-US" baseline="-25000" dirty="0" err="1" smtClean="0"/>
              <a:t>max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objective of </a:t>
            </a:r>
            <a:r>
              <a:rPr lang="en-US" b="1" dirty="0" smtClean="0"/>
              <a:t>window-to-viewport mapping</a:t>
            </a:r>
            <a:r>
              <a:rPr lang="en-US" dirty="0" smtClean="0"/>
              <a:t> is to convert the world coordinate (</a:t>
            </a:r>
            <a:r>
              <a:rPr lang="en-US" dirty="0" err="1" smtClean="0"/>
              <a:t>wx</a:t>
            </a:r>
            <a:r>
              <a:rPr lang="en-US" dirty="0" smtClean="0"/>
              <a:t>, </a:t>
            </a:r>
            <a:r>
              <a:rPr lang="en-US" dirty="0" err="1" smtClean="0"/>
              <a:t>wy</a:t>
            </a:r>
            <a:r>
              <a:rPr lang="en-US" dirty="0" smtClean="0"/>
              <a:t>) of an arbitrary point to its normalized device coordinate (</a:t>
            </a:r>
            <a:r>
              <a:rPr lang="en-US" dirty="0" err="1" smtClean="0"/>
              <a:t>vx</a:t>
            </a:r>
            <a:r>
              <a:rPr lang="en-US" dirty="0" smtClean="0"/>
              <a:t>, </a:t>
            </a:r>
            <a:r>
              <a:rPr lang="en-US" dirty="0" err="1" smtClean="0"/>
              <a:t>vy</a:t>
            </a:r>
            <a:r>
              <a:rPr lang="en-US" dirty="0" smtClean="0"/>
              <a:t>). 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3886200"/>
            <a:ext cx="5715000" cy="268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Viewing and Clipping: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1342072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Window-to-viewport mapping</a:t>
            </a:r>
            <a:r>
              <a:rPr lang="en-US" dirty="0" smtClean="0"/>
              <a:t>: </a:t>
            </a:r>
          </a:p>
          <a:p>
            <a:r>
              <a:rPr lang="en-US" dirty="0" smtClean="0"/>
              <a:t>In order to maintain the relative placement we have to maintain the following relationship.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3886200"/>
            <a:ext cx="5715000" cy="268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2" name="Group 11"/>
          <p:cNvGrpSpPr/>
          <p:nvPr/>
        </p:nvGrpSpPr>
        <p:grpSpPr>
          <a:xfrm>
            <a:off x="389466" y="1905000"/>
            <a:ext cx="7763934" cy="914400"/>
            <a:chOff x="389466" y="1905000"/>
            <a:chExt cx="7763934" cy="9144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89466" y="1905000"/>
              <a:ext cx="3555999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" name="TextBox 10"/>
            <p:cNvSpPr txBox="1"/>
            <p:nvPr/>
          </p:nvSpPr>
          <p:spPr>
            <a:xfrm>
              <a:off x="3962400" y="20574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and</a:t>
              </a:r>
              <a:endParaRPr lang="en-US" dirty="0"/>
            </a:p>
          </p:txBody>
        </p:sp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622800" y="1905000"/>
              <a:ext cx="35306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83609" y="2667000"/>
            <a:ext cx="4662407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Viewing and Clipping: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3" name="Group 11"/>
          <p:cNvGrpSpPr/>
          <p:nvPr/>
        </p:nvGrpSpPr>
        <p:grpSpPr>
          <a:xfrm>
            <a:off x="389466" y="1447800"/>
            <a:ext cx="7763934" cy="914400"/>
            <a:chOff x="389466" y="1905000"/>
            <a:chExt cx="7763934" cy="9144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9466" y="1905000"/>
              <a:ext cx="3555999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" name="TextBox 10"/>
            <p:cNvSpPr txBox="1"/>
            <p:nvPr/>
          </p:nvSpPr>
          <p:spPr>
            <a:xfrm>
              <a:off x="3962400" y="20574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and</a:t>
              </a:r>
              <a:endParaRPr lang="en-US" dirty="0"/>
            </a:p>
          </p:txBody>
        </p:sp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622800" y="1905000"/>
              <a:ext cx="35306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2286000"/>
            <a:ext cx="4662407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8" name="Group 17"/>
          <p:cNvGrpSpPr/>
          <p:nvPr/>
        </p:nvGrpSpPr>
        <p:grpSpPr>
          <a:xfrm>
            <a:off x="5334000" y="2362200"/>
            <a:ext cx="2960077" cy="1219200"/>
            <a:chOff x="5334000" y="2362200"/>
            <a:chExt cx="2960077" cy="1219200"/>
          </a:xfrm>
        </p:grpSpPr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019800" y="2362200"/>
              <a:ext cx="2274277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5" name="Right Arrow 14"/>
            <p:cNvSpPr/>
            <p:nvPr/>
          </p:nvSpPr>
          <p:spPr>
            <a:xfrm>
              <a:off x="5334000" y="2743200"/>
              <a:ext cx="685800" cy="533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85800" y="3962400"/>
            <a:ext cx="8133835" cy="1600200"/>
            <a:chOff x="685800" y="3962400"/>
            <a:chExt cx="8133835" cy="16002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840259" y="3962400"/>
              <a:ext cx="7979376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6" name="TextBox 15"/>
            <p:cNvSpPr txBox="1"/>
            <p:nvPr/>
          </p:nvSpPr>
          <p:spPr>
            <a:xfrm>
              <a:off x="685800" y="4050268"/>
              <a:ext cx="1981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Where,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Viewing and Clipping: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199" y="1447800"/>
            <a:ext cx="8610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2" name="Group 31"/>
          <p:cNvGrpSpPr/>
          <p:nvPr/>
        </p:nvGrpSpPr>
        <p:grpSpPr>
          <a:xfrm>
            <a:off x="2667000" y="3429000"/>
            <a:ext cx="3276600" cy="2514600"/>
            <a:chOff x="2286000" y="3505200"/>
            <a:chExt cx="3276600" cy="2514600"/>
          </a:xfrm>
        </p:grpSpPr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86000" y="3505200"/>
              <a:ext cx="3057525" cy="2457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23" name="Straight Connector 22"/>
            <p:cNvCxnSpPr/>
            <p:nvPr/>
          </p:nvCxnSpPr>
          <p:spPr>
            <a:xfrm rot="5400000" flipH="1" flipV="1">
              <a:off x="2533566" y="3695700"/>
              <a:ext cx="381000" cy="1588"/>
            </a:xfrm>
            <a:prstGeom prst="line">
              <a:avLst/>
            </a:prstGeom>
            <a:ln w="476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4962170" y="3707420"/>
              <a:ext cx="381000" cy="1588"/>
            </a:xfrm>
            <a:prstGeom prst="line">
              <a:avLst/>
            </a:prstGeom>
            <a:ln w="476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2533566" y="5816786"/>
              <a:ext cx="381000" cy="1588"/>
            </a:xfrm>
            <a:prstGeom prst="line">
              <a:avLst/>
            </a:prstGeom>
            <a:ln w="476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4962170" y="5828506"/>
              <a:ext cx="381000" cy="1588"/>
            </a:xfrm>
            <a:prstGeom prst="line">
              <a:avLst/>
            </a:prstGeom>
            <a:ln w="476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5181600" y="3886200"/>
              <a:ext cx="381000" cy="1588"/>
            </a:xfrm>
            <a:prstGeom prst="line">
              <a:avLst/>
            </a:prstGeom>
            <a:ln w="476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5181600" y="5623144"/>
              <a:ext cx="381000" cy="1588"/>
            </a:xfrm>
            <a:prstGeom prst="line">
              <a:avLst/>
            </a:prstGeom>
            <a:ln w="476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2362200" y="3872132"/>
              <a:ext cx="381000" cy="1588"/>
            </a:xfrm>
            <a:prstGeom prst="line">
              <a:avLst/>
            </a:prstGeom>
            <a:ln w="476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362200" y="5609076"/>
              <a:ext cx="381000" cy="1588"/>
            </a:xfrm>
            <a:prstGeom prst="line">
              <a:avLst/>
            </a:prstGeom>
            <a:ln w="476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Viewing and Clipping: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62550" y="3125062"/>
            <a:ext cx="3905250" cy="342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Box 17"/>
          <p:cNvSpPr txBox="1"/>
          <p:nvPr/>
        </p:nvSpPr>
        <p:spPr>
          <a:xfrm>
            <a:off x="381000" y="1295400"/>
            <a:ext cx="533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Line Clipping</a:t>
            </a:r>
            <a:r>
              <a:rPr lang="en-US" dirty="0" smtClean="0"/>
              <a:t>: </a:t>
            </a:r>
            <a:r>
              <a:rPr lang="en-US" b="1" i="1" dirty="0" smtClean="0"/>
              <a:t>The Cohen-Southerland Algorithm</a:t>
            </a:r>
            <a:endParaRPr lang="en-US" b="1" i="1" dirty="0"/>
          </a:p>
        </p:txBody>
      </p:sp>
      <p:grpSp>
        <p:nvGrpSpPr>
          <p:cNvPr id="2" name="Group 31"/>
          <p:cNvGrpSpPr/>
          <p:nvPr/>
        </p:nvGrpSpPr>
        <p:grpSpPr>
          <a:xfrm>
            <a:off x="533400" y="3129677"/>
            <a:ext cx="4724400" cy="3139321"/>
            <a:chOff x="533400" y="3129677"/>
            <a:chExt cx="4724400" cy="3139321"/>
          </a:xfrm>
        </p:grpSpPr>
        <p:sp>
          <p:nvSpPr>
            <p:cNvPr id="22" name="TextBox 21"/>
            <p:cNvSpPr txBox="1"/>
            <p:nvPr/>
          </p:nvSpPr>
          <p:spPr>
            <a:xfrm>
              <a:off x="533400" y="3129677"/>
              <a:ext cx="4724400" cy="3139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AutoNum type="arabicPeriod"/>
              </a:pPr>
              <a:r>
                <a:rPr lang="en-US" b="1" dirty="0" smtClean="0"/>
                <a:t>Visible –</a:t>
              </a:r>
              <a:r>
                <a:rPr lang="en-US" dirty="0" smtClean="0"/>
                <a:t> both end points of the line inside the clipping window</a:t>
              </a:r>
            </a:p>
            <a:p>
              <a:pPr marL="342900" indent="-342900">
                <a:buAutoNum type="arabicPeriod"/>
              </a:pPr>
              <a:r>
                <a:rPr lang="en-US" b="1" dirty="0" smtClean="0"/>
                <a:t>Not visible –</a:t>
              </a:r>
              <a:r>
                <a:rPr lang="en-US" dirty="0" smtClean="0"/>
                <a:t> the line identifies outside the window if two end points (x</a:t>
              </a:r>
              <a:r>
                <a:rPr lang="en-US" baseline="-25000" dirty="0" smtClean="0"/>
                <a:t>1</a:t>
              </a:r>
              <a:r>
                <a:rPr lang="en-US" dirty="0" smtClean="0"/>
                <a:t>,y</a:t>
              </a:r>
              <a:r>
                <a:rPr lang="en-US" baseline="-25000" dirty="0" smtClean="0"/>
                <a:t>1</a:t>
              </a:r>
              <a:r>
                <a:rPr lang="en-US" dirty="0" smtClean="0"/>
                <a:t>) and(x</a:t>
              </a:r>
              <a:r>
                <a:rPr lang="en-US" baseline="-25000" dirty="0" smtClean="0"/>
                <a:t>2</a:t>
              </a:r>
              <a:r>
                <a:rPr lang="en-US" dirty="0" smtClean="0"/>
                <a:t>, y</a:t>
              </a:r>
              <a:r>
                <a:rPr lang="en-US" baseline="-25000" dirty="0" smtClean="0"/>
                <a:t>2</a:t>
              </a:r>
              <a:r>
                <a:rPr lang="en-US" dirty="0" smtClean="0"/>
                <a:t>) satisfies one of the lowing inequalities:</a:t>
              </a:r>
            </a:p>
            <a:p>
              <a:pPr marL="342900" indent="-342900">
                <a:buAutoNum type="arabicPeriod"/>
              </a:pPr>
              <a:endParaRPr lang="en-US" dirty="0" smtClean="0"/>
            </a:p>
            <a:p>
              <a:pPr marL="342900" indent="-342900">
                <a:buAutoNum type="arabicPeriod"/>
              </a:pPr>
              <a:endParaRPr lang="en-US" dirty="0" smtClean="0"/>
            </a:p>
            <a:p>
              <a:pPr marL="342900" indent="-342900">
                <a:buAutoNum type="arabicPeriod"/>
              </a:pPr>
              <a:endParaRPr lang="en-US" dirty="0" smtClean="0"/>
            </a:p>
            <a:p>
              <a:pPr marL="342900" indent="-342900">
                <a:buAutoNum type="arabicPeriod"/>
              </a:pPr>
              <a:endParaRPr lang="en-US" dirty="0" smtClean="0"/>
            </a:p>
            <a:p>
              <a:pPr marL="342900" indent="-342900">
                <a:buAutoNum type="arabicPeriod"/>
              </a:pPr>
              <a:r>
                <a:rPr lang="en-US" b="1" dirty="0" smtClean="0"/>
                <a:t>Clipping candidate –</a:t>
              </a:r>
              <a:r>
                <a:rPr lang="en-US" dirty="0" smtClean="0"/>
                <a:t> the line is neither in category 1 and 2.</a:t>
              </a:r>
              <a:endParaRPr lang="en-US" dirty="0"/>
            </a:p>
          </p:txBody>
        </p:sp>
        <p:pic>
          <p:nvPicPr>
            <p:cNvPr id="5124" name="Picture 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14400" y="4572000"/>
              <a:ext cx="3774831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7" name="Rectangle 26"/>
          <p:cNvSpPr/>
          <p:nvPr/>
        </p:nvSpPr>
        <p:spPr>
          <a:xfrm>
            <a:off x="457200" y="1828800"/>
            <a:ext cx="8458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algorithm divides the clipping process into two phases:</a:t>
            </a:r>
          </a:p>
          <a:p>
            <a:pPr marL="342900" indent="-342900">
              <a:buAutoNum type="arabicParenBoth"/>
            </a:pPr>
            <a:r>
              <a:rPr lang="en-US" dirty="0" smtClean="0"/>
              <a:t>Identifies those lines which intersect the clipping window and so need to be clipped</a:t>
            </a:r>
          </a:p>
          <a:p>
            <a:pPr marL="342900" indent="-342900">
              <a:buAutoNum type="arabicParenBoth"/>
            </a:pPr>
            <a:r>
              <a:rPr lang="en-US" dirty="0" smtClean="0"/>
              <a:t>Perform the clipping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" y="2831068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First categorizes lines in three groups: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14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Two Dimensional Viewing and Clipping: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000" y="1295400"/>
            <a:ext cx="533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Line Clipping</a:t>
            </a:r>
            <a:r>
              <a:rPr lang="en-US" dirty="0" smtClean="0"/>
              <a:t>: </a:t>
            </a:r>
            <a:r>
              <a:rPr lang="en-US" b="1" i="1" dirty="0" smtClean="0"/>
              <a:t>The Cohen-Southerland Algorithm</a:t>
            </a:r>
            <a:endParaRPr lang="en-US" b="1" i="1" dirty="0"/>
          </a:p>
        </p:txBody>
      </p:sp>
      <p:sp>
        <p:nvSpPr>
          <p:cNvPr id="27" name="Rectangle 26"/>
          <p:cNvSpPr/>
          <p:nvPr/>
        </p:nvSpPr>
        <p:spPr>
          <a:xfrm>
            <a:off x="457200" y="1676400"/>
            <a:ext cx="8458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Line Categorizing Algorithm</a:t>
            </a:r>
          </a:p>
          <a:p>
            <a:r>
              <a:rPr lang="en-US" dirty="0" smtClean="0"/>
              <a:t>Process in two steps:</a:t>
            </a:r>
          </a:p>
          <a:p>
            <a:pPr marL="342900" indent="-342900">
              <a:buAutoNum type="arabicPeriod"/>
            </a:pPr>
            <a:r>
              <a:rPr lang="en-US" dirty="0" smtClean="0"/>
              <a:t>Assign a 4-bit region code to each end points of each line according to the following figure</a:t>
            </a:r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f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863735"/>
            <a:ext cx="2743200" cy="2394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93831" y="2895600"/>
            <a:ext cx="552156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8727" y="5334000"/>
            <a:ext cx="832427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762000" y="61722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line of category 3 requires to be clipped.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2637</TotalTime>
  <Words>1356</Words>
  <Application>Microsoft Office PowerPoint</Application>
  <PresentationFormat>On-screen Show (4:3)</PresentationFormat>
  <Paragraphs>151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PC</cp:lastModifiedBy>
  <cp:revision>267</cp:revision>
  <dcterms:created xsi:type="dcterms:W3CDTF">2018-08-04T10:49:00Z</dcterms:created>
  <dcterms:modified xsi:type="dcterms:W3CDTF">2019-06-12T08:56:29Z</dcterms:modified>
</cp:coreProperties>
</file>