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5" r:id="rId5"/>
    <p:sldId id="259" r:id="rId6"/>
    <p:sldId id="266" r:id="rId7"/>
    <p:sldId id="269" r:id="rId8"/>
    <p:sldId id="267" r:id="rId9"/>
    <p:sldId id="270" r:id="rId10"/>
    <p:sldId id="271" r:id="rId11"/>
    <p:sldId id="260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FF1-62BE-45EB-9433-8E0D7D344516}" type="datetimeFigureOut">
              <a:rPr lang="en-US" smtClean="0"/>
              <a:pPr/>
              <a:t>3/13/2018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Algorithomic</a:t>
            </a:r>
            <a:r>
              <a:rPr lang="en-US" sz="3600" dirty="0" smtClean="0">
                <a:solidFill>
                  <a:schemeClr val="bg1"/>
                </a:solidFill>
              </a:rPr>
              <a:t> Notation: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981200"/>
            <a:ext cx="548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3600" dirty="0" smtClean="0">
                <a:solidFill>
                  <a:schemeClr val="bg1"/>
                </a:solidFill>
              </a:rPr>
              <a:t> Pseudo Code</a:t>
            </a: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pPr>
              <a:buBlip>
                <a:blip r:embed="rId2"/>
              </a:buBlip>
            </a:pPr>
            <a:r>
              <a:rPr lang="en-US" sz="3600" dirty="0" smtClean="0">
                <a:solidFill>
                  <a:schemeClr val="bg1"/>
                </a:solidFill>
              </a:rPr>
              <a:t> Flowchart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1447800"/>
            <a:ext cx="9144000" cy="4976339"/>
            <a:chOff x="0" y="1600200"/>
            <a:chExt cx="9144000" cy="4976339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600200"/>
              <a:ext cx="9144000" cy="335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953000"/>
              <a:ext cx="7924800" cy="1623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66346"/>
            <a:stretch>
              <a:fillRect/>
            </a:stretch>
          </p:blipFill>
          <p:spPr bwMode="auto">
            <a:xfrm>
              <a:off x="6477000" y="4953000"/>
              <a:ext cx="2667000" cy="1623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56342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835" y="1752600"/>
            <a:ext cx="891237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990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Algorithomic</a:t>
            </a:r>
            <a:r>
              <a:rPr lang="en-US" sz="3600" dirty="0" smtClean="0">
                <a:solidFill>
                  <a:schemeClr val="bg1"/>
                </a:solidFill>
              </a:rPr>
              <a:t> Notation: </a:t>
            </a:r>
            <a:r>
              <a:rPr lang="en-US" sz="3600" i="1" u="sng" dirty="0" smtClean="0">
                <a:solidFill>
                  <a:srgbClr val="00B050"/>
                </a:solidFill>
              </a:rPr>
              <a:t>Pseudo Code</a:t>
            </a:r>
            <a:endParaRPr lang="en-US" sz="3600" i="1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9906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Conventions Used in Presenting Algorithm: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6764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Identification No: </a:t>
            </a:r>
            <a:r>
              <a:rPr lang="en-US" sz="2400" dirty="0" smtClean="0">
                <a:solidFill>
                  <a:schemeClr val="bg1"/>
                </a:solidFill>
              </a:rPr>
              <a:t>Each algorithm is assigned an identification no, e.g., Algorithm 4.3 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Steps: </a:t>
            </a:r>
            <a:r>
              <a:rPr lang="en-US" sz="2400" dirty="0" smtClean="0">
                <a:solidFill>
                  <a:schemeClr val="bg1"/>
                </a:solidFill>
              </a:rPr>
              <a:t>Each instruction in the algorithm is assigned a step no.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Control: Execution control may be transferred to </a:t>
            </a:r>
            <a:r>
              <a:rPr lang="en-US" sz="2400" i="1" dirty="0" smtClean="0">
                <a:solidFill>
                  <a:schemeClr val="bg1"/>
                </a:solidFill>
              </a:rPr>
              <a:t>step n </a:t>
            </a:r>
            <a:r>
              <a:rPr lang="en-US" sz="2400" dirty="0" smtClean="0">
                <a:solidFill>
                  <a:schemeClr val="bg1"/>
                </a:solidFill>
              </a:rPr>
              <a:t>from </a:t>
            </a:r>
            <a:r>
              <a:rPr lang="en-US" sz="2400" i="1" dirty="0" smtClean="0">
                <a:solidFill>
                  <a:schemeClr val="bg1"/>
                </a:solidFill>
              </a:rPr>
              <a:t>step </a:t>
            </a:r>
            <a:r>
              <a:rPr lang="en-US" sz="2400" i="1" dirty="0" err="1" smtClean="0">
                <a:solidFill>
                  <a:schemeClr val="bg1"/>
                </a:solidFill>
              </a:rPr>
              <a:t>i</a:t>
            </a:r>
            <a:r>
              <a:rPr lang="en-US" sz="2400" i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by the statement </a:t>
            </a:r>
            <a:r>
              <a:rPr lang="en-US" sz="2400" u="sng" dirty="0" smtClean="0">
                <a:solidFill>
                  <a:schemeClr val="bg1"/>
                </a:solidFill>
              </a:rPr>
              <a:t>go to step n.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Exit: </a:t>
            </a:r>
            <a:r>
              <a:rPr lang="en-US" sz="2400" dirty="0" smtClean="0">
                <a:solidFill>
                  <a:schemeClr val="bg1"/>
                </a:solidFill>
              </a:rPr>
              <a:t>The algorithm is ended by the statement exit.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Comments: </a:t>
            </a:r>
            <a:r>
              <a:rPr lang="en-US" sz="2400" dirty="0" smtClean="0">
                <a:solidFill>
                  <a:schemeClr val="bg1"/>
                </a:solidFill>
              </a:rPr>
              <a:t>Additional information are included in the algorithm by enclosing them in brackets. 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Variable Name: </a:t>
            </a:r>
            <a:r>
              <a:rPr lang="en-US" sz="2400" dirty="0" smtClean="0">
                <a:solidFill>
                  <a:schemeClr val="bg1"/>
                </a:solidFill>
              </a:rPr>
              <a:t>Variable name will use capital letters.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Assignment statement: </a:t>
            </a:r>
            <a:r>
              <a:rPr lang="en-US" sz="2400" dirty="0" smtClean="0">
                <a:solidFill>
                  <a:schemeClr val="bg1"/>
                </a:solidFill>
              </a:rPr>
              <a:t>:=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Input: </a:t>
            </a:r>
            <a:r>
              <a:rPr lang="en-US" sz="2400" dirty="0" smtClean="0">
                <a:solidFill>
                  <a:schemeClr val="bg1"/>
                </a:solidFill>
              </a:rPr>
              <a:t>read in variable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Output: </a:t>
            </a:r>
            <a:r>
              <a:rPr lang="en-US" sz="2400" dirty="0" smtClean="0">
                <a:solidFill>
                  <a:schemeClr val="bg1"/>
                </a:solidFill>
              </a:rPr>
              <a:t>write message or variable’s value</a:t>
            </a:r>
          </a:p>
          <a:p>
            <a:r>
              <a:rPr lang="en-US" sz="2400" u="sng" dirty="0" smtClean="0">
                <a:solidFill>
                  <a:schemeClr val="bg1"/>
                </a:solidFill>
              </a:rPr>
              <a:t>Procedure:  </a:t>
            </a:r>
            <a:r>
              <a:rPr lang="en-US" sz="2400" dirty="0" smtClean="0">
                <a:solidFill>
                  <a:schemeClr val="bg1"/>
                </a:solidFill>
              </a:rPr>
              <a:t>To refer to another independent algorithm.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Algorithomic</a:t>
            </a:r>
            <a:r>
              <a:rPr lang="en-US" sz="3600" dirty="0" smtClean="0">
                <a:solidFill>
                  <a:schemeClr val="bg1"/>
                </a:solidFill>
              </a:rPr>
              <a:t> Notation: </a:t>
            </a:r>
            <a:r>
              <a:rPr lang="en-US" sz="3600" i="1" u="sng" dirty="0" smtClean="0">
                <a:solidFill>
                  <a:srgbClr val="00B050"/>
                </a:solidFill>
              </a:rPr>
              <a:t>Flowchart</a:t>
            </a:r>
            <a:endParaRPr lang="en-US" sz="3600" i="1" u="sng" dirty="0">
              <a:solidFill>
                <a:srgbClr val="00B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556792"/>
            <a:ext cx="4495800" cy="5132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Control Structure: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676400"/>
            <a:ext cx="45415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7233" y="1524000"/>
            <a:ext cx="406676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4648200" y="1752600"/>
            <a:ext cx="1143000" cy="7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Control Structure: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676400"/>
            <a:ext cx="45415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895600"/>
            <a:ext cx="50330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9" y="4419600"/>
            <a:ext cx="501747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0564" y="1524000"/>
            <a:ext cx="374594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4800600" y="2133600"/>
            <a:ext cx="1143000" cy="7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Control Structure: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676400"/>
            <a:ext cx="45415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895600"/>
            <a:ext cx="490295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38529" y="1524000"/>
            <a:ext cx="395798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4800600" y="2133600"/>
            <a:ext cx="1143000" cy="762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Control Structure: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676400"/>
            <a:ext cx="45415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304800" y="1295399"/>
            <a:ext cx="8001000" cy="4803131"/>
            <a:chOff x="304800" y="1295399"/>
            <a:chExt cx="8001000" cy="4803131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" y="3048000"/>
              <a:ext cx="3779874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34000" y="1295399"/>
              <a:ext cx="2971800" cy="4803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4495800" y="2514600"/>
              <a:ext cx="1143000" cy="76200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Control Structure: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99" y="1676400"/>
            <a:ext cx="454151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381000" y="1371599"/>
            <a:ext cx="8534400" cy="4985173"/>
            <a:chOff x="381000" y="1371599"/>
            <a:chExt cx="8534400" cy="4985173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57800" y="1371599"/>
              <a:ext cx="3657600" cy="4985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4495800" y="2514600"/>
              <a:ext cx="1143000" cy="76200"/>
            </a:xfrm>
            <a:prstGeom prst="straightConnector1">
              <a:avLst/>
            </a:prstGeom>
            <a:ln w="444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3124200"/>
              <a:ext cx="4049927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253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10</cp:revision>
  <dcterms:created xsi:type="dcterms:W3CDTF">2018-03-13T11:27:28Z</dcterms:created>
  <dcterms:modified xsi:type="dcterms:W3CDTF">2018-03-13T18:28:26Z</dcterms:modified>
</cp:coreProperties>
</file>