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9" r:id="rId3"/>
    <p:sldId id="270" r:id="rId4"/>
    <p:sldId id="271" r:id="rId5"/>
    <p:sldId id="273" r:id="rId6"/>
    <p:sldId id="272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62061-30B7-403E-9990-1EFC7F9B55ED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D1091-5C72-47F8-BDF5-C5016DA6F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D1091-5C72-47F8-BDF5-C5016DA6F2B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6BF7-45E8-4C52-B536-F03C255C3741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B5E97-770D-498E-A8EE-31F6EF87B8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828800" y="1809690"/>
            <a:ext cx="4419600" cy="3600510"/>
            <a:chOff x="1828800" y="1295400"/>
            <a:chExt cx="4419600" cy="36005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3505200" y="3505200"/>
              <a:ext cx="23774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2590800" y="2590006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2133600" y="3505200"/>
              <a:ext cx="13716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43600" y="3352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x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52800" y="1295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y</a:t>
              </a:r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28800" y="4495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z</a:t>
              </a:r>
              <a:endParaRPr lang="en-US" sz="2000" dirty="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038600" y="2209800"/>
            <a:ext cx="2057400" cy="1295400"/>
            <a:chOff x="4038600" y="2209800"/>
            <a:chExt cx="2057400" cy="1295400"/>
          </a:xfrm>
        </p:grpSpPr>
        <p:sp>
          <p:nvSpPr>
            <p:cNvPr id="18" name="Up Ribbon 17"/>
            <p:cNvSpPr/>
            <p:nvPr/>
          </p:nvSpPr>
          <p:spPr>
            <a:xfrm>
              <a:off x="4038600" y="3124200"/>
              <a:ext cx="838200" cy="38100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Up Ribbon 18"/>
            <p:cNvSpPr/>
            <p:nvPr/>
          </p:nvSpPr>
          <p:spPr>
            <a:xfrm>
              <a:off x="5257800" y="2209800"/>
              <a:ext cx="838200" cy="381000"/>
            </a:xfrm>
            <a:prstGeom prst="ribbon2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Arrow Connector 22"/>
            <p:cNvCxnSpPr>
              <a:stCxn id="18" idx="0"/>
            </p:cNvCxnSpPr>
            <p:nvPr/>
          </p:nvCxnSpPr>
          <p:spPr>
            <a:xfrm rot="5400000" flipH="1" flipV="1">
              <a:off x="4743450" y="2381250"/>
              <a:ext cx="457200" cy="10287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Rotation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smtClean="0"/>
              <a:t>Scaling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0" y="1809690"/>
            <a:ext cx="4419600" cy="3600510"/>
            <a:chOff x="1828800" y="1295400"/>
            <a:chExt cx="4419600" cy="3600510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3505200" y="3505200"/>
              <a:ext cx="23774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2590800" y="2590006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2133600" y="3505200"/>
              <a:ext cx="13716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43600" y="3352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x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52800" y="1295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y</a:t>
              </a:r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28800" y="4495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z</a:t>
              </a:r>
              <a:endParaRPr lang="en-US" sz="20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876800" y="2209800"/>
            <a:ext cx="2057400" cy="1295400"/>
            <a:chOff x="4038600" y="2209800"/>
            <a:chExt cx="2057400" cy="1295400"/>
          </a:xfrm>
        </p:grpSpPr>
        <p:sp>
          <p:nvSpPr>
            <p:cNvPr id="18" name="Up Ribbon 17"/>
            <p:cNvSpPr/>
            <p:nvPr/>
          </p:nvSpPr>
          <p:spPr>
            <a:xfrm>
              <a:off x="4038600" y="3124200"/>
              <a:ext cx="838200" cy="38100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Up Ribbon 18"/>
            <p:cNvSpPr/>
            <p:nvPr/>
          </p:nvSpPr>
          <p:spPr>
            <a:xfrm>
              <a:off x="5257800" y="2209800"/>
              <a:ext cx="838200" cy="381000"/>
            </a:xfrm>
            <a:prstGeom prst="ribbon2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stCxn id="18" idx="0"/>
            </p:cNvCxnSpPr>
            <p:nvPr/>
          </p:nvCxnSpPr>
          <p:spPr>
            <a:xfrm rot="5400000" flipH="1" flipV="1">
              <a:off x="4743450" y="2381250"/>
              <a:ext cx="457200" cy="10287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Translation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Rotation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Scaling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228600" y="3124200"/>
            <a:ext cx="2667000" cy="2076510"/>
            <a:chOff x="1828800" y="1295400"/>
            <a:chExt cx="4419600" cy="3600510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3505200" y="3505200"/>
              <a:ext cx="23774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2590800" y="2590006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2133600" y="3505200"/>
              <a:ext cx="13716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43600" y="3352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x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18114" y="1295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y</a:t>
              </a:r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28800" y="4495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z</a:t>
              </a:r>
              <a:endParaRPr lang="en-US" sz="2000" dirty="0"/>
            </a:p>
          </p:txBody>
        </p:sp>
      </p:grpSp>
      <p:grpSp>
        <p:nvGrpSpPr>
          <p:cNvPr id="3" name="Group 16"/>
          <p:cNvGrpSpPr/>
          <p:nvPr/>
        </p:nvGrpSpPr>
        <p:grpSpPr>
          <a:xfrm>
            <a:off x="1524000" y="3429000"/>
            <a:ext cx="1241534" cy="747092"/>
            <a:chOff x="4038600" y="2209800"/>
            <a:chExt cx="2057400" cy="1295400"/>
          </a:xfrm>
        </p:grpSpPr>
        <p:sp>
          <p:nvSpPr>
            <p:cNvPr id="18" name="Up Ribbon 17"/>
            <p:cNvSpPr/>
            <p:nvPr/>
          </p:nvSpPr>
          <p:spPr>
            <a:xfrm>
              <a:off x="4038600" y="3124200"/>
              <a:ext cx="838200" cy="38100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Up Ribbon 18"/>
            <p:cNvSpPr/>
            <p:nvPr/>
          </p:nvSpPr>
          <p:spPr>
            <a:xfrm>
              <a:off x="5257800" y="2209800"/>
              <a:ext cx="838200" cy="381000"/>
            </a:xfrm>
            <a:prstGeom prst="ribbon2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Arrow Connector 21"/>
            <p:cNvCxnSpPr>
              <a:stCxn id="18" idx="0"/>
            </p:cNvCxnSpPr>
            <p:nvPr/>
          </p:nvCxnSpPr>
          <p:spPr>
            <a:xfrm rot="5400000" flipH="1" flipV="1">
              <a:off x="4743450" y="2381250"/>
              <a:ext cx="457200" cy="10287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1876864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2667000" y="1938996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Consider a transformation vector is 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153566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an object is at (x, y, z) location.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2438400"/>
            <a:ext cx="207034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Box 24"/>
          <p:cNvSpPr txBox="1"/>
          <p:nvPr/>
        </p:nvSpPr>
        <p:spPr>
          <a:xfrm>
            <a:off x="3200400" y="2895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Translated point: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1" y="3993715"/>
            <a:ext cx="3812418" cy="164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6" name="TextBox 25"/>
          <p:cNvSpPr txBox="1"/>
          <p:nvPr/>
        </p:nvSpPr>
        <p:spPr>
          <a:xfrm>
            <a:off x="3276600" y="43434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Representing homogenous transformation as a matrix: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Translation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 Rotation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Scaling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43200" y="2514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Rotating about z axis: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153566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an object is at (x, y, z) location.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2130083"/>
            <a:ext cx="3105150" cy="1146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4483510"/>
            <a:ext cx="3048000" cy="115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57799" y="3276600"/>
            <a:ext cx="317559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200" y="2514600"/>
            <a:ext cx="284065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Box 24"/>
          <p:cNvSpPr txBox="1"/>
          <p:nvPr/>
        </p:nvSpPr>
        <p:spPr>
          <a:xfrm>
            <a:off x="2743200" y="3581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Rotating about y</a:t>
            </a:r>
            <a:r>
              <a:rPr lang="en-US" dirty="0" smtClean="0"/>
              <a:t> </a:t>
            </a:r>
            <a:r>
              <a:rPr lang="en-US" dirty="0" smtClean="0"/>
              <a:t>axis</a:t>
            </a:r>
            <a:r>
              <a:rPr lang="en-US" dirty="0" smtClean="0"/>
              <a:t>:</a:t>
            </a:r>
            <a:endParaRPr lang="en-US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2743200" y="4876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Rotating about </a:t>
            </a:r>
            <a:r>
              <a:rPr lang="en-US" dirty="0" smtClean="0"/>
              <a:t>x </a:t>
            </a:r>
            <a:r>
              <a:rPr lang="en-US" dirty="0" smtClean="0"/>
              <a:t>axis</a:t>
            </a:r>
            <a:r>
              <a:rPr lang="en-US" dirty="0" smtClean="0"/>
              <a:t>:</a:t>
            </a:r>
            <a:endParaRPr lang="en-US" dirty="0" smtClean="0"/>
          </a:p>
        </p:txBody>
      </p:sp>
      <p:sp>
        <p:nvSpPr>
          <p:cNvPr id="37" name="TextBox 36"/>
          <p:cNvSpPr txBox="1"/>
          <p:nvPr/>
        </p:nvSpPr>
        <p:spPr>
          <a:xfrm>
            <a:off x="228600" y="5638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Matrix representation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3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Translation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 Rotation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Scaling</a:t>
            </a:r>
            <a:endParaRPr lang="en-US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grpSp>
        <p:nvGrpSpPr>
          <p:cNvPr id="2" name="Group 6"/>
          <p:cNvGrpSpPr/>
          <p:nvPr/>
        </p:nvGrpSpPr>
        <p:grpSpPr>
          <a:xfrm>
            <a:off x="228600" y="3124200"/>
            <a:ext cx="2667000" cy="2076510"/>
            <a:chOff x="1828800" y="1295400"/>
            <a:chExt cx="4419600" cy="3600510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3505200" y="3505200"/>
              <a:ext cx="23774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2590800" y="2590006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2133600" y="3505200"/>
              <a:ext cx="13716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43600" y="3352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x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18114" y="1295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y</a:t>
              </a:r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28800" y="4495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z</a:t>
              </a:r>
              <a:endParaRPr lang="en-US" sz="2000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743200" y="2514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Rotating about z axis:</a:t>
            </a:r>
            <a:endParaRPr lang="en-US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153566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an object is at (x, y, z) location.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43200" y="3581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Rotating about </a:t>
            </a:r>
            <a:r>
              <a:rPr lang="en-US" dirty="0" smtClean="0"/>
              <a:t>x </a:t>
            </a:r>
            <a:r>
              <a:rPr lang="en-US" dirty="0" smtClean="0"/>
              <a:t>axis: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49530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Representing homogenous transformation as a matrix:</a:t>
            </a:r>
            <a:endParaRPr lang="en-US" dirty="0"/>
          </a:p>
        </p:txBody>
      </p:sp>
      <p:grpSp>
        <p:nvGrpSpPr>
          <p:cNvPr id="3" name="Group 35"/>
          <p:cNvGrpSpPr/>
          <p:nvPr/>
        </p:nvGrpSpPr>
        <p:grpSpPr>
          <a:xfrm>
            <a:off x="457200" y="3643532"/>
            <a:ext cx="1572609" cy="781928"/>
            <a:chOff x="457200" y="3643532"/>
            <a:chExt cx="1572609" cy="781928"/>
          </a:xfrm>
        </p:grpSpPr>
        <p:grpSp>
          <p:nvGrpSpPr>
            <p:cNvPr id="4" name="Group 16"/>
            <p:cNvGrpSpPr/>
            <p:nvPr/>
          </p:nvGrpSpPr>
          <p:grpSpPr>
            <a:xfrm>
              <a:off x="457200" y="3733801"/>
              <a:ext cx="1572609" cy="442292"/>
              <a:chOff x="2270760" y="2738300"/>
              <a:chExt cx="2606040" cy="766900"/>
            </a:xfrm>
          </p:grpSpPr>
          <p:sp>
            <p:nvSpPr>
              <p:cNvPr id="18" name="Up Ribbon 17"/>
              <p:cNvSpPr/>
              <p:nvPr/>
            </p:nvSpPr>
            <p:spPr>
              <a:xfrm>
                <a:off x="4038600" y="3124200"/>
                <a:ext cx="838200" cy="381000"/>
              </a:xfrm>
              <a:prstGeom prst="ribbon2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Up Ribbon 18"/>
              <p:cNvSpPr/>
              <p:nvPr/>
            </p:nvSpPr>
            <p:spPr>
              <a:xfrm>
                <a:off x="2270760" y="2738300"/>
                <a:ext cx="838200" cy="381000"/>
              </a:xfrm>
              <a:prstGeom prst="ribbon2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" name="Group 34"/>
            <p:cNvGrpSpPr/>
            <p:nvPr/>
          </p:nvGrpSpPr>
          <p:grpSpPr>
            <a:xfrm>
              <a:off x="719797" y="3643532"/>
              <a:ext cx="1066799" cy="781928"/>
              <a:chOff x="710106" y="3657600"/>
              <a:chExt cx="1066799" cy="781928"/>
            </a:xfrm>
          </p:grpSpPr>
          <p:cxnSp>
            <p:nvCxnSpPr>
              <p:cNvPr id="29" name="Straight Arrow Connector 28"/>
              <p:cNvCxnSpPr/>
              <p:nvPr/>
            </p:nvCxnSpPr>
            <p:spPr>
              <a:xfrm flipV="1">
                <a:off x="1219200" y="4032559"/>
                <a:ext cx="557705" cy="387041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>
                <a:endCxn id="19" idx="2"/>
              </p:cNvCxnSpPr>
              <p:nvPr/>
            </p:nvCxnSpPr>
            <p:spPr>
              <a:xfrm rot="10800000">
                <a:off x="710106" y="3916910"/>
                <a:ext cx="509095" cy="50269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Freeform 31"/>
              <p:cNvSpPr/>
              <p:nvPr/>
            </p:nvSpPr>
            <p:spPr>
              <a:xfrm>
                <a:off x="970672" y="4110111"/>
                <a:ext cx="464234" cy="171157"/>
              </a:xfrm>
              <a:custGeom>
                <a:avLst/>
                <a:gdLst>
                  <a:gd name="connsiteX0" fmla="*/ 0 w 464234"/>
                  <a:gd name="connsiteY0" fmla="*/ 72683 h 171157"/>
                  <a:gd name="connsiteX1" fmla="*/ 295422 w 464234"/>
                  <a:gd name="connsiteY1" fmla="*/ 16412 h 171157"/>
                  <a:gd name="connsiteX2" fmla="*/ 464234 w 464234"/>
                  <a:gd name="connsiteY2" fmla="*/ 171157 h 171157"/>
                  <a:gd name="connsiteX3" fmla="*/ 464234 w 464234"/>
                  <a:gd name="connsiteY3" fmla="*/ 171157 h 1711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64234" h="171157">
                    <a:moveTo>
                      <a:pt x="0" y="72683"/>
                    </a:moveTo>
                    <a:cubicBezTo>
                      <a:pt x="109025" y="36341"/>
                      <a:pt x="218050" y="0"/>
                      <a:pt x="295422" y="16412"/>
                    </a:cubicBezTo>
                    <a:cubicBezTo>
                      <a:pt x="372794" y="32824"/>
                      <a:pt x="464234" y="171157"/>
                      <a:pt x="464234" y="171157"/>
                    </a:cubicBezTo>
                    <a:lnTo>
                      <a:pt x="464234" y="171157"/>
                    </a:lnTo>
                  </a:path>
                </a:pathLst>
              </a:cu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>
              <a:xfrm>
                <a:off x="990600" y="3657600"/>
                <a:ext cx="762000" cy="304800"/>
              </a:xfrm>
              <a:custGeom>
                <a:avLst/>
                <a:gdLst>
                  <a:gd name="connsiteX0" fmla="*/ 984738 w 984738"/>
                  <a:gd name="connsiteY0" fmla="*/ 271975 h 271975"/>
                  <a:gd name="connsiteX1" fmla="*/ 576775 w 984738"/>
                  <a:gd name="connsiteY1" fmla="*/ 18757 h 271975"/>
                  <a:gd name="connsiteX2" fmla="*/ 0 w 984738"/>
                  <a:gd name="connsiteY2" fmla="*/ 159434 h 271975"/>
                  <a:gd name="connsiteX3" fmla="*/ 0 w 984738"/>
                  <a:gd name="connsiteY3" fmla="*/ 159434 h 27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84738" h="271975">
                    <a:moveTo>
                      <a:pt x="984738" y="271975"/>
                    </a:moveTo>
                    <a:cubicBezTo>
                      <a:pt x="862818" y="154744"/>
                      <a:pt x="740898" y="37514"/>
                      <a:pt x="576775" y="18757"/>
                    </a:cubicBezTo>
                    <a:cubicBezTo>
                      <a:pt x="412652" y="0"/>
                      <a:pt x="0" y="159434"/>
                      <a:pt x="0" y="159434"/>
                    </a:cubicBezTo>
                    <a:lnTo>
                      <a:pt x="0" y="159434"/>
                    </a:lnTo>
                  </a:path>
                </a:pathLst>
              </a:custGeom>
              <a:ln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060940" y="4070196"/>
                <a:ext cx="304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>
                    <a:latin typeface="Arial Unicode MS"/>
                    <a:ea typeface="Arial Unicode MS"/>
                    <a:cs typeface="Arial Unicode MS"/>
                  </a:rPr>
                  <a:t>θ</a:t>
                </a:r>
                <a:endParaRPr lang="en-US" dirty="0"/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2130083"/>
            <a:ext cx="3105150" cy="1146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3200400"/>
            <a:ext cx="3048000" cy="115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" name="TextBox 29"/>
          <p:cNvSpPr txBox="1"/>
          <p:nvPr/>
        </p:nvSpPr>
        <p:spPr>
          <a:xfrm>
            <a:off x="2743200" y="4876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Rotating about y</a:t>
            </a:r>
            <a:r>
              <a:rPr lang="en-US" dirty="0" smtClean="0"/>
              <a:t> </a:t>
            </a:r>
            <a:r>
              <a:rPr lang="en-US" dirty="0" smtClean="0"/>
              <a:t>axis: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57799" y="4724400"/>
            <a:ext cx="317559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5240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Translation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Rotation</a:t>
            </a:r>
          </a:p>
          <a:p>
            <a:pPr>
              <a:buBlip>
                <a:blip r:embed="rId2"/>
              </a:buBlip>
            </a:pPr>
            <a:r>
              <a:rPr lang="en-US" dirty="0" smtClean="0"/>
              <a:t> </a:t>
            </a:r>
            <a:r>
              <a:rPr lang="en-US" dirty="0" smtClean="0"/>
              <a:t>Scaling</a:t>
            </a:r>
            <a:endParaRPr lang="en-US" dirty="0" smtClean="0"/>
          </a:p>
        </p:txBody>
      </p:sp>
      <p:grpSp>
        <p:nvGrpSpPr>
          <p:cNvPr id="2" name="Group 6"/>
          <p:cNvGrpSpPr/>
          <p:nvPr/>
        </p:nvGrpSpPr>
        <p:grpSpPr>
          <a:xfrm>
            <a:off x="228600" y="3124200"/>
            <a:ext cx="2667000" cy="2076510"/>
            <a:chOff x="1828800" y="1295400"/>
            <a:chExt cx="4419600" cy="3600510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3505200" y="3505200"/>
              <a:ext cx="237744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5400000" flipH="1" flipV="1">
              <a:off x="2590800" y="2590006"/>
              <a:ext cx="18288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2133600" y="3505200"/>
              <a:ext cx="13716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943600" y="3352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x</a:t>
              </a:r>
              <a:endParaRPr lang="en-US" sz="2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18114" y="12954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y</a:t>
              </a:r>
              <a:endParaRPr lang="en-US" sz="20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828800" y="4495800"/>
              <a:ext cx="304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z</a:t>
              </a:r>
              <a:endParaRPr lang="en-US" sz="2000" dirty="0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2667000" y="1938996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Consider a transformation: Scaling factor s,</a:t>
            </a:r>
          </a:p>
          <a:p>
            <a:r>
              <a:rPr lang="en-US" dirty="0" smtClean="0"/>
              <a:t>	s&gt;1 means magnification</a:t>
            </a:r>
          </a:p>
          <a:p>
            <a:r>
              <a:rPr lang="en-US" dirty="0" smtClean="0"/>
              <a:t>	s&lt;1 means reduction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667000" y="153566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an object is at (x, y, z) location.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200400" y="32766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Point after Scaling: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276600" y="43434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Representing homogenous transformation as a matrix: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2766961"/>
            <a:ext cx="2667000" cy="1347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0" y="4267200"/>
            <a:ext cx="2949222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0" name="Group 16"/>
          <p:cNvGrpSpPr/>
          <p:nvPr/>
        </p:nvGrpSpPr>
        <p:grpSpPr>
          <a:xfrm>
            <a:off x="1345324" y="3505200"/>
            <a:ext cx="1778876" cy="685800"/>
            <a:chOff x="2948757" y="2738300"/>
            <a:chExt cx="2947853" cy="1189124"/>
          </a:xfrm>
        </p:grpSpPr>
        <p:sp>
          <p:nvSpPr>
            <p:cNvPr id="35" name="Up Ribbon 34"/>
            <p:cNvSpPr/>
            <p:nvPr/>
          </p:nvSpPr>
          <p:spPr>
            <a:xfrm>
              <a:off x="4038600" y="3124200"/>
              <a:ext cx="838200" cy="381000"/>
            </a:xfrm>
            <a:prstGeom prst="ribbon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Up Ribbon 35"/>
            <p:cNvSpPr/>
            <p:nvPr/>
          </p:nvSpPr>
          <p:spPr>
            <a:xfrm>
              <a:off x="2948757" y="2738300"/>
              <a:ext cx="2947853" cy="1189124"/>
            </a:xfrm>
            <a:prstGeom prst="ribbon2">
              <a:avLst/>
            </a:prstGeom>
            <a:solidFill>
              <a:schemeClr val="bg1">
                <a:lumMod val="65000"/>
                <a:alpha val="41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81200"/>
            <a:ext cx="7789763" cy="134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990600" y="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CSE 403: Computer Graphics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15200" y="0"/>
            <a:ext cx="1828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Graphics Application</a:t>
            </a: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9906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Three Dimensional Transformation: Geometric Transformation</a:t>
            </a:r>
            <a:endParaRPr lang="en-US" sz="20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6553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Prof. Dr. A. H. M. </a:t>
            </a:r>
            <a:r>
              <a:rPr lang="en-US" dirty="0" err="1" smtClean="0">
                <a:solidFill>
                  <a:schemeClr val="bg1"/>
                </a:solidFill>
              </a:rPr>
              <a:t>Kamal</a:t>
            </a:r>
            <a:r>
              <a:rPr lang="en-US" dirty="0" smtClean="0">
                <a:solidFill>
                  <a:schemeClr val="bg1"/>
                </a:solidFill>
              </a:rPr>
              <a:t>, CSE, JKKNIU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20574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SELF STUDY:</a:t>
            </a:r>
            <a:r>
              <a:rPr lang="en-US" dirty="0" smtClean="0"/>
              <a:t> Solved problems 6.3, 6.6, 6.7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2473</TotalTime>
  <Words>410</Words>
  <Application>Microsoft Office PowerPoint</Application>
  <PresentationFormat>On-screen Show (4:3)</PresentationFormat>
  <Paragraphs>87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PC</cp:lastModifiedBy>
  <cp:revision>245</cp:revision>
  <dcterms:created xsi:type="dcterms:W3CDTF">2018-08-04T10:49:00Z</dcterms:created>
  <dcterms:modified xsi:type="dcterms:W3CDTF">2019-06-12T10:52:56Z</dcterms:modified>
</cp:coreProperties>
</file>