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9" r:id="rId2"/>
    <p:sldId id="318" r:id="rId3"/>
    <p:sldId id="319" r:id="rId4"/>
    <p:sldId id="257" r:id="rId5"/>
    <p:sldId id="258" r:id="rId6"/>
    <p:sldId id="259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3" r:id="rId17"/>
    <p:sldId id="304" r:id="rId18"/>
    <p:sldId id="305" r:id="rId19"/>
    <p:sldId id="306" r:id="rId20"/>
    <p:sldId id="308" r:id="rId21"/>
    <p:sldId id="290" r:id="rId22"/>
    <p:sldId id="309" r:id="rId23"/>
    <p:sldId id="310" r:id="rId24"/>
    <p:sldId id="311" r:id="rId25"/>
    <p:sldId id="312" r:id="rId26"/>
    <p:sldId id="314" r:id="rId27"/>
    <p:sldId id="317" r:id="rId28"/>
    <p:sldId id="313" r:id="rId29"/>
    <p:sldId id="315" r:id="rId30"/>
    <p:sldId id="316" r:id="rId31"/>
    <p:sldId id="268" r:id="rId32"/>
    <p:sldId id="269" r:id="rId33"/>
    <p:sldId id="307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779" autoAdjust="0"/>
    <p:restoredTop sz="94660"/>
  </p:normalViewPr>
  <p:slideViewPr>
    <p:cSldViewPr>
      <p:cViewPr>
        <p:scale>
          <a:sx n="70" d="100"/>
          <a:sy n="70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46" cy="4651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02" y="1"/>
            <a:ext cx="3038445" cy="4651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66CDC-59C4-4B1D-B911-34F4DF1FC46D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711"/>
            <a:ext cx="3038446" cy="4651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02" y="8829711"/>
            <a:ext cx="3038445" cy="4651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4D1BD-9637-439A-A673-2B402B51A7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79408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46" cy="4651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02" y="1"/>
            <a:ext cx="3038445" cy="4651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888BE-E8D4-48EC-A078-C9F14AB9B7B1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45" y="4415603"/>
            <a:ext cx="5609311" cy="4183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711"/>
            <a:ext cx="3038446" cy="4651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02" y="8829711"/>
            <a:ext cx="3038445" cy="4651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BC5F3-62F7-46EE-8F78-133E0C24D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177265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07888BE-E8D4-48EC-A078-C9F14AB9B7B1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BC5F3-62F7-46EE-8F78-133E0C24DB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714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07888BE-E8D4-48EC-A078-C9F14AB9B7B1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BC5F3-62F7-46EE-8F78-133E0C24DB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714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07888BE-E8D4-48EC-A078-C9F14AB9B7B1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BC5F3-62F7-46EE-8F78-133E0C24DB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714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C9A4-614B-4197-89CA-BD133406D003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507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3B40-D2A6-4C01-80B8-18908A0D5F6C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335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6EE8-BF0C-4338-94F5-FD5E550590A5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0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0586-F9CE-40A5-BEEB-0A76389C6786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145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E94C-9542-422C-ACDC-121DD89B3261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44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C0C6-1238-452B-8191-BFAF066405F2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937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4662-9E6D-43BF-BD3D-D63CC87CBE2D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230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EC23-92AE-4093-894C-94D6994C9FFA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737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6FBE-8E3C-46AD-B779-A092041D0BB0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869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287B-9C34-4C0C-A0F8-A2EEDE744DD8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944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81BF-FBB0-49C9-A525-C523DFA17A60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883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4C00-9326-478E-826F-48A3EF421C8A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4C499-68F3-4A36-AC55-137D8BD15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676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077200" cy="762000"/>
          </a:xfrm>
        </p:spPr>
        <p:txBody>
          <a:bodyPr>
            <a:noAutofit/>
          </a:bodyPr>
          <a:lstStyle/>
          <a:p>
            <a:r>
              <a:rPr lang="en-A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CSE 447 : Digital Signal Processing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200400"/>
            <a:ext cx="7239000" cy="3200400"/>
          </a:xfrm>
        </p:spPr>
        <p:txBody>
          <a:bodyPr>
            <a:normAutofit/>
          </a:bodyPr>
          <a:lstStyle/>
          <a:p>
            <a:endParaRPr lang="en-A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A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A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Md</a:t>
            </a:r>
            <a:r>
              <a:rPr lang="en-A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A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Sujan</a:t>
            </a:r>
            <a:r>
              <a:rPr lang="en-A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Ali</a:t>
            </a:r>
          </a:p>
          <a:p>
            <a:r>
              <a:rPr lang="en-A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Associate Professor</a:t>
            </a:r>
          </a:p>
          <a:p>
            <a:r>
              <a:rPr lang="en-A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Dept. of Computer Science and Engineering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Jatiya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Kazi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Nazrul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Islam University</a:t>
            </a:r>
            <a:endParaRPr lang="en-US" sz="24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CSE_JKKNIU\CSE\Neural Signal Processing\monogramJKKN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1447800" cy="1495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19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00200"/>
                <a:ext cx="6705600" cy="43434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 Calculated Fourier coefficients are: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=0−4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=0+4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00200"/>
                <a:ext cx="6705600" cy="4343400"/>
              </a:xfrm>
              <a:blipFill rotWithShape="1">
                <a:blip r:embed="rId2"/>
                <a:stretch>
                  <a:fillRect l="-1455" t="-2528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304800" y="1001486"/>
            <a:ext cx="8229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DFT Analysis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5733-25DC-4965-9510-F7A5EF91E0CA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260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r>
                  <a:rPr lang="en-US" i="1" dirty="0" smtClean="0"/>
                  <a:t>We can calculate magnitude,</a:t>
                </a:r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𝑀𝑎𝑔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4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304800" y="1001486"/>
            <a:ext cx="8229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DFT Analysis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CA62-9621-4DCC-B562-61C98F8CAAA9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499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nnate Naim\Desktop\cc\IMG_20190403_174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91" y="1600200"/>
            <a:ext cx="75904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001486"/>
            <a:ext cx="8229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DFT Analysis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1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8DE2-9000-433E-8E14-ADFFAEE5760A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415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00200"/>
                <a:ext cx="7924800" cy="45259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Single sided Fourier Coefficients: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=0−8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𝑀𝑎𝑔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−8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r>
                  <a:rPr lang="en-US" dirty="0" smtClean="0"/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8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00200"/>
                <a:ext cx="7924800" cy="4525963"/>
              </a:xfrm>
              <a:blipFill rotWithShape="1">
                <a:blip r:embed="rId2"/>
                <a:stretch>
                  <a:fillRect l="-1231" t="-2426" b="-8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304800" y="1001486"/>
            <a:ext cx="8229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DFT Analysis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98C0-C44E-4506-BC88-1C27B56292A7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514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2362200" y="20574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67000" y="5181600"/>
            <a:ext cx="502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62200" y="4114800"/>
            <a:ext cx="0" cy="1066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62200" y="5181600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09800" y="4876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09800" y="4572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09800" y="4267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09800" y="4038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09800" y="3733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91871" y="3429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91871" y="3146614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91871" y="2895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81200" y="473784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982757" y="4432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81200" y="4114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994647" y="3894275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965512" y="3549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944657" y="3244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920004" y="29619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944657" y="2716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43" y="5334000"/>
            <a:ext cx="42576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893700" y="1728409"/>
            <a:ext cx="74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Amp.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2971800" y="2895600"/>
            <a:ext cx="0" cy="2286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914650" y="2846750"/>
            <a:ext cx="114300" cy="1151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375180" y="2846750"/>
            <a:ext cx="248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Avg. amplitude=8/8=1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3505200" y="5107179"/>
            <a:ext cx="0" cy="74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38600" y="5107179"/>
            <a:ext cx="0" cy="74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648200" y="5107179"/>
            <a:ext cx="0" cy="74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181600" y="5107179"/>
            <a:ext cx="0" cy="74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791200" y="5107179"/>
            <a:ext cx="0" cy="74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24600" y="5107179"/>
            <a:ext cx="0" cy="74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304800" y="1001486"/>
            <a:ext cx="8229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DFT Analysis</a:t>
            </a:r>
            <a:endParaRPr lang="en-US" sz="3200" dirty="0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4A0D-3599-49F7-8378-B1A32532C58C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007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/>
                  <a:t>Example-1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0≤</m:t>
                    </m:r>
                    <m:r>
                      <a:rPr lang="en-US" sz="2400" b="0" i="1">
                        <a:latin typeface="Cambria Math"/>
                      </a:rPr>
                      <m:t>𝑛</m:t>
                    </m:r>
                    <m:r>
                      <a:rPr lang="en-US" sz="2400" b="0" i="1">
                        <a:latin typeface="Cambria Math"/>
                      </a:rPr>
                      <m:t>≤2</m:t>
                    </m:r>
                  </m:oMath>
                </a14:m>
                <a:r>
                  <a:rPr lang="en-US" sz="2400" dirty="0" smtClean="0"/>
                  <a:t/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/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  0</m:t>
                    </m:r>
                  </m:oMath>
                </a14:m>
                <a:r>
                  <a:rPr lang="en-US" sz="2400" dirty="0" smtClean="0"/>
                  <a:t>  otherwise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/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Find X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 smtClean="0"/>
                  <a:t>?</a:t>
                </a:r>
              </a:p>
              <a:p>
                <a:pPr marL="0" indent="0">
                  <a:buNone/>
                </a:pPr>
                <a:endParaRPr lang="en-US" sz="105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1852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304800" y="1001486"/>
            <a:ext cx="8229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DFT Analysis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5AC4-5DE5-4C68-AF90-D11AC728B4A2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4114800" y="1905000"/>
            <a:ext cx="4038600" cy="3352800"/>
            <a:chOff x="4114800" y="1905000"/>
            <a:chExt cx="4038600" cy="3352800"/>
          </a:xfrm>
        </p:grpSpPr>
        <p:grpSp>
          <p:nvGrpSpPr>
            <p:cNvPr id="10" name="Group 9"/>
            <p:cNvGrpSpPr/>
            <p:nvPr/>
          </p:nvGrpSpPr>
          <p:grpSpPr>
            <a:xfrm>
              <a:off x="4114800" y="1905000"/>
              <a:ext cx="4038600" cy="3352800"/>
              <a:chOff x="1548653" y="2209800"/>
              <a:chExt cx="5995147" cy="3842266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4267200" y="2209800"/>
                <a:ext cx="0" cy="2590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267200" y="4800600"/>
                <a:ext cx="3276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1548653" y="4800600"/>
                <a:ext cx="271854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137212" y="496104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4876800" y="4724400"/>
                <a:ext cx="0" cy="236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410200" y="4724400"/>
                <a:ext cx="0" cy="236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905500" y="4724400"/>
                <a:ext cx="0" cy="236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733800" y="4724400"/>
                <a:ext cx="0" cy="236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76600" y="4724400"/>
                <a:ext cx="0" cy="236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819400" y="4724400"/>
                <a:ext cx="0" cy="236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582957" y="444649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46612" y="44312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67000" y="44312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24400" y="4983417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57800" y="495559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754657" y="499942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884643" y="24442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 flipV="1">
                <a:off x="4820490" y="3886200"/>
                <a:ext cx="112619" cy="1143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H="1" flipV="1">
                <a:off x="4233582" y="3886200"/>
                <a:ext cx="96091" cy="1143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353890" y="3889562"/>
                <a:ext cx="112619" cy="1143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884643" y="3654962"/>
                    <a:ext cx="301686" cy="6347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4643" y="3654962"/>
                    <a:ext cx="301686" cy="634789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3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TextBox 31"/>
              <p:cNvSpPr txBox="1"/>
              <p:nvPr/>
            </p:nvSpPr>
            <p:spPr>
              <a:xfrm>
                <a:off x="5625615" y="5682734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ym typeface="Wingdings" pitchFamily="2" charset="2"/>
                  </a:rPr>
                  <a:t>N</a:t>
                </a:r>
                <a:endParaRPr lang="en-US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H="1">
              <a:off x="6705600" y="3352800"/>
              <a:ext cx="1556" cy="8134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6359856" y="3352800"/>
              <a:ext cx="1556" cy="8134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294323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00200"/>
                <a:ext cx="81534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00" b="1" u="sng" dirty="0"/>
                  <a:t>S</a:t>
                </a:r>
                <a14:m>
                  <m:oMath xmlns:m="http://schemas.openxmlformats.org/officeDocument/2006/math">
                    <m:r>
                      <a:rPr lang="en-US" sz="2600" b="1" i="1" u="sng">
                        <a:latin typeface="Cambria Math"/>
                      </a:rPr>
                      <m:t>𝒐</m:t>
                    </m:r>
                    <m:sSup>
                      <m:sSupPr>
                        <m:ctrlPr>
                          <a:rPr lang="en-US" sz="2600" b="1" i="1" u="sng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 u="sng">
                            <a:latin typeface="Cambria Math"/>
                          </a:rPr>
                          <m:t>𝒍</m:t>
                        </m:r>
                      </m:e>
                      <m:sup>
                        <m:r>
                          <a:rPr lang="en-US" sz="2600" b="1" i="1" u="sng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2600" b="1" i="1" u="sng">
                        <a:latin typeface="Cambria Math"/>
                      </a:rPr>
                      <m:t>:</m:t>
                    </m:r>
                  </m:oMath>
                </a14:m>
                <a:r>
                  <a:rPr lang="en-US" sz="2400" b="1" dirty="0"/>
                  <a:t/>
                </a:r>
                <a:r>
                  <a:rPr lang="en-US" sz="2400" b="1" dirty="0" smtClean="0"/>
                  <a:t/>
                </a:r>
                <a:r>
                  <a:rPr lang="en-US" sz="2600" dirty="0" smtClean="0"/>
                  <a:t>By </a:t>
                </a:r>
                <a:r>
                  <a:rPr lang="en-US" sz="2600" dirty="0"/>
                  <a:t>definition of DFT</a:t>
                </a:r>
              </a:p>
              <a:p>
                <a:pPr marL="0" indent="0">
                  <a:buNone/>
                </a:pPr>
                <a:r>
                  <a:rPr lang="en-US" sz="2600" dirty="0"/>
                  <a:t/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  <m:r>
                          <a:rPr lang="en-US" sz="26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𝑁</m:t>
                        </m:r>
                        <m:r>
                          <a:rPr lang="en-US" sz="2600" i="1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600" i="1">
                            <a:latin typeface="Cambria Math"/>
                          </a:rPr>
                          <m:t>∗</m:t>
                        </m:r>
                      </m:e>
                    </m:nary>
                  </m:oMath>
                </a14:m>
                <a:r>
                  <a:rPr lang="en-US" sz="2600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sz="260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r>
                          <a:rPr lang="en-US" sz="2600" i="1">
                            <a:latin typeface="Cambria Math"/>
                          </a:rPr>
                          <m:t>…………….(1)</m:t>
                        </m:r>
                      </m:sup>
                    </m:sSup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Here, N = 3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</a:rPr>
                        <m:t>∴</m:t>
                      </m:r>
                      <m:r>
                        <a:rPr lang="en-US" sz="2600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600" i="1">
                          <a:latin typeface="Cambria Math"/>
                        </a:rPr>
                        <m:t>+</m:t>
                      </m:r>
                      <m:r>
                        <a:rPr lang="en-US" sz="26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600" i="1">
                          <a:latin typeface="Cambria Math"/>
                        </a:rPr>
                        <m:t>+ </m:t>
                      </m:r>
                      <m:r>
                        <a:rPr lang="en-US" sz="26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600" dirty="0"/>
              </a:p>
              <a:p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Put</a:t>
                </a:r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𝑘</m:t>
                    </m:r>
                    <m:r>
                      <a:rPr lang="en-US" sz="2600" i="1">
                        <a:latin typeface="Cambria Math"/>
                      </a:rPr>
                      <m:t>=0,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 smtClean="0"/>
                  <a:t>      X </a:t>
                </a:r>
                <a:r>
                  <a:rPr lang="en-US" sz="2600" dirty="0"/>
                  <a:t>(0)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600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600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sz="2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 smtClean="0"/>
                  <a:t/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00200"/>
                <a:ext cx="8153400" cy="4525963"/>
              </a:xfrm>
              <a:blipFill rotWithShape="1">
                <a:blip r:embed="rId2"/>
                <a:stretch>
                  <a:fillRect l="-1795" t="-1887" b="-9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304800" y="457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9E19-8DE8-4744-B550-4AF046BFD5A5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063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10600" cy="45259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3000" dirty="0" smtClean="0"/>
                  <a:t>Put, k = 1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> X(1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𝑗𝑠𝑖𝑛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𝑗𝑠𝑖𝑛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000" dirty="0" smtClean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−0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.5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0.866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[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−0.5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(0.866)]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      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−0.5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0.866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−0.5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∗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𝑜</m:t>
                      </m:r>
                      <m:r>
                        <a:rPr lang="en-US" sz="2400" i="1">
                          <a:latin typeface="Cambria Math"/>
                        </a:rPr>
                        <m:t>.866)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10600" cy="4525963"/>
              </a:xfrm>
              <a:blipFill rotWithShape="1">
                <a:blip r:embed="rId2"/>
                <a:stretch>
                  <a:fillRect l="-1487" t="-1213" b="-6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FA39-CF5E-4BDD-A0A7-56126BA7D1A8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1008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00200"/>
                <a:ext cx="80010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6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−0−0.125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−0.25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Put, x(2)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∴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/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/>
                </a:r>
                <a:r>
                  <a:rPr lang="en-US" sz="2400" dirty="0" smtClean="0"/>
                  <a:t>                                       Ans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00200"/>
                <a:ext cx="8001000" cy="4525963"/>
              </a:xfrm>
              <a:blipFill rotWithShape="1">
                <a:blip r:embed="rId2"/>
                <a:stretch>
                  <a:fillRect l="-1904" t="-1213" b="-13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18EC-26AF-4771-BC95-233A5EE4828C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76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600200" y="3886200"/>
            <a:ext cx="480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743200" y="1828800"/>
            <a:ext cx="0" cy="297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53000" y="48006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1938" y="464502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 flipV="1">
            <a:off x="2705792" y="3332884"/>
            <a:ext cx="87283" cy="95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3915986" y="3824374"/>
            <a:ext cx="87283" cy="95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3276600" y="3838575"/>
            <a:ext cx="87283" cy="95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67841" y="4089369"/>
            <a:ext cx="304800" cy="37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27662" y="4089369"/>
            <a:ext cx="351214" cy="37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7" name="Straight Connector 16"/>
          <p:cNvCxnSpPr>
            <a:stCxn id="11" idx="1"/>
          </p:cNvCxnSpPr>
          <p:nvPr/>
        </p:nvCxnSpPr>
        <p:spPr>
          <a:xfrm rot="16200000" flipH="1">
            <a:off x="2501980" y="3630778"/>
            <a:ext cx="457814" cy="246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836717" y="3015489"/>
                <a:ext cx="527166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17" y="3015489"/>
                <a:ext cx="527166" cy="6347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498991" y="4094910"/>
            <a:ext cx="381000" cy="366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29BB-1C70-4E09-A71A-B9C88C928D14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173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9C9F-8DC9-4F06-8882-36F38CAD2344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4274" name="Picture 2" descr="C:\Users\hp\Desktop\DF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6553200" cy="3763963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600" u="sng" dirty="0" smtClean="0"/>
                  <a:t>Example-2</a:t>
                </a:r>
              </a:p>
              <a:p>
                <a:pPr marL="0" indent="0">
                  <a:buNone/>
                </a:pPr>
                <a:r>
                  <a:rPr lang="en-US" dirty="0"/>
                  <a:t>Find the DFT of a sequence x(n)= {1,1,0,0} and find the IDFT of Y(k)= {1,0,1,0}.</a:t>
                </a:r>
              </a:p>
              <a:p>
                <a:pPr marL="0" indent="0">
                  <a:buNone/>
                </a:pPr>
                <a:endParaRPr lang="en-US" u="sng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Example-3</a:t>
                </a:r>
              </a:p>
              <a:p>
                <a:pPr marL="0" indent="0">
                  <a:buNone/>
                </a:pPr>
                <a:r>
                  <a:rPr lang="en-US" dirty="0" smtClean="0"/>
                  <a:t>Find the DFT of a sequence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1    </m:t>
                    </m:r>
                    <m:r>
                      <a:rPr lang="en-US" b="0" i="1" smtClean="0">
                        <a:latin typeface="Cambria Math"/>
                      </a:rPr>
                      <m:t>𝑓𝑜𝑟</m:t>
                    </m:r>
                    <m:r>
                      <a:rPr lang="en-US" b="0" i="1" smtClean="0">
                        <a:latin typeface="Cambria Math"/>
                      </a:rPr>
                      <m:t> 0≤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≤2</m:t>
                    </m:r>
                  </m:oMath>
                </a14:m>
                <a:r>
                  <a:rPr lang="en-US" dirty="0"/>
                  <a:t/>
                </a:r>
              </a:p>
              <a:p>
                <a:pPr marL="0" indent="0">
                  <a:buNone/>
                </a:pPr>
                <a:r>
                  <a:rPr lang="en-US" dirty="0"/>
                  <a:t>              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 0</m:t>
                    </m:r>
                  </m:oMath>
                </a14:m>
                <a:r>
                  <a:rPr lang="en-US" dirty="0"/>
                  <a:t/>
                </a:r>
                <a:r>
                  <a:rPr lang="en-US" dirty="0" smtClean="0"/>
                  <a:t>otherwise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(i) N=4 and (ii) N=8.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Example-4</a:t>
                </a:r>
                <a:endParaRPr lang="en-US" u="sng" dirty="0"/>
              </a:p>
              <a:p>
                <a:pPr marL="0" indent="0">
                  <a:buNone/>
                </a:pPr>
                <a:r>
                  <a:rPr lang="en-US" dirty="0" smtClean="0"/>
                  <a:t>Determine the 8-point DFT of the sequence</a:t>
                </a:r>
              </a:p>
              <a:p>
                <a:pPr marL="0" indent="0">
                  <a:buNone/>
                </a:pPr>
                <a:r>
                  <a:rPr lang="en-US" dirty="0" smtClean="0"/>
                  <a:t>X(n)= {1,1,1,1,1,1,0,0}.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2"/>
                <a:stretch>
                  <a:fillRect l="-1481" t="-2573" r="-1259" b="-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0DA5-72C1-434D-BF9B-AD7AD9BABE96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135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6" y="1143000"/>
            <a:ext cx="8229600" cy="73183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Fourier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Transform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(FFT)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fast Fourier transform (FFT) is an algorithm that calculates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Discrete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Fourier transform (DFT) of some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sequence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Fourier transform (FFT) is a discrete Fourier transform algorithm which reduces the number of computations needed for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points from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N/2 log 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based on the fundamental principle of decomposing the computation of DFT of a sequence of length N into successively smaller DFT.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34AA-A5AA-48B8-81CD-4C646CED2F32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9100" y="381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15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FFT algorithm provides speed increase factors.</a:t>
            </a:r>
          </a:p>
          <a:p>
            <a:r>
              <a:rPr lang="en-US" dirty="0" smtClean="0"/>
              <a:t>Example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800" dirty="0" smtClean="0"/>
              <a:t>The number of complex multiplications required using direct computation is   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N</a:t>
            </a:r>
            <a:r>
              <a:rPr lang="en-US" baseline="30000" dirty="0" smtClean="0"/>
              <a:t>2</a:t>
            </a:r>
            <a:r>
              <a:rPr lang="en-US" dirty="0" smtClean="0"/>
              <a:t>=64</a:t>
            </a:r>
            <a:r>
              <a:rPr lang="en-US" baseline="30000" dirty="0" smtClean="0"/>
              <a:t>2</a:t>
            </a:r>
            <a:r>
              <a:rPr lang="en-US" dirty="0" smtClean="0"/>
              <a:t>=4096</a:t>
            </a:r>
          </a:p>
          <a:p>
            <a:pPr marL="0" indent="0">
              <a:buNone/>
            </a:pPr>
            <a:r>
              <a:rPr lang="en-US" sz="2800" dirty="0"/>
              <a:t>The number of complex multiplications required </a:t>
            </a:r>
            <a:r>
              <a:rPr lang="en-US" sz="2800" dirty="0" smtClean="0"/>
              <a:t>using FFT is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N/2log</a:t>
            </a:r>
            <a:r>
              <a:rPr lang="en-US" baseline="-25000" dirty="0" smtClean="0"/>
              <a:t>2</a:t>
            </a:r>
            <a:r>
              <a:rPr lang="en-US" dirty="0" smtClean="0"/>
              <a:t>N=64/2log</a:t>
            </a:r>
            <a:r>
              <a:rPr lang="en-US" baseline="-25000" dirty="0" smtClean="0"/>
              <a:t>2</a:t>
            </a:r>
            <a:r>
              <a:rPr lang="en-US" dirty="0" smtClean="0"/>
              <a:t>64=192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Speed improvement factor =4096/192= 21.33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2374-2162-444B-9D7B-2D403A065DEA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6544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two types of FFT algorithms. They are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Decimation in time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Decimation in frequency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306D-AD5A-4218-BFD8-C1845D14A5E5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0601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Decimation in time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DIT algorithm is used to calculate the DFT of a N-point sequence.</a:t>
            </a:r>
          </a:p>
          <a:p>
            <a:pPr algn="just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idea is to break the N-point sequence into two sequences, the DFTs of which can be obtained to give the DFT of the original N-point sequence.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Initially the N-point sequence is divided into N/2-point sequences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(n) and 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(n), which have even and odd numbers of x(n) respectively.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6177-5EF9-4345-914A-3AE0674A192E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446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Decimation in time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N/2-point DFTs of these two sequences are evaluated and combined to give N-point DFT.</a:t>
            </a:r>
          </a:p>
          <a:p>
            <a:pPr algn="just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Similarly the N/2-point DFTs can be expressed as a combination of N/4-point DFTs.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process is continued until we are left with two point DFT.</a:t>
            </a:r>
          </a:p>
          <a:p>
            <a:pPr algn="just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algorithm is called decimation-in-time because the sequence x(n) is often split into smaller sequences.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B7BF-28BB-448F-B7E8-A4448D4127D6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7480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Radix-2 FFT: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FFT algorithm is most efficient in calculating N-point DFT. If number of output points N can be expressed as N=2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where M is an integer, then the algorithm is known as radix-2 FFT algorithm.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1287-5544-4770-A088-C08E8625E2E9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4883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Radix-2 DIT-FFT Algorithm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9526-2E76-4554-A294-C4BD05407B5E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5356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Decimation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frequency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popular form of FFT algorithm.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this the output sequence x(k) is divided into smaller and smaller subsequences, that is why the name decimation in frequency.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Initially the input sequence x(n) is divided into two sequences x1(n) and x2(n) consisting of the first n/2 samples of x(n) and the last n/2 samples of x(n) respectively.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A94E-0160-4748-9BD0-1AAB03D4AD3C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2253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Radix-2 DIF-FFT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B80-F1FD-4AA3-8F9D-B7A1FC994C58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277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40D4-6726-4526-B04B-4E60855C9934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 descr="Image result for ixora flower">
            <a:extLst>
              <a:ext uri="{FF2B5EF4-FFF2-40B4-BE49-F238E27FC236}">
                <a16:creationId xmlns:a16="http://schemas.microsoft.com/office/drawing/2014/main" xmlns="" id="{7302675E-758B-40F1-BB73-E939466C53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33600" y="2286000"/>
            <a:ext cx="4724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8229600" cy="5181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Differences and Similarities between DIT and DIF Algorithms.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Differences:</a:t>
            </a:r>
          </a:p>
          <a:p>
            <a:pPr marL="571500" indent="-571500">
              <a:buAutoNum type="roman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DIF, the input is bit reversal while the output is in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natural order, whereas for DIF, the input is in natural order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while the output is bit reversal.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Similarities:</a:t>
            </a:r>
          </a:p>
          <a:p>
            <a:pPr marL="571500" indent="-571500">
              <a:buAutoNum type="roman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algorithms require same number of operations of compute the DFT. </a:t>
            </a:r>
          </a:p>
          <a:p>
            <a:pPr marL="571500" indent="-571500">
              <a:buAutoNum type="roman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algorithm can be done in-place and both need to perform bit reversal at some place during the computation.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0AA1-C0AE-4B59-8FED-1420B91B6A00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2770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Frequency Domain Analysis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Digital Filters</a:t>
            </a:r>
            <a:endParaRPr lang="en-US" sz="2000" dirty="0"/>
          </a:p>
          <a:p>
            <a:pPr algn="just"/>
            <a:r>
              <a:rPr lang="en-US" sz="2000" dirty="0"/>
              <a:t>In signal processing, a </a:t>
            </a:r>
            <a:r>
              <a:rPr lang="en-US" sz="2000" b="1" dirty="0"/>
              <a:t>digital filter</a:t>
            </a:r>
            <a:r>
              <a:rPr lang="en-US" sz="2000" dirty="0"/>
              <a:t> is a system that performs mathematical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operations on a sampled, discrete-time signal to reduce or enhance certain aspects of that signal.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F2C2-5B29-4829-8823-0E9321913F73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122" name="Picture 2" descr="D:\CSE_JKKNIU\CSE\Neural Signal Processing\TFR_Chapter2\filt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71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Frequency Domain Analysis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FIR Filters</a:t>
            </a:r>
            <a:endParaRPr lang="en-US" sz="2000" dirty="0"/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signal processing, a finite impulse response 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filter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filter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whose impulse response (or response to any finite length input) is of finite duration, because it settles to zero in finite time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filter order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F572-AB8C-490D-A32C-D4C914E291BF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51967615"/>
              </p:ext>
            </p:extLst>
          </p:nvPr>
        </p:nvGraphicFramePr>
        <p:xfrm>
          <a:off x="2057400" y="2667000"/>
          <a:ext cx="3962400" cy="1006475"/>
        </p:xfrm>
        <a:graphic>
          <a:graphicData uri="http://schemas.openxmlformats.org/presentationml/2006/ole">
            <p:oleObj spid="_x0000_s6416" name="Equation" r:id="rId3" imgW="1193800" imgH="3429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31622965"/>
              </p:ext>
            </p:extLst>
          </p:nvPr>
        </p:nvGraphicFramePr>
        <p:xfrm>
          <a:off x="4249738" y="3033713"/>
          <a:ext cx="1922462" cy="1081087"/>
        </p:xfrm>
        <a:graphic>
          <a:graphicData uri="http://schemas.openxmlformats.org/presentationml/2006/ole">
            <p:oleObj spid="_x0000_s6417" name="Equation" r:id="rId4" imgW="622080" imgH="342720" progId="Equation.3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5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9302-2064-4757-A323-53221AA62DC8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432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848600" cy="541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refers to the analysis of mathematical functions or signals with respect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Frequency Domain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frequency domain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refers to the analysis of mathematical functions or signals with respect to frequency, rather than time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18A1-7C0A-4105-A501-75A6F8F3406B}" type="datetime4">
              <a:rPr lang="en-US" smtClean="0"/>
              <a:pPr/>
              <a:t>April 8,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 descr="D:\CSE_JKKNIU\CSE\Neural Signal Processing\TFR_Chapter2\timeVSfrequencyDo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5791200" cy="3209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54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A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848600" cy="541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Fourier Transform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/>
              <a:t>The </a:t>
            </a:r>
            <a:r>
              <a:rPr lang="en-US" sz="2000" b="1" dirty="0"/>
              <a:t>Fourier transform</a:t>
            </a:r>
            <a:r>
              <a:rPr lang="en-US" sz="2000" dirty="0"/>
              <a:t> decomposes a function of time (a </a:t>
            </a:r>
            <a:r>
              <a:rPr lang="en-US" sz="2000" i="1" dirty="0"/>
              <a:t>signal</a:t>
            </a:r>
            <a:r>
              <a:rPr lang="en-US" sz="2000" dirty="0"/>
              <a:t>) into the frequencies that make it </a:t>
            </a:r>
            <a:r>
              <a:rPr lang="en-US" sz="2000" dirty="0" smtClean="0"/>
              <a:t>up.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32E-119E-4259-84FB-7BB2C902652F}" type="datetime4">
              <a:rPr lang="en-US" smtClean="0"/>
              <a:pPr/>
              <a:t>April 8,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9" name="Picture 3" descr="D:\CSE_JKKNIU\CSE\Neural Signal Processing\TFR_Chapter2\FTequ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3246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4374268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Where,</a:t>
            </a:r>
            <a:endParaRPr lang="en-US" dirty="0"/>
          </a:p>
        </p:txBody>
      </p:sp>
      <p:pic>
        <p:nvPicPr>
          <p:cNvPr id="1026" name="Picture 2" descr="D:\CSE_JKKNIU\CSE\Neural Signal Processing\TFR_Chapter2\EulerFormul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58934"/>
            <a:ext cx="4419600" cy="546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01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A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848600" cy="541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Discrete Fourier Transform (DFT)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6FB6-455D-4585-9085-4AE1B6C3EFF1}" type="datetime4">
              <a:rPr lang="en-US" smtClean="0"/>
              <a:pPr/>
              <a:t>April 8,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2" name="Picture 2" descr="D:\CSE_JKKNIU\CSE\Neural Signal Processing\TFR_Chapter2\DFT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0292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94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4" y="770528"/>
            <a:ext cx="8229600" cy="503238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DFT Analysis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458432"/>
            <a:ext cx="4329545" cy="231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47900" y="387552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54418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.707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152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.707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21874" y="340642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-.707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335358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-.707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32756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05100" y="232756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79372" y="243242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127376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72543" y="369085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64627" y="3745077"/>
            <a:ext cx="74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sec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369046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sec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62600" y="1544184"/>
                <a:ext cx="2286000" cy="4038599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=0.707</m:t>
                    </m:r>
                  </m:oMath>
                </a14:m>
                <a:endParaRPr lang="en-US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=0.707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=−0.707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=−0.707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2600" y="1544184"/>
                <a:ext cx="2286000" cy="4038599"/>
              </a:xfrm>
              <a:blipFill rotWithShape="1">
                <a:blip r:embed="rId3"/>
                <a:stretch>
                  <a:fillRect l="-3200" t="-905" b="-9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66800" y="4419600"/>
                <a:ext cx="313607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7030A0"/>
                          </a:solidFill>
                          <a:latin typeface="Cambria Math"/>
                        </a:rPr>
                        <m:t>Here</m:t>
                      </m:r>
                      <m:r>
                        <a:rPr lang="en-US" smtClean="0">
                          <a:solidFill>
                            <a:srgbClr val="7030A0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rgbClr val="7030A0"/>
                          </a:solidFill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/>
                        </a:rPr>
                        <m:t>f</m:t>
                      </m:r>
                      <m:r>
                        <a:rPr lang="en-US">
                          <a:solidFill>
                            <a:srgbClr val="7030A0"/>
                          </a:solidFill>
                          <a:latin typeface="Cambria Math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/>
                        </a:rPr>
                        <m:t>Hz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rgbClr val="7030A0"/>
                    </a:solidFill>
                  </a:rPr>
                  <a:t>   Amplitude = 1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rgbClr val="7030A0"/>
                    </a:solidFill>
                  </a:rPr>
                  <a:t>   Sampling  frequency = 8 Hz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rgbClr val="7030A0"/>
                    </a:solidFill>
                  </a:rPr>
                  <a:t>    Samples, N = 8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419600"/>
                <a:ext cx="3136074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1556" t="-347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851B-2836-4974-8E8F-68CFAA3A966E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972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6814" y="1961924"/>
                <a:ext cx="8001000" cy="35052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dirty="0" smtClean="0"/>
                  <a:t>We </a:t>
                </a:r>
                <a:r>
                  <a:rPr lang="en-US" sz="2600" dirty="0"/>
                  <a:t>know</a:t>
                </a:r>
                <a:r>
                  <a:rPr lang="en-US" sz="2600" dirty="0" smtClean="0"/>
                  <a:t>,</a:t>
                </a:r>
                <a:endParaRPr lang="en-US" sz="26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                   </m:t>
                        </m:r>
                        <m:r>
                          <a:rPr lang="en-US" sz="26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600" b="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600" b="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600" b="0" i="1">
                            <a:latin typeface="Cambria Math"/>
                          </a:rPr>
                          <m:t>𝑛</m:t>
                        </m:r>
                        <m:r>
                          <a:rPr lang="en-US" sz="2600" b="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600" b="0" i="1">
                            <a:latin typeface="Cambria Math"/>
                          </a:rPr>
                          <m:t>𝑁</m:t>
                        </m:r>
                        <m:r>
                          <a:rPr lang="en-US" sz="2600" b="0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600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600" b="0" i="1">
                            <a:latin typeface="Cambria Math"/>
                          </a:rPr>
                          <m:t>∗ </m:t>
                        </m:r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600" b="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600" b="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600" b="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sz="2600" b="0" i="1">
                                    <a:latin typeface="Cambria Math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US" sz="2600" b="0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r>
                  <a:rPr lang="en-US" sz="2600" dirty="0"/>
                  <a:t>………… (1</a:t>
                </a:r>
                <a:r>
                  <a:rPr lang="en-US" sz="2600" dirty="0" smtClean="0"/>
                  <a:t>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60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       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𝑎𝑛𝑑</m:t>
                        </m:r>
                        <m:r>
                          <a:rPr lang="en-US" sz="2600" b="0" i="1" smtClean="0">
                            <a:latin typeface="Cambria Math"/>
                          </a:rPr>
                          <m:t>   </m:t>
                        </m:r>
                        <m:r>
                          <a:rPr lang="en-US" sz="2600" b="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00" b="0" i="1">
                            <a:latin typeface="Cambria Math"/>
                          </a:rPr>
                          <m:t>𝑗𝑥</m:t>
                        </m:r>
                      </m:sup>
                    </m:sSup>
                    <m:r>
                      <a:rPr lang="en-US" sz="2600" b="0" i="1">
                        <a:latin typeface="Cambria Math"/>
                      </a:rPr>
                      <m:t>=</m:t>
                    </m:r>
                    <m:r>
                      <a:rPr lang="en-US" sz="2600" b="0" i="1">
                        <a:latin typeface="Cambria Math"/>
                      </a:rPr>
                      <m:t>𝑐𝑜𝑠</m:t>
                    </m:r>
                    <m:r>
                      <a:rPr lang="en-US" sz="2600" b="0" i="1">
                        <a:latin typeface="Cambria Math"/>
                      </a:rPr>
                      <m:t> </m:t>
                    </m:r>
                    <m:r>
                      <a:rPr lang="en-US" sz="2600" b="0" i="1">
                        <a:latin typeface="Cambria Math"/>
                      </a:rPr>
                      <m:t>𝑥</m:t>
                    </m:r>
                    <m:r>
                      <a:rPr lang="en-US" sz="2600" b="0" i="1">
                        <a:latin typeface="Cambria Math"/>
                      </a:rPr>
                      <m:t>+</m:t>
                    </m:r>
                    <m:r>
                      <a:rPr lang="en-US" sz="2600" b="0" i="1">
                        <a:latin typeface="Cambria Math"/>
                      </a:rPr>
                      <m:t>𝑗</m:t>
                    </m:r>
                    <m:r>
                      <a:rPr lang="en-US" sz="2600" b="0" i="1">
                        <a:latin typeface="Cambria Math"/>
                      </a:rPr>
                      <m:t> </m:t>
                    </m:r>
                    <m:r>
                      <a:rPr lang="en-US" sz="2600" b="0" i="1">
                        <a:latin typeface="Cambria Math"/>
                      </a:rPr>
                      <m:t>𝑠𝑖𝑛𝑥</m:t>
                    </m:r>
                  </m:oMath>
                </a14:m>
                <a:r>
                  <a:rPr lang="en-US" sz="2600" dirty="0" smtClean="0"/>
                  <a:t>  [Euler Formula]</a:t>
                </a:r>
                <a:endParaRPr lang="en-US" sz="2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814" y="1961924"/>
                <a:ext cx="8001000" cy="3505200"/>
              </a:xfrm>
              <a:blipFill rotWithShape="1">
                <a:blip r:embed="rId2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191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1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447800"/>
            <a:ext cx="8229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DFT Analysis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1898-C8DA-4456-ABA1-DF04D34CA52B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504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dirty="0" smtClean="0"/>
                  <a:t>From (1),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   </m:t>
                        </m:r>
                        <m:r>
                          <a:rPr lang="en-US" sz="2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=0∗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num>
                          <m:den>
                            <m:r>
                              <a:rPr lang="en-US" sz="26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</m:sup>
                    </m:sSup>
                    <m:r>
                      <a:rPr lang="en-US" sz="2600" i="1">
                        <a:latin typeface="Cambria Math"/>
                      </a:rPr>
                      <m:t>+0.707∗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num>
                          <m:den>
                            <m:r>
                              <a:rPr lang="en-US" sz="26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</m:sup>
                    </m:sSup>
                    <m:r>
                      <a:rPr lang="en-US" sz="2600" i="1">
                        <a:latin typeface="Cambria Math"/>
                      </a:rPr>
                      <m:t>+1∗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                                             </m:t>
                        </m:r>
                        <m:r>
                          <a:rPr lang="en-US" sz="260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num>
                          <m:den>
                            <m:r>
                              <a:rPr lang="en-US" sz="26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</m:sup>
                    </m:sSup>
                    <m:r>
                      <a:rPr lang="en-US" sz="2600" i="1">
                        <a:latin typeface="Cambria Math"/>
                      </a:rPr>
                      <m:t>+…</m:t>
                    </m:r>
                  </m:oMath>
                </a14:m>
                <a:endParaRPr lang="en-US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dirty="0"/>
                  <a:t>= 0+ 0.707[</a:t>
                </a:r>
                <a:r>
                  <a:rPr lang="en-US" sz="2600" dirty="0" err="1"/>
                  <a:t>cos</a:t>
                </a:r>
                <a:r>
                  <a:rPr lang="en-US" sz="2600" dirty="0"/>
                  <a:t>(-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00" dirty="0"/>
                  <a:t>)+ j sin (-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00" dirty="0"/>
                  <a:t>)]+1</a:t>
                </a:r>
                <a:r>
                  <a:rPr lang="en-US" sz="2600" baseline="-25000" dirty="0"/>
                  <a:t>*</a:t>
                </a:r>
                <a:r>
                  <a:rPr lang="en-US" sz="2600" dirty="0"/>
                  <a:t>[</a:t>
                </a:r>
                <a:r>
                  <a:rPr lang="en-US" sz="2600" dirty="0" err="1"/>
                  <a:t>cos</a:t>
                </a:r>
                <a:r>
                  <a:rPr lang="en-US" sz="2600" dirty="0"/>
                  <a:t>(-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)+j sin (-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)]+…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dirty="0"/>
                  <a:t>= 0+ (0.5-0.5j)+ (-j)+(-0.5-0.5 j) + (</a:t>
                </a:r>
                <a:r>
                  <a:rPr lang="en-US" sz="2600" dirty="0" smtClean="0"/>
                  <a:t>0.5- 0.5j)+(-j</a:t>
                </a:r>
                <a:r>
                  <a:rPr lang="en-US" sz="2600" dirty="0"/>
                  <a:t>)+(-0.5-0.5j)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dirty="0"/>
                  <a:t>= </a:t>
                </a:r>
                <a:r>
                  <a:rPr lang="en-US" sz="2600" dirty="0" smtClean="0"/>
                  <a:t>o-4j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6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dirty="0"/>
                  <a:t>a</a:t>
                </a:r>
                <a:r>
                  <a:rPr lang="en-US" sz="2600" dirty="0" smtClean="0"/>
                  <a:t>nd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/>
                  <a:t/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/>
                <a:stretch>
                  <a:fillRect l="-1111" b="-2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304800" y="1001486"/>
            <a:ext cx="8229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DFT Analysis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7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Discrete Fourier Transform (DFT)</a:t>
            </a:r>
            <a:endParaRPr lang="en-US" sz="7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B424-3E7F-4582-B99C-C7AF8E703C6F}" type="datetime4">
              <a:rPr lang="en-US" smtClean="0"/>
              <a:pPr/>
              <a:t>April 8,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C499-68F3-4A36-AC55-137D8BD1535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447, Digital Signal Processing, Dept. of Computer Science and Engineering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0500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8162</TotalTime>
  <Words>1435</Words>
  <Application>Microsoft Office PowerPoint</Application>
  <PresentationFormat>On-screen Show (4:3)</PresentationFormat>
  <Paragraphs>284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CSE 447 : Digital Signal Processing</vt:lpstr>
      <vt:lpstr>The Discrete Fourier Transform (DFT) </vt:lpstr>
      <vt:lpstr>Slide 3</vt:lpstr>
      <vt:lpstr>The Discrete Fourier Transform (DFT)</vt:lpstr>
      <vt:lpstr>The Discrete Fourier Transform (DFT)  </vt:lpstr>
      <vt:lpstr>The Discrete Fourier Transform (DFT)  </vt:lpstr>
      <vt:lpstr>DFT Analysis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Fast Fourier Transform (FFT)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Frequency Domain Analysis</vt:lpstr>
      <vt:lpstr>Frequency Domain Analysis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Time-Frequency Coherence Analysis of Multichannel Brain Signals Using Synchrosqueezing Transform</dc:title>
  <dc:creator>User</dc:creator>
  <cp:lastModifiedBy>hp</cp:lastModifiedBy>
  <cp:revision>631</cp:revision>
  <cp:lastPrinted>2018-09-25T05:23:50Z</cp:lastPrinted>
  <dcterms:created xsi:type="dcterms:W3CDTF">2016-03-21T07:13:49Z</dcterms:created>
  <dcterms:modified xsi:type="dcterms:W3CDTF">2020-04-08T06:59:27Z</dcterms:modified>
</cp:coreProperties>
</file>