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3"/>
  </p:notesMasterIdLst>
  <p:sldIdLst>
    <p:sldId id="256" r:id="rId2"/>
    <p:sldId id="270" r:id="rId3"/>
    <p:sldId id="271" r:id="rId4"/>
    <p:sldId id="272" r:id="rId5"/>
    <p:sldId id="273" r:id="rId6"/>
    <p:sldId id="274" r:id="rId7"/>
    <p:sldId id="275" r:id="rId8"/>
    <p:sldId id="276" r:id="rId9"/>
    <p:sldId id="277" r:id="rId10"/>
    <p:sldId id="278" r:id="rId11"/>
    <p:sldId id="279" r:id="rId12"/>
    <p:sldId id="285" r:id="rId13"/>
    <p:sldId id="280" r:id="rId14"/>
    <p:sldId id="281" r:id="rId15"/>
    <p:sldId id="282" r:id="rId16"/>
    <p:sldId id="283" r:id="rId17"/>
    <p:sldId id="284"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 id="319" r:id="rId52"/>
    <p:sldId id="320" r:id="rId53"/>
    <p:sldId id="321" r:id="rId54"/>
    <p:sldId id="322" r:id="rId55"/>
    <p:sldId id="323" r:id="rId56"/>
    <p:sldId id="324" r:id="rId57"/>
    <p:sldId id="325" r:id="rId58"/>
    <p:sldId id="326" r:id="rId59"/>
    <p:sldId id="327" r:id="rId60"/>
    <p:sldId id="328" r:id="rId61"/>
    <p:sldId id="329" r:id="rId62"/>
    <p:sldId id="330" r:id="rId63"/>
    <p:sldId id="331" r:id="rId64"/>
    <p:sldId id="332" r:id="rId65"/>
    <p:sldId id="333" r:id="rId66"/>
    <p:sldId id="334" r:id="rId67"/>
    <p:sldId id="335" r:id="rId68"/>
    <p:sldId id="339" r:id="rId69"/>
    <p:sldId id="336" r:id="rId70"/>
    <p:sldId id="337" r:id="rId71"/>
    <p:sldId id="338"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91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5813F2-DC9B-49A9-B5F3-3332C9BB7F45}" type="datetimeFigureOut">
              <a:rPr lang="en-US" smtClean="0"/>
              <a:pPr/>
              <a:t>3/28/2020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22A0C-37DD-46AF-ADCD-5FEF7885698D}" type="slidenum">
              <a:rPr lang="en-US" smtClean="0"/>
              <a:pPr/>
              <a:t>‹#›</a:t>
            </a:fld>
            <a:endParaRPr lang="en-US"/>
          </a:p>
        </p:txBody>
      </p:sp>
    </p:spTree>
    <p:extLst>
      <p:ext uri="{BB962C8B-B14F-4D97-AF65-F5344CB8AC3E}">
        <p14:creationId xmlns="" xmlns:p14="http://schemas.microsoft.com/office/powerpoint/2010/main" val="42212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22A0C-37DD-46AF-ADCD-5FEF7885698D}" type="slidenum">
              <a:rPr lang="en-US" smtClean="0"/>
              <a:pPr/>
              <a:t>2</a:t>
            </a:fld>
            <a:endParaRPr lang="en-US"/>
          </a:p>
        </p:txBody>
      </p:sp>
    </p:spTree>
    <p:extLst>
      <p:ext uri="{BB962C8B-B14F-4D97-AF65-F5344CB8AC3E}">
        <p14:creationId xmlns="" xmlns:p14="http://schemas.microsoft.com/office/powerpoint/2010/main" val="2854363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CB08C3-E585-4814-842A-CF7A6C1435A9}" type="slidenum">
              <a:rPr lang="en-US" smtClean="0"/>
              <a:pPr fontAlgn="base">
                <a:spcBef>
                  <a:spcPct val="0"/>
                </a:spcBef>
                <a:spcAft>
                  <a:spcPct val="0"/>
                </a:spcAft>
                <a:defRPr/>
              </a:pPr>
              <a:t>35</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4B4EE9-960D-4BF7-A717-6CE714B4FDF7}" type="slidenum">
              <a:rPr lang="en-US" smtClean="0"/>
              <a:pPr fontAlgn="base">
                <a:spcBef>
                  <a:spcPct val="0"/>
                </a:spcBef>
                <a:spcAft>
                  <a:spcPct val="0"/>
                </a:spcAft>
                <a:defRPr/>
              </a:pPr>
              <a:t>36</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302B37-B4F1-41E2-A62A-3928CB5BF2BB}" type="slidenum">
              <a:rPr lang="en-US" smtClean="0"/>
              <a:pPr fontAlgn="base">
                <a:spcBef>
                  <a:spcPct val="0"/>
                </a:spcBef>
                <a:spcAft>
                  <a:spcPct val="0"/>
                </a:spcAft>
                <a:defRPr/>
              </a:pPr>
              <a:t>37</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4532E4-C749-4D26-B9DE-3B59AACB0929}" type="slidenum">
              <a:rPr lang="en-US" smtClean="0"/>
              <a:pPr fontAlgn="base">
                <a:spcBef>
                  <a:spcPct val="0"/>
                </a:spcBef>
                <a:spcAft>
                  <a:spcPct val="0"/>
                </a:spcAft>
                <a:defRPr/>
              </a:pPr>
              <a:t>38</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931E7-CA00-4B96-A512-A59BBF25030B}" type="slidenum">
              <a:rPr lang="en-US" smtClean="0"/>
              <a:pPr fontAlgn="base">
                <a:spcBef>
                  <a:spcPct val="0"/>
                </a:spcBef>
                <a:spcAft>
                  <a:spcPct val="0"/>
                </a:spcAft>
                <a:defRPr/>
              </a:pPr>
              <a:t>39</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5BDB2B-0CC5-49AD-AB03-61501D925E7E}" type="slidenum">
              <a:rPr lang="en-US" smtClean="0"/>
              <a:pPr fontAlgn="base">
                <a:spcBef>
                  <a:spcPct val="0"/>
                </a:spcBef>
                <a:spcAft>
                  <a:spcPct val="0"/>
                </a:spcAft>
                <a:defRPr/>
              </a:pPr>
              <a:t>40</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91D429-C443-4E5B-A1DC-6986CB4B9286}" type="slidenum">
              <a:rPr lang="en-US" smtClean="0"/>
              <a:pPr fontAlgn="base">
                <a:spcBef>
                  <a:spcPct val="0"/>
                </a:spcBef>
                <a:spcAft>
                  <a:spcPct val="0"/>
                </a:spcAft>
                <a:defRPr/>
              </a:pPr>
              <a:t>41</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15176E-B877-474D-9EC0-397082E8DB69}" type="slidenum">
              <a:rPr lang="en-US" smtClean="0"/>
              <a:pPr fontAlgn="base">
                <a:spcBef>
                  <a:spcPct val="0"/>
                </a:spcBef>
                <a:spcAft>
                  <a:spcPct val="0"/>
                </a:spcAft>
                <a:defRPr/>
              </a:pPr>
              <a:t>42</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FB15A7-22D7-44C7-A563-269C8D0FB67F}" type="slidenum">
              <a:rPr lang="en-US" smtClean="0"/>
              <a:pPr fontAlgn="base">
                <a:spcBef>
                  <a:spcPct val="0"/>
                </a:spcBef>
                <a:spcAft>
                  <a:spcPct val="0"/>
                </a:spcAft>
                <a:defRPr/>
              </a:pPr>
              <a:t>43</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9330DC2-AC44-4C43-BF46-01412259025D}" type="slidenum">
              <a:rPr lang="en-US" smtClean="0"/>
              <a:pPr fontAlgn="base">
                <a:spcBef>
                  <a:spcPct val="0"/>
                </a:spcBef>
                <a:spcAft>
                  <a:spcPct val="0"/>
                </a:spcAft>
                <a:defRPr/>
              </a:pPr>
              <a:t>44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8C2C12-58AA-49E0-B485-FF86EA4806B5}" type="slidenum">
              <a:rPr lang="en-US" smtClean="0"/>
              <a:pPr fontAlgn="base">
                <a:spcBef>
                  <a:spcPct val="0"/>
                </a:spcBef>
                <a:spcAft>
                  <a:spcPct val="0"/>
                </a:spcAft>
                <a:defRPr/>
              </a:pPr>
              <a:t>27</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D1A997-6AD7-49F3-95FE-7D5305661A9C}" type="slidenum">
              <a:rPr lang="en-US" smtClean="0"/>
              <a:pPr fontAlgn="base">
                <a:spcBef>
                  <a:spcPct val="0"/>
                </a:spcBef>
                <a:spcAft>
                  <a:spcPct val="0"/>
                </a:spcAft>
                <a:defRPr/>
              </a:pPr>
              <a:t>45</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4ED777-1BC3-4BF1-B16A-36D9EBA84479}" type="slidenum">
              <a:rPr lang="en-US" smtClean="0"/>
              <a:pPr fontAlgn="base">
                <a:spcBef>
                  <a:spcPct val="0"/>
                </a:spcBef>
                <a:spcAft>
                  <a:spcPct val="0"/>
                </a:spcAft>
                <a:defRPr/>
              </a:pPr>
              <a:t>46</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F35F70-3622-406D-ABD2-734F6B8C06B5}" type="slidenum">
              <a:rPr lang="en-US" smtClean="0"/>
              <a:pPr fontAlgn="base">
                <a:spcBef>
                  <a:spcPct val="0"/>
                </a:spcBef>
                <a:spcAft>
                  <a:spcPct val="0"/>
                </a:spcAft>
                <a:defRPr/>
              </a:pPr>
              <a:t>47</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0B95C9-FD12-4B0E-B345-B6EECE3A86FA}" type="slidenum">
              <a:rPr lang="en-US" smtClean="0"/>
              <a:pPr fontAlgn="base">
                <a:spcBef>
                  <a:spcPct val="0"/>
                </a:spcBef>
                <a:spcAft>
                  <a:spcPct val="0"/>
                </a:spcAft>
                <a:defRPr/>
              </a:pPr>
              <a:t>28</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79A8E1-9A29-472D-A898-CDD7EDF0F1ED}" type="slidenum">
              <a:rPr lang="en-US" smtClean="0"/>
              <a:pPr fontAlgn="base">
                <a:spcBef>
                  <a:spcPct val="0"/>
                </a:spcBef>
                <a:spcAft>
                  <a:spcPct val="0"/>
                </a:spcAft>
                <a:defRPr/>
              </a:pPr>
              <a:t>29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C3B432-C65D-4EA7-B89C-167086350011}" type="slidenum">
              <a:rPr lang="en-US" smtClean="0"/>
              <a:pPr fontAlgn="base">
                <a:spcBef>
                  <a:spcPct val="0"/>
                </a:spcBef>
                <a:spcAft>
                  <a:spcPct val="0"/>
                </a:spcAft>
                <a:defRPr/>
              </a:pPr>
              <a:t>30</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D325C3-B6C2-4134-973A-547EC037179A}" type="slidenum">
              <a:rPr lang="en-US" smtClean="0"/>
              <a:pPr fontAlgn="base">
                <a:spcBef>
                  <a:spcPct val="0"/>
                </a:spcBef>
                <a:spcAft>
                  <a:spcPct val="0"/>
                </a:spcAft>
                <a:defRPr/>
              </a:pPr>
              <a:t>31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9F1DC6-EF16-4E28-B2A1-053DA0D20FC8}" type="slidenum">
              <a:rPr lang="en-US" smtClean="0"/>
              <a:pPr fontAlgn="base">
                <a:spcBef>
                  <a:spcPct val="0"/>
                </a:spcBef>
                <a:spcAft>
                  <a:spcPct val="0"/>
                </a:spcAft>
                <a:defRPr/>
              </a:pPr>
              <a:t>32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CB62DE-2C7D-458C-AD98-F3BE47C51941}" type="slidenum">
              <a:rPr lang="en-US" smtClean="0"/>
              <a:pPr fontAlgn="base">
                <a:spcBef>
                  <a:spcPct val="0"/>
                </a:spcBef>
                <a:spcAft>
                  <a:spcPct val="0"/>
                </a:spcAft>
                <a:defRPr/>
              </a:pPr>
              <a:t>33</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5229DE-761B-4656-B0CE-5D1C5AFE8511}" type="slidenum">
              <a:rPr lang="en-US" smtClean="0"/>
              <a:pPr fontAlgn="base">
                <a:spcBef>
                  <a:spcPct val="0"/>
                </a:spcBef>
                <a:spcAft>
                  <a:spcPct val="0"/>
                </a:spcAft>
                <a:defRPr/>
              </a:pPr>
              <a:t>34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A61C90-2594-4530-88F3-B894B1A72028}"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525542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CAE52F-3D36-4FBA-B970-73FBC2838208}"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3322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FC184-C4B6-4D13-91FF-38DA8D656956}"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73511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2413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6B6B74-FA2E-4A47-8403-75CDE8EA5E3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588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93874C-E9D3-4CC7-A98C-8D9A9A8F4755}"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130780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241418-06ED-4F47-BE7E-F774A9585328}"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163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4FA75E-581A-48A3-8C34-CE2EB877C957}" type="datetime3">
              <a:rPr lang="en-US" smtClean="0"/>
              <a:pPr/>
              <a:t>28 March 2020</a:t>
            </a:fld>
            <a:endParaRPr lang="en-US"/>
          </a:p>
        </p:txBody>
      </p:sp>
      <p:sp>
        <p:nvSpPr>
          <p:cNvPr id="4" name="Footer Placeholder 3"/>
          <p:cNvSpPr>
            <a:spLocks noGrp="1"/>
          </p:cNvSpPr>
          <p:nvPr>
            <p:ph type="ftr" sz="quarter" idx="11"/>
          </p:nvPr>
        </p:nvSpPr>
        <p:spPr/>
        <p:txBody>
          <a:bodyPr/>
          <a:lstStyle/>
          <a:p>
            <a:r>
              <a:rPr lang="en-US" smtClean="0"/>
              <a:t>CSE 301: Microprocessors, Dept. of Computer Science and Engineering</a:t>
            </a:r>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94140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0C7C5B-9F1F-4A59-87EC-FCECB0FFB8D2}" type="datetime3">
              <a:rPr lang="en-US" smtClean="0"/>
              <a:pPr/>
              <a:t>28 March 2020</a:t>
            </a:fld>
            <a:endParaRPr lang="en-US"/>
          </a:p>
        </p:txBody>
      </p:sp>
      <p:sp>
        <p:nvSpPr>
          <p:cNvPr id="3" name="Footer Placeholder 2"/>
          <p:cNvSpPr>
            <a:spLocks noGrp="1"/>
          </p:cNvSpPr>
          <p:nvPr>
            <p:ph type="ftr" sz="quarter" idx="11"/>
          </p:nvPr>
        </p:nvSpPr>
        <p:spPr/>
        <p:txBody>
          <a:bodyPr/>
          <a:lstStyle/>
          <a:p>
            <a:r>
              <a:rPr lang="en-US" smtClean="0"/>
              <a:t>CSE 301: Microprocessors, Dept. of Computer Science and Engineering</a:t>
            </a:r>
            <a:endParaRPr lang="en-US"/>
          </a:p>
        </p:txBody>
      </p:sp>
      <p:sp>
        <p:nvSpPr>
          <p:cNvPr id="4" name="Slide Number Placeholder 3"/>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74549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2D65C-16DB-4970-9E41-903B0A918D08}"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22786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6AEAE4-3DFF-48BB-8E66-09F8DA0B546D}"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72774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F8842-95BF-46DE-B117-227CCD5A257D}" type="datetime3">
              <a:rPr lang="en-US" smtClean="0"/>
              <a:pPr/>
              <a:t>28 March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CSE 301: Microprocessors, Dept. of Computer Science and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85302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774825"/>
          </a:xfrm>
        </p:spPr>
        <p:txBody>
          <a:bodyPr/>
          <a:lstStyle/>
          <a:p>
            <a:r>
              <a:rPr lang="en-US" b="1" dirty="0" smtClean="0">
                <a:latin typeface="Times New Roman" pitchFamily="18" charset="0"/>
                <a:cs typeface="Times New Roman" pitchFamily="18" charset="0"/>
              </a:rPr>
              <a:t>CSE 301</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Microprocessors</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400800" cy="2362200"/>
          </a:xfrm>
        </p:spPr>
        <p:txBody>
          <a:bodyPr>
            <a:normAutofit fontScale="85000" lnSpcReduction="10000"/>
          </a:bodyPr>
          <a:lstStyle/>
          <a:p>
            <a:r>
              <a:rPr lang="en-US" sz="3300" b="1" dirty="0" smtClean="0">
                <a:latin typeface="Times New Roman" pitchFamily="18" charset="0"/>
                <a:cs typeface="Times New Roman" pitchFamily="18" charset="0"/>
              </a:rPr>
              <a:t>Dr. Md. </a:t>
            </a:r>
            <a:r>
              <a:rPr lang="en-US" sz="3300" b="1" dirty="0" err="1" smtClean="0">
                <a:latin typeface="Times New Roman" pitchFamily="18" charset="0"/>
                <a:cs typeface="Times New Roman" pitchFamily="18" charset="0"/>
              </a:rPr>
              <a:t>Sujan</a:t>
            </a:r>
            <a:r>
              <a:rPr lang="en-US" sz="3300" b="1" dirty="0" smtClean="0">
                <a:latin typeface="Times New Roman" pitchFamily="18" charset="0"/>
                <a:cs typeface="Times New Roman" pitchFamily="18" charset="0"/>
              </a:rPr>
              <a:t> Ali</a:t>
            </a:r>
          </a:p>
          <a:p>
            <a:r>
              <a:rPr lang="en-US" dirty="0" smtClean="0">
                <a:latin typeface="Times New Roman" pitchFamily="18" charset="0"/>
                <a:cs typeface="Times New Roman" pitchFamily="18" charset="0"/>
              </a:rPr>
              <a:t>Associate Professor</a:t>
            </a:r>
          </a:p>
          <a:p>
            <a:r>
              <a:rPr lang="en-US" dirty="0" smtClean="0">
                <a:latin typeface="Times New Roman" pitchFamily="18" charset="0"/>
                <a:cs typeface="Times New Roman" pitchFamily="18" charset="0"/>
              </a:rPr>
              <a:t>Dept. of Computer Science and Engineering</a:t>
            </a:r>
          </a:p>
          <a:p>
            <a:r>
              <a:rPr lang="en-US" dirty="0" err="1" smtClean="0">
                <a:latin typeface="Times New Roman" pitchFamily="18" charset="0"/>
                <a:cs typeface="Times New Roman" pitchFamily="18" charset="0"/>
              </a:rPr>
              <a:t>Jatiya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Nazrul</a:t>
            </a:r>
            <a:r>
              <a:rPr lang="en-US" dirty="0" smtClean="0">
                <a:latin typeface="Times New Roman" pitchFamily="18" charset="0"/>
                <a:cs typeface="Times New Roman" pitchFamily="18" charset="0"/>
              </a:rPr>
              <a:t> Islam University</a:t>
            </a:r>
          </a:p>
          <a:p>
            <a:r>
              <a:rPr lang="en-US" dirty="0" err="1" smtClean="0">
                <a:latin typeface="Times New Roman" pitchFamily="18" charset="0"/>
                <a:cs typeface="Times New Roman" pitchFamily="18" charset="0"/>
              </a:rPr>
              <a:t>Trishal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Mymensingh</a:t>
            </a:r>
            <a:r>
              <a:rPr lang="en-US" dirty="0" smtClean="0">
                <a:latin typeface="Times New Roman" pitchFamily="18" charset="0"/>
                <a:cs typeface="Times New Roman" pitchFamily="18" charset="0"/>
              </a:rPr>
              <a:t>, Bangladesh</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02196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p:txBody>
          <a:bodyPr>
            <a:normAutofit fontScale="92500" lnSpcReduction="10000"/>
          </a:bodyPr>
          <a:lstStyle/>
          <a:p>
            <a:pPr algn="just">
              <a:buFont typeface="Courier New" pitchFamily="49" charset="0"/>
              <a:buChar char="o"/>
            </a:pPr>
            <a:r>
              <a:rPr lang="en-US" sz="2800" b="1" dirty="0" smtClean="0">
                <a:latin typeface="Times New Roman" pitchFamily="18" charset="0"/>
                <a:cs typeface="Times New Roman" pitchFamily="18" charset="0"/>
              </a:rPr>
              <a:t>Active Low Signal (RD)</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RD is an energetic low signal and an operation is executed whenever the indication goes small, and it is used for controlling the microprocessor READ operation.</a:t>
            </a:r>
          </a:p>
          <a:p>
            <a:pPr algn="just"/>
            <a:r>
              <a:rPr lang="en-US" sz="2800" dirty="0" smtClean="0">
                <a:latin typeface="Times New Roman" pitchFamily="18" charset="0"/>
                <a:cs typeface="Times New Roman" pitchFamily="18" charset="0"/>
              </a:rPr>
              <a:t> When RD pin goes small then the 8085 microprocessor understands the information from I/O device or memory.</a:t>
            </a:r>
          </a:p>
          <a:p>
            <a:pPr algn="just">
              <a:buFont typeface="Courier New" pitchFamily="49" charset="0"/>
              <a:buChar char="o"/>
            </a:pPr>
            <a:r>
              <a:rPr lang="en-US" sz="2800" b="1" dirty="0" smtClean="0">
                <a:latin typeface="Times New Roman" pitchFamily="18" charset="0"/>
                <a:cs typeface="Times New Roman" pitchFamily="18" charset="0"/>
              </a:rPr>
              <a:t>Active Low Signal (WR)</a:t>
            </a:r>
            <a:r>
              <a:rPr lang="en-US" sz="2800" dirty="0" smtClean="0">
                <a:latin typeface="Times New Roman" pitchFamily="18" charset="0"/>
                <a:cs typeface="Times New Roman" pitchFamily="18" charset="0"/>
              </a:rPr>
              <a:t> </a:t>
            </a:r>
          </a:p>
          <a:p>
            <a:pPr algn="just"/>
            <a:r>
              <a:rPr lang="en-US" sz="2800" dirty="0" smtClean="0">
                <a:latin typeface="Times New Roman" pitchFamily="18" charset="0"/>
                <a:cs typeface="Times New Roman" pitchFamily="18" charset="0"/>
              </a:rPr>
              <a:t>This is an energetic low signal, and it controls the microprocessor’s write operations.</a:t>
            </a:r>
          </a:p>
          <a:p>
            <a:pPr algn="just"/>
            <a:r>
              <a:rPr lang="en-US" sz="2800" dirty="0" smtClean="0">
                <a:latin typeface="Times New Roman" pitchFamily="18" charset="0"/>
                <a:cs typeface="Times New Roman" pitchFamily="18" charset="0"/>
              </a:rPr>
              <a:t>Whenever WR pin goes small, then the information will be written to the I/O device or memory.</a:t>
            </a:r>
          </a:p>
          <a:p>
            <a:endParaRPr lang="en-US" dirty="0"/>
          </a:p>
        </p:txBody>
      </p:sp>
      <p:sp>
        <p:nvSpPr>
          <p:cNvPr id="4" name="Date Placeholder 3"/>
          <p:cNvSpPr>
            <a:spLocks noGrp="1"/>
          </p:cNvSpPr>
          <p:nvPr>
            <p:ph type="dt" sz="half" idx="10"/>
          </p:nvPr>
        </p:nvSpPr>
        <p:spPr/>
        <p:txBody>
          <a:bodyPr/>
          <a:lstStyle/>
          <a:p>
            <a:fld id="{34545FDC-FF40-4247-BC36-FA81802DEAC5}"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a:xfrm>
            <a:off x="457200" y="1676400"/>
            <a:ext cx="8229600" cy="4449763"/>
          </a:xfrm>
        </p:spPr>
        <p:txBody>
          <a:bodyPr>
            <a:normAutofit/>
          </a:bodyPr>
          <a:lstStyle/>
          <a:p>
            <a:pPr algn="just">
              <a:buFont typeface="Courier New" pitchFamily="49" charset="0"/>
              <a:buChar char="o"/>
            </a:pPr>
            <a:r>
              <a:rPr lang="en-US" sz="2800" b="1" dirty="0" smtClean="0">
                <a:latin typeface="Times New Roman" pitchFamily="18" charset="0"/>
                <a:cs typeface="Times New Roman" pitchFamily="18" charset="0"/>
              </a:rPr>
              <a:t>READY</a:t>
            </a:r>
            <a:endParaRPr lang="en-US" sz="28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The READY pin is employed with the 8085 microprocessor for ensuring whether a device is set for accepting or transferring data. </a:t>
            </a:r>
          </a:p>
          <a:p>
            <a:pPr algn="just"/>
            <a:r>
              <a:rPr lang="en-US" sz="2600" dirty="0" smtClean="0">
                <a:latin typeface="Times New Roman" pitchFamily="18" charset="0"/>
                <a:cs typeface="Times New Roman" pitchFamily="18" charset="0"/>
              </a:rPr>
              <a:t>A device may be an A/D converter or LCD display, etc. These devices are associated with the 8085 microprocessor with the READY-pin. </a:t>
            </a:r>
          </a:p>
          <a:p>
            <a:pPr algn="just"/>
            <a:r>
              <a:rPr lang="en-US" sz="2600" dirty="0" smtClean="0">
                <a:latin typeface="Times New Roman" pitchFamily="18" charset="0"/>
                <a:cs typeface="Times New Roman" pitchFamily="18" charset="0"/>
              </a:rPr>
              <a:t>When this pin is high, the device is prepared for transferring the information, if it is not then the microprocessor stays until this pin goes high.</a:t>
            </a:r>
          </a:p>
          <a:p>
            <a:endParaRPr lang="en-US" dirty="0"/>
          </a:p>
        </p:txBody>
      </p:sp>
      <p:sp>
        <p:nvSpPr>
          <p:cNvPr id="4" name="Date Placeholder 3"/>
          <p:cNvSpPr>
            <a:spLocks noGrp="1"/>
          </p:cNvSpPr>
          <p:nvPr>
            <p:ph type="dt" sz="half" idx="10"/>
          </p:nvPr>
        </p:nvSpPr>
        <p:spPr/>
        <p:txBody>
          <a:bodyPr/>
          <a:lstStyle/>
          <a:p>
            <a:fld id="{56761F73-D054-4236-80AB-B3D9A1DA8605}"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p:txBody>
          <a:bodyPr>
            <a:normAutofit fontScale="92500" lnSpcReduction="10000"/>
          </a:bodyPr>
          <a:lstStyle/>
          <a:p>
            <a:pPr algn="just">
              <a:buFont typeface="Courier New" pitchFamily="49" charset="0"/>
              <a:buChar char="o"/>
            </a:pPr>
            <a:r>
              <a:rPr lang="en-US" sz="2600" b="1" dirty="0" smtClean="0">
                <a:latin typeface="Times New Roman" pitchFamily="18" charset="0"/>
                <a:cs typeface="Times New Roman" pitchFamily="18" charset="0"/>
              </a:rPr>
              <a:t>HOLD</a:t>
            </a:r>
            <a:endParaRPr lang="en-US" sz="26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The HOLD pin specifies when any device is demanding the employ of address as well as a data bus. The two devices are LCD as well as A/D converter. </a:t>
            </a:r>
          </a:p>
          <a:p>
            <a:pPr algn="just"/>
            <a:r>
              <a:rPr lang="en-US" sz="2600" dirty="0" smtClean="0">
                <a:latin typeface="Times New Roman" pitchFamily="18" charset="0"/>
                <a:cs typeface="Times New Roman" pitchFamily="18" charset="0"/>
              </a:rPr>
              <a:t>Assume that if A/D converter is employing the address bus as well as a data bus. </a:t>
            </a:r>
          </a:p>
          <a:p>
            <a:pPr algn="just"/>
            <a:r>
              <a:rPr lang="en-US" sz="2600" dirty="0" smtClean="0">
                <a:latin typeface="Times New Roman" pitchFamily="18" charset="0"/>
                <a:cs typeface="Times New Roman" pitchFamily="18" charset="0"/>
              </a:rPr>
              <a:t>When LCD desires the utilize of both the buses by providing HOLD signal, subsequently the microprocessor transmits the control signal toward the LCD after that the existing cycle will be ended. </a:t>
            </a:r>
          </a:p>
          <a:p>
            <a:pPr algn="just"/>
            <a:r>
              <a:rPr lang="en-US" sz="2600" dirty="0" smtClean="0">
                <a:latin typeface="Times New Roman" pitchFamily="18" charset="0"/>
                <a:cs typeface="Times New Roman" pitchFamily="18" charset="0"/>
              </a:rPr>
              <a:t>When the LCD procedure is over, then the control signal is transmitted reverse to A/D converter.</a:t>
            </a:r>
          </a:p>
          <a:p>
            <a:endParaRPr lang="en-US" dirty="0"/>
          </a:p>
        </p:txBody>
      </p:sp>
      <p:sp>
        <p:nvSpPr>
          <p:cNvPr id="4" name="Date Placeholder 3"/>
          <p:cNvSpPr>
            <a:spLocks noGrp="1"/>
          </p:cNvSpPr>
          <p:nvPr>
            <p:ph type="dt" sz="half" idx="10"/>
          </p:nvPr>
        </p:nvSpPr>
        <p:spPr/>
        <p:txBody>
          <a:bodyPr/>
          <a:lstStyle/>
          <a:p>
            <a:fld id="{64C03927-3277-473D-AF5D-A419D7C8235B}"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p:txBody>
          <a:bodyPr>
            <a:normAutofit fontScale="85000" lnSpcReduction="10000"/>
          </a:bodyPr>
          <a:lstStyle/>
          <a:p>
            <a:pPr algn="just">
              <a:buFont typeface="Courier New" pitchFamily="49" charset="0"/>
              <a:buChar char="o"/>
            </a:pPr>
            <a:r>
              <a:rPr lang="en-US" sz="2800" b="1" dirty="0" smtClean="0">
                <a:latin typeface="Times New Roman" pitchFamily="18" charset="0"/>
                <a:cs typeface="Times New Roman" pitchFamily="18" charset="0"/>
              </a:rPr>
              <a:t>HLDA</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is the response signal of HOLD, and it specifies whether this signal is obtained or not obtained. </a:t>
            </a:r>
          </a:p>
          <a:p>
            <a:pPr algn="just"/>
            <a:r>
              <a:rPr lang="en-US" sz="2800" dirty="0" smtClean="0">
                <a:latin typeface="Times New Roman" pitchFamily="18" charset="0"/>
                <a:cs typeface="Times New Roman" pitchFamily="18" charset="0"/>
              </a:rPr>
              <a:t>After the implementation of HOLD demand, this signal will go low.</a:t>
            </a:r>
          </a:p>
          <a:p>
            <a:pPr algn="just">
              <a:buFont typeface="Courier New" pitchFamily="49" charset="0"/>
              <a:buChar char="o"/>
            </a:pPr>
            <a:r>
              <a:rPr lang="en-US" sz="2800" b="1" dirty="0" smtClean="0">
                <a:latin typeface="Times New Roman" pitchFamily="18" charset="0"/>
                <a:cs typeface="Times New Roman" pitchFamily="18" charset="0"/>
              </a:rPr>
              <a:t>INTR</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is an interrupt signal, and the priority of this among the interrupts is low. </a:t>
            </a:r>
          </a:p>
          <a:p>
            <a:pPr algn="just"/>
            <a:r>
              <a:rPr lang="en-US" sz="2800" dirty="0" smtClean="0">
                <a:latin typeface="Times New Roman" pitchFamily="18" charset="0"/>
                <a:cs typeface="Times New Roman" pitchFamily="18" charset="0"/>
              </a:rPr>
              <a:t>This signal can be allowed or not allowed by the software.</a:t>
            </a:r>
          </a:p>
          <a:p>
            <a:pPr algn="just"/>
            <a:r>
              <a:rPr lang="en-US" sz="2800" dirty="0" smtClean="0">
                <a:latin typeface="Times New Roman" pitchFamily="18" charset="0"/>
                <a:cs typeface="Times New Roman" pitchFamily="18" charset="0"/>
              </a:rPr>
              <a:t> When INTR pin goes high then the 8085 microprocessor completes the instruction of current which is being executed and then recognizes the INTR signal and progresses it.</a:t>
            </a:r>
          </a:p>
          <a:p>
            <a:endParaRPr lang="en-US" dirty="0"/>
          </a:p>
        </p:txBody>
      </p:sp>
      <p:sp>
        <p:nvSpPr>
          <p:cNvPr id="4" name="Date Placeholder 3"/>
          <p:cNvSpPr>
            <a:spLocks noGrp="1"/>
          </p:cNvSpPr>
          <p:nvPr>
            <p:ph type="dt" sz="half" idx="10"/>
          </p:nvPr>
        </p:nvSpPr>
        <p:spPr/>
        <p:txBody>
          <a:bodyPr/>
          <a:lstStyle/>
          <a:p>
            <a:fld id="{2F372B05-DB6F-4138-AE1B-20695068792A}"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a:xfrm>
            <a:off x="457200" y="1600200"/>
            <a:ext cx="8229600" cy="4648200"/>
          </a:xfrm>
        </p:spPr>
        <p:txBody>
          <a:bodyPr>
            <a:normAutofit fontScale="92500"/>
          </a:bodyPr>
          <a:lstStyle/>
          <a:p>
            <a:pPr algn="just">
              <a:buFont typeface="Courier New" pitchFamily="49" charset="0"/>
              <a:buChar char="o"/>
            </a:pPr>
            <a:r>
              <a:rPr lang="en-US" sz="2600" b="1" dirty="0" smtClean="0">
                <a:latin typeface="Times New Roman" pitchFamily="18" charset="0"/>
                <a:cs typeface="Times New Roman" pitchFamily="18" charset="0"/>
              </a:rPr>
              <a:t>INTA</a:t>
            </a:r>
            <a:endParaRPr lang="en-US" sz="26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When the 8085 microprocessor gets an interrupt signal, then it should be recognized. </a:t>
            </a:r>
          </a:p>
          <a:p>
            <a:pPr algn="just"/>
            <a:r>
              <a:rPr lang="en-US" sz="2600" dirty="0" smtClean="0">
                <a:latin typeface="Times New Roman" pitchFamily="18" charset="0"/>
                <a:cs typeface="Times New Roman" pitchFamily="18" charset="0"/>
              </a:rPr>
              <a:t>This will be done by INTA. </a:t>
            </a:r>
          </a:p>
          <a:p>
            <a:pPr algn="just"/>
            <a:r>
              <a:rPr lang="en-US" sz="2600" dirty="0" smtClean="0">
                <a:latin typeface="Times New Roman" pitchFamily="18" charset="0"/>
                <a:cs typeface="Times New Roman" pitchFamily="18" charset="0"/>
              </a:rPr>
              <a:t>As a result, when the interrupt will be obtained then INTA will go high.</a:t>
            </a:r>
          </a:p>
          <a:p>
            <a:pPr algn="just">
              <a:buFont typeface="Courier New" pitchFamily="49" charset="0"/>
              <a:buChar char="o"/>
            </a:pPr>
            <a:r>
              <a:rPr lang="en-US" sz="2600" b="1" dirty="0" smtClean="0">
                <a:latin typeface="Times New Roman" pitchFamily="18" charset="0"/>
                <a:cs typeface="Times New Roman" pitchFamily="18" charset="0"/>
              </a:rPr>
              <a:t>RST 5.5, RST 6.5, RST 7.5</a:t>
            </a:r>
            <a:endParaRPr lang="en-US" sz="26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These pins are the restart </a:t>
            </a:r>
            <a:r>
              <a:rPr lang="en-US" sz="2600" dirty="0" err="1" smtClean="0">
                <a:latin typeface="Times New Roman" pitchFamily="18" charset="0"/>
                <a:cs typeface="Times New Roman" pitchFamily="18" charset="0"/>
              </a:rPr>
              <a:t>maskable</a:t>
            </a:r>
            <a:r>
              <a:rPr lang="en-US" sz="2600" dirty="0" smtClean="0">
                <a:latin typeface="Times New Roman" pitchFamily="18" charset="0"/>
                <a:cs typeface="Times New Roman" pitchFamily="18" charset="0"/>
              </a:rPr>
              <a:t> interrupts or Vectored Interrupts, used to insert an inner restart function repeatedly. </a:t>
            </a:r>
          </a:p>
          <a:p>
            <a:pPr algn="just"/>
            <a:r>
              <a:rPr lang="en-US" sz="2600" dirty="0" smtClean="0">
                <a:latin typeface="Times New Roman" pitchFamily="18" charset="0"/>
                <a:cs typeface="Times New Roman" pitchFamily="18" charset="0"/>
              </a:rPr>
              <a:t>All these interrupts are </a:t>
            </a:r>
            <a:r>
              <a:rPr lang="en-US" sz="2600" dirty="0" err="1" smtClean="0">
                <a:latin typeface="Times New Roman" pitchFamily="18" charset="0"/>
                <a:cs typeface="Times New Roman" pitchFamily="18" charset="0"/>
              </a:rPr>
              <a:t>maskable</a:t>
            </a:r>
            <a:r>
              <a:rPr lang="en-US" sz="2600" dirty="0" smtClean="0">
                <a:latin typeface="Times New Roman" pitchFamily="18" charset="0"/>
                <a:cs typeface="Times New Roman" pitchFamily="18" charset="0"/>
              </a:rPr>
              <a:t>, they can be allowed or not allowed by using programs.</a:t>
            </a:r>
          </a:p>
          <a:p>
            <a:endParaRPr lang="en-US" dirty="0"/>
          </a:p>
        </p:txBody>
      </p:sp>
      <p:sp>
        <p:nvSpPr>
          <p:cNvPr id="4" name="Date Placeholder 3"/>
          <p:cNvSpPr>
            <a:spLocks noGrp="1"/>
          </p:cNvSpPr>
          <p:nvPr>
            <p:ph type="dt" sz="half" idx="10"/>
          </p:nvPr>
        </p:nvSpPr>
        <p:spPr/>
        <p:txBody>
          <a:bodyPr/>
          <a:lstStyle/>
          <a:p>
            <a:fld id="{FA639653-8F70-4DBE-A723-8692415CCB9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a:xfrm>
            <a:off x="457200" y="1143000"/>
            <a:ext cx="8229600" cy="5410200"/>
          </a:xfrm>
        </p:spPr>
        <p:txBody>
          <a:bodyPr>
            <a:normAutofit fontScale="70000" lnSpcReduction="20000"/>
          </a:bodyPr>
          <a:lstStyle/>
          <a:p>
            <a:pPr algn="just">
              <a:buFont typeface="Courier New" pitchFamily="49" charset="0"/>
              <a:buChar char="o"/>
            </a:pPr>
            <a:r>
              <a:rPr lang="en-US" sz="3400" b="1" dirty="0" smtClean="0">
                <a:latin typeface="Times New Roman" pitchFamily="18" charset="0"/>
                <a:cs typeface="Times New Roman" pitchFamily="18" charset="0"/>
              </a:rPr>
              <a:t>TRAP</a:t>
            </a:r>
            <a:endParaRPr lang="en-US" sz="3400" dirty="0" smtClean="0">
              <a:latin typeface="Times New Roman" pitchFamily="18" charset="0"/>
              <a:cs typeface="Times New Roman" pitchFamily="18" charset="0"/>
            </a:endParaRPr>
          </a:p>
          <a:p>
            <a:pPr algn="just"/>
            <a:r>
              <a:rPr lang="en-US" sz="3400" dirty="0" smtClean="0">
                <a:latin typeface="Times New Roman" pitchFamily="18" charset="0"/>
                <a:cs typeface="Times New Roman" pitchFamily="18" charset="0"/>
              </a:rPr>
              <a:t>Along with the 8085 microprocessor interrupts, TRAP is a</a:t>
            </a:r>
            <a:r>
              <a:rPr lang="en-US" sz="3400" b="1" dirty="0" smtClean="0">
                <a:latin typeface="Times New Roman" pitchFamily="18" charset="0"/>
                <a:cs typeface="Times New Roman" pitchFamily="18" charset="0"/>
              </a:rPr>
              <a:t> non-</a:t>
            </a:r>
            <a:r>
              <a:rPr lang="en-US" sz="3400" b="1" dirty="0" err="1" smtClean="0">
                <a:latin typeface="Times New Roman" pitchFamily="18" charset="0"/>
                <a:cs typeface="Times New Roman" pitchFamily="18" charset="0"/>
              </a:rPr>
              <a:t>maskable</a:t>
            </a:r>
            <a:r>
              <a:rPr lang="en-US" sz="3400" b="1" dirty="0" smtClean="0">
                <a:latin typeface="Times New Roman" pitchFamily="18" charset="0"/>
                <a:cs typeface="Times New Roman" pitchFamily="18" charset="0"/>
              </a:rPr>
              <a:t> interrupt</a:t>
            </a:r>
            <a:r>
              <a:rPr lang="en-US" sz="3400" dirty="0" smtClean="0">
                <a:latin typeface="Times New Roman" pitchFamily="18" charset="0"/>
                <a:cs typeface="Times New Roman" pitchFamily="18" charset="0"/>
              </a:rPr>
              <a:t>, and it doesn’t allow or stopped by a program. </a:t>
            </a:r>
          </a:p>
          <a:p>
            <a:pPr algn="just"/>
            <a:r>
              <a:rPr lang="en-US" sz="3400" dirty="0" smtClean="0">
                <a:latin typeface="Times New Roman" pitchFamily="18" charset="0"/>
                <a:cs typeface="Times New Roman" pitchFamily="18" charset="0"/>
              </a:rPr>
              <a:t>TRAP has the maximum precedence between the interrupts.</a:t>
            </a:r>
          </a:p>
          <a:p>
            <a:pPr algn="just"/>
            <a:r>
              <a:rPr lang="en-US" sz="3400" dirty="0" smtClean="0">
                <a:latin typeface="Times New Roman" pitchFamily="18" charset="0"/>
                <a:cs typeface="Times New Roman" pitchFamily="18" charset="0"/>
              </a:rPr>
              <a:t>The priority order from maximum to low includes TRAP, RST 5.5, RST 6.5, RST 7.5, and INTR.</a:t>
            </a:r>
          </a:p>
          <a:p>
            <a:pPr algn="just">
              <a:buFont typeface="Courier New" pitchFamily="49" charset="0"/>
              <a:buChar char="o"/>
            </a:pPr>
            <a:r>
              <a:rPr lang="en-US" sz="3400" b="1" dirty="0" smtClean="0">
                <a:latin typeface="Times New Roman" pitchFamily="18" charset="0"/>
                <a:cs typeface="Times New Roman" pitchFamily="18" charset="0"/>
              </a:rPr>
              <a:t>RESET IN</a:t>
            </a:r>
            <a:endParaRPr lang="en-US" sz="3400" dirty="0" smtClean="0">
              <a:latin typeface="Times New Roman" pitchFamily="18" charset="0"/>
              <a:cs typeface="Times New Roman" pitchFamily="18" charset="0"/>
            </a:endParaRPr>
          </a:p>
          <a:p>
            <a:pPr algn="just"/>
            <a:r>
              <a:rPr lang="en-US" sz="3400" dirty="0" smtClean="0">
                <a:latin typeface="Times New Roman" pitchFamily="18" charset="0"/>
                <a:cs typeface="Times New Roman" pitchFamily="18" charset="0"/>
              </a:rPr>
              <a:t>RESET IN pin is used to reset the program counter toward zero and rearranges interrupt enable as well as HLDA flip-flops (FFs). </a:t>
            </a:r>
          </a:p>
          <a:p>
            <a:pPr algn="just"/>
            <a:r>
              <a:rPr lang="en-US" sz="3400" dirty="0" smtClean="0">
                <a:latin typeface="Times New Roman" pitchFamily="18" charset="0"/>
                <a:cs typeface="Times New Roman" pitchFamily="18" charset="0"/>
              </a:rPr>
              <a:t>The central processing unit is detained in RST condition till this pin is high. </a:t>
            </a:r>
          </a:p>
          <a:p>
            <a:pPr algn="just"/>
            <a:r>
              <a:rPr lang="en-US" sz="3400" dirty="0" smtClean="0">
                <a:latin typeface="Times New Roman" pitchFamily="18" charset="0"/>
                <a:cs typeface="Times New Roman" pitchFamily="18" charset="0"/>
              </a:rPr>
              <a:t>But the registers as well as flags won’t get damaged apart from instruction register.</a:t>
            </a:r>
          </a:p>
          <a:p>
            <a:endParaRPr lang="en-US" dirty="0"/>
          </a:p>
        </p:txBody>
      </p:sp>
      <p:sp>
        <p:nvSpPr>
          <p:cNvPr id="4" name="Date Placeholder 3"/>
          <p:cNvSpPr>
            <a:spLocks noGrp="1"/>
          </p:cNvSpPr>
          <p:nvPr>
            <p:ph type="dt" sz="half" idx="10"/>
          </p:nvPr>
        </p:nvSpPr>
        <p:spPr/>
        <p:txBody>
          <a:bodyPr/>
          <a:lstStyle/>
          <a:p>
            <a:fld id="{FA4F61E5-1887-499F-967C-55CCDFF64F8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pPr algn="just">
              <a:buFont typeface="Courier New" pitchFamily="49" charset="0"/>
              <a:buChar char="o"/>
            </a:pPr>
            <a:r>
              <a:rPr lang="en-US" sz="3100" b="1" dirty="0" smtClean="0">
                <a:latin typeface="Times New Roman" pitchFamily="18" charset="0"/>
                <a:cs typeface="Times New Roman" pitchFamily="18" charset="0"/>
              </a:rPr>
              <a:t>RST (RESET) OUT</a:t>
            </a:r>
            <a:endParaRPr lang="en-US" sz="3100" dirty="0" smtClean="0">
              <a:latin typeface="Times New Roman" pitchFamily="18" charset="0"/>
              <a:cs typeface="Times New Roman" pitchFamily="18" charset="0"/>
            </a:endParaRPr>
          </a:p>
          <a:p>
            <a:pPr algn="just"/>
            <a:r>
              <a:rPr lang="en-US" sz="3100" dirty="0" smtClean="0">
                <a:latin typeface="Times New Roman" pitchFamily="18" charset="0"/>
                <a:cs typeface="Times New Roman" pitchFamily="18" charset="0"/>
              </a:rPr>
              <a:t>RESET OUT pin specifies that the central processing unit has been rearranged with RST IN.</a:t>
            </a:r>
          </a:p>
          <a:p>
            <a:pPr algn="just">
              <a:buFont typeface="Courier New" pitchFamily="49" charset="0"/>
              <a:buChar char="o"/>
            </a:pPr>
            <a:r>
              <a:rPr lang="en-US" sz="3100" b="1" dirty="0" smtClean="0">
                <a:latin typeface="Times New Roman" pitchFamily="18" charset="0"/>
                <a:cs typeface="Times New Roman" pitchFamily="18" charset="0"/>
              </a:rPr>
              <a:t>X1 X2</a:t>
            </a:r>
            <a:endParaRPr lang="en-US" sz="3100" dirty="0" smtClean="0">
              <a:latin typeface="Times New Roman" pitchFamily="18" charset="0"/>
              <a:cs typeface="Times New Roman" pitchFamily="18" charset="0"/>
            </a:endParaRPr>
          </a:p>
          <a:p>
            <a:pPr algn="just"/>
            <a:r>
              <a:rPr lang="en-US" sz="3100" dirty="0" smtClean="0">
                <a:latin typeface="Times New Roman" pitchFamily="18" charset="0"/>
                <a:cs typeface="Times New Roman" pitchFamily="18" charset="0"/>
              </a:rPr>
              <a:t>X1, X2 terminals that are associated with the exterior oscillator for generating the required as well as appropriate operation of a clock.</a:t>
            </a:r>
          </a:p>
          <a:p>
            <a:pPr algn="just">
              <a:buFont typeface="Courier New" pitchFamily="49" charset="0"/>
              <a:buChar char="o"/>
            </a:pPr>
            <a:r>
              <a:rPr lang="en-US" sz="3100" b="1" dirty="0" smtClean="0">
                <a:latin typeface="Times New Roman" pitchFamily="18" charset="0"/>
                <a:cs typeface="Times New Roman" pitchFamily="18" charset="0"/>
              </a:rPr>
              <a:t>CLK</a:t>
            </a:r>
            <a:endParaRPr lang="en-US" sz="3100" dirty="0" smtClean="0">
              <a:latin typeface="Times New Roman" pitchFamily="18" charset="0"/>
              <a:cs typeface="Times New Roman" pitchFamily="18" charset="0"/>
            </a:endParaRPr>
          </a:p>
          <a:p>
            <a:pPr algn="just"/>
            <a:r>
              <a:rPr lang="en-US" sz="3100" dirty="0" smtClean="0">
                <a:latin typeface="Times New Roman" pitchFamily="18" charset="0"/>
                <a:cs typeface="Times New Roman" pitchFamily="18" charset="0"/>
              </a:rPr>
              <a:t>Sometimes it is compulsory to generate CLK o/PS from 8085 microprocessors so they can be used in favor of other peripherals or else other digital integrated circuits. </a:t>
            </a:r>
          </a:p>
          <a:p>
            <a:pPr algn="just"/>
            <a:r>
              <a:rPr lang="en-US" sz="3100" dirty="0" smtClean="0">
                <a:latin typeface="Times New Roman" pitchFamily="18" charset="0"/>
                <a:cs typeface="Times New Roman" pitchFamily="18" charset="0"/>
              </a:rPr>
              <a:t>This is offered with CLK pin. Its frequency is continually similar because the frequency at which the microprocessor works.</a:t>
            </a:r>
          </a:p>
          <a:p>
            <a:endParaRPr lang="en-US" dirty="0"/>
          </a:p>
        </p:txBody>
      </p:sp>
      <p:sp>
        <p:nvSpPr>
          <p:cNvPr id="4" name="Date Placeholder 3"/>
          <p:cNvSpPr>
            <a:spLocks noGrp="1"/>
          </p:cNvSpPr>
          <p:nvPr>
            <p:ph type="dt" sz="half" idx="10"/>
          </p:nvPr>
        </p:nvSpPr>
        <p:spPr/>
        <p:txBody>
          <a:bodyPr/>
          <a:lstStyle/>
          <a:p>
            <a:fld id="{ACF5DB79-494F-4FEC-8EF9-17E574B9DC1B}"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Courier New" pitchFamily="49" charset="0"/>
              <a:buChar char="o"/>
            </a:pPr>
            <a:r>
              <a:rPr lang="en-US" sz="2800" b="1" dirty="0" smtClean="0">
                <a:latin typeface="Times New Roman" pitchFamily="18" charset="0"/>
                <a:cs typeface="Times New Roman" pitchFamily="18" charset="0"/>
              </a:rPr>
              <a:t>SID</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is a serial </a:t>
            </a:r>
            <a:r>
              <a:rPr lang="en-US" sz="2800" dirty="0" err="1" smtClean="0">
                <a:latin typeface="Times New Roman" pitchFamily="18" charset="0"/>
                <a:cs typeface="Times New Roman" pitchFamily="18" charset="0"/>
              </a:rPr>
              <a:t>i</a:t>
            </a:r>
            <a:r>
              <a:rPr lang="en-US" sz="2800" dirty="0" smtClean="0">
                <a:latin typeface="Times New Roman" pitchFamily="18" charset="0"/>
                <a:cs typeface="Times New Roman" pitchFamily="18" charset="0"/>
              </a:rPr>
              <a:t>/p data, and the information on this pin is uploaded into the 7th-bit of the accumulator while RIM (Read Interrupt Mask) instruction is performed. </a:t>
            </a:r>
          </a:p>
          <a:p>
            <a:pPr algn="just"/>
            <a:r>
              <a:rPr lang="en-US" sz="2800" dirty="0" smtClean="0">
                <a:latin typeface="Times New Roman" pitchFamily="18" charset="0"/>
                <a:cs typeface="Times New Roman" pitchFamily="18" charset="0"/>
              </a:rPr>
              <a:t>RIM verifies the interrupt whether it is covered or not covered.</a:t>
            </a:r>
          </a:p>
          <a:p>
            <a:pPr algn="just">
              <a:buFont typeface="Courier New" pitchFamily="49" charset="0"/>
              <a:buChar char="o"/>
            </a:pPr>
            <a:r>
              <a:rPr lang="en-US" sz="2800" b="1" dirty="0" smtClean="0">
                <a:latin typeface="Times New Roman" pitchFamily="18" charset="0"/>
                <a:cs typeface="Times New Roman" pitchFamily="18" charset="0"/>
              </a:rPr>
              <a:t>SOD</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This is the serial o/p data, and the data on this pin sends its output toward the 7th-bit of the accumulator whenever an instruction of SIM is performed.</a:t>
            </a:r>
          </a:p>
          <a:p>
            <a:pPr algn="just">
              <a:buFont typeface="Courier New" pitchFamily="49" charset="0"/>
              <a:buChar char="o"/>
            </a:pPr>
            <a:r>
              <a:rPr lang="en-US" sz="2800" b="1" dirty="0" smtClean="0">
                <a:latin typeface="Times New Roman" pitchFamily="18" charset="0"/>
                <a:cs typeface="Times New Roman" pitchFamily="18" charset="0"/>
              </a:rPr>
              <a:t>VSS and VCC</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VSS is a ground pin whereas </a:t>
            </a:r>
            <a:r>
              <a:rPr lang="en-US" sz="2800" dirty="0" err="1" smtClean="0">
                <a:latin typeface="Times New Roman" pitchFamily="18" charset="0"/>
                <a:cs typeface="Times New Roman" pitchFamily="18" charset="0"/>
              </a:rPr>
              <a:t>Vcc</a:t>
            </a:r>
            <a:r>
              <a:rPr lang="en-US" sz="2800" dirty="0" smtClean="0">
                <a:latin typeface="Times New Roman" pitchFamily="18" charset="0"/>
                <a:cs typeface="Times New Roman" pitchFamily="18" charset="0"/>
              </a:rPr>
              <a:t> is +</a:t>
            </a:r>
            <a:r>
              <a:rPr lang="en-US" sz="2800" dirty="0" err="1" smtClean="0">
                <a:latin typeface="Times New Roman" pitchFamily="18" charset="0"/>
                <a:cs typeface="Times New Roman" pitchFamily="18" charset="0"/>
              </a:rPr>
              <a:t>5v</a:t>
            </a:r>
            <a:r>
              <a:rPr lang="en-US" sz="2800" dirty="0" smtClean="0">
                <a:latin typeface="Times New Roman" pitchFamily="18" charset="0"/>
                <a:cs typeface="Times New Roman" pitchFamily="18" charset="0"/>
              </a:rPr>
              <a:t> pin.</a:t>
            </a:r>
          </a:p>
          <a:p>
            <a:endParaRPr lang="en-US" dirty="0"/>
          </a:p>
        </p:txBody>
      </p:sp>
      <p:sp>
        <p:nvSpPr>
          <p:cNvPr id="4" name="Date Placeholder 3"/>
          <p:cNvSpPr>
            <a:spLocks noGrp="1"/>
          </p:cNvSpPr>
          <p:nvPr>
            <p:ph type="dt" sz="half" idx="10"/>
          </p:nvPr>
        </p:nvSpPr>
        <p:spPr/>
        <p:txBody>
          <a:bodyPr/>
          <a:lstStyle/>
          <a:p>
            <a:fld id="{CCEA94A0-45A0-48A8-9BC5-64031405A476}"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A3A2F6C6-8AE7-4835-B25C-BA84C68977C5}"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18</a:t>
            </a:fld>
            <a:endParaRPr lang="en-US"/>
          </a:p>
        </p:txBody>
      </p:sp>
      <p:pic>
        <p:nvPicPr>
          <p:cNvPr id="7" name="Content Placeholder 6" descr="Block Diagram of 8085.JPG"/>
          <p:cNvPicPr>
            <a:picLocks noGrp="1" noChangeAspect="1"/>
          </p:cNvPicPr>
          <p:nvPr>
            <p:ph idx="1"/>
          </p:nvPr>
        </p:nvPicPr>
        <p:blipFill>
          <a:blip r:embed="rId2"/>
          <a:srcRect/>
          <a:stretch>
            <a:fillRect/>
          </a:stretch>
        </p:blipFill>
        <p:spPr>
          <a:xfrm>
            <a:off x="1828800" y="914400"/>
            <a:ext cx="5562600" cy="53340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lstStyle/>
          <a:p>
            <a:pPr>
              <a:buFont typeface="Courier New" pitchFamily="49" charset="0"/>
              <a:buChar char="o"/>
            </a:pPr>
            <a:r>
              <a:rPr lang="en-US" sz="2800" b="1" dirty="0" smtClean="0">
                <a:latin typeface="Times New Roman" pitchFamily="18" charset="0"/>
                <a:cs typeface="Times New Roman" pitchFamily="18" charset="0"/>
              </a:rPr>
              <a:t>Three Units of 8085</a:t>
            </a:r>
          </a:p>
          <a:p>
            <a:pPr>
              <a:buNone/>
            </a:pPr>
            <a:endParaRPr lang="en-US" sz="2800" b="1" dirty="0" smtClean="0">
              <a:latin typeface="Times New Roman" pitchFamily="18" charset="0"/>
              <a:cs typeface="Times New Roman" pitchFamily="18" charset="0"/>
            </a:endParaRPr>
          </a:p>
          <a:p>
            <a:pPr marL="0" indent="0">
              <a:spcBef>
                <a:spcPts val="0"/>
              </a:spcBef>
            </a:pPr>
            <a:r>
              <a:rPr lang="en-US" sz="2800" dirty="0" smtClean="0">
                <a:latin typeface="Times New Roman" pitchFamily="18" charset="0"/>
                <a:cs typeface="Times New Roman" pitchFamily="18" charset="0"/>
              </a:rPr>
              <a:t>    Processing Unit</a:t>
            </a:r>
          </a:p>
          <a:p>
            <a:pPr marL="0" indent="0">
              <a:spcBef>
                <a:spcPts val="0"/>
              </a:spcBef>
            </a:pPr>
            <a:r>
              <a:rPr lang="en-US" sz="2800" dirty="0" smtClean="0">
                <a:latin typeface="Times New Roman" pitchFamily="18" charset="0"/>
                <a:cs typeface="Times New Roman" pitchFamily="18" charset="0"/>
              </a:rPr>
              <a:t>    Instruction Unit</a:t>
            </a:r>
          </a:p>
          <a:p>
            <a:pPr marL="0" indent="0">
              <a:spcBef>
                <a:spcPts val="0"/>
              </a:spcBef>
            </a:pPr>
            <a:r>
              <a:rPr lang="en-US" sz="2800" dirty="0" smtClean="0">
                <a:latin typeface="Times New Roman" pitchFamily="18" charset="0"/>
                <a:cs typeface="Times New Roman" pitchFamily="18" charset="0"/>
              </a:rPr>
              <a:t>    Storage and Interface Unit</a:t>
            </a:r>
          </a:p>
          <a:p>
            <a:endParaRPr lang="en-US" dirty="0"/>
          </a:p>
        </p:txBody>
      </p:sp>
      <p:sp>
        <p:nvSpPr>
          <p:cNvPr id="4" name="Date Placeholder 3"/>
          <p:cNvSpPr>
            <a:spLocks noGrp="1"/>
          </p:cNvSpPr>
          <p:nvPr>
            <p:ph type="dt" sz="half" idx="10"/>
          </p:nvPr>
        </p:nvSpPr>
        <p:spPr/>
        <p:txBody>
          <a:bodyPr/>
          <a:lstStyle/>
          <a:p>
            <a:fld id="{30FE6D84-A658-4FBB-8C86-881E6242C33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133600"/>
            <a:ext cx="8229600" cy="838200"/>
          </a:xfrm>
        </p:spPr>
        <p:txBody>
          <a:bodyPr>
            <a:normAutofit/>
          </a:bodyPr>
          <a:lstStyle/>
          <a:p>
            <a:pPr marL="0" indent="0" algn="ctr">
              <a:buNone/>
            </a:pPr>
            <a:r>
              <a:rPr lang="en-US" sz="4000" b="1" dirty="0" smtClean="0">
                <a:latin typeface="Times New Roman" pitchFamily="18" charset="0"/>
                <a:cs typeface="Times New Roman" pitchFamily="18" charset="0"/>
              </a:rPr>
              <a:t>Intel 8085 Microprocessor</a:t>
            </a:r>
            <a:endParaRPr lang="en-US" sz="4000"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3CFA4E69-F8FB-42AC-B62A-B114402531D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a:t>
            </a:fld>
            <a:endParaRPr lang="en-US"/>
          </a:p>
        </p:txBody>
      </p:sp>
      <p:pic>
        <p:nvPicPr>
          <p:cNvPr id="7" name="Picture 4" descr="8085_Intel"/>
          <p:cNvPicPr>
            <a:picLocks noChangeAspect="1" noChangeArrowheads="1"/>
          </p:cNvPicPr>
          <p:nvPr/>
        </p:nvPicPr>
        <p:blipFill>
          <a:blip r:embed="rId3"/>
          <a:srcRect/>
          <a:stretch>
            <a:fillRect/>
          </a:stretch>
        </p:blipFill>
        <p:spPr bwMode="auto">
          <a:xfrm>
            <a:off x="1295400" y="3048000"/>
            <a:ext cx="6635750" cy="3026395"/>
          </a:xfrm>
          <a:prstGeom prst="rect">
            <a:avLst/>
          </a:prstGeom>
          <a:noFill/>
          <a:ln w="9525">
            <a:noFill/>
            <a:miter lim="800000"/>
            <a:headEnd/>
            <a:tailEnd/>
          </a:ln>
        </p:spPr>
      </p:pic>
      <p:sp>
        <p:nvSpPr>
          <p:cNvPr id="8" name="Title 7"/>
          <p:cNvSpPr>
            <a:spLocks noGrp="1"/>
          </p:cNvSpPr>
          <p:nvPr>
            <p:ph type="title"/>
          </p:nvPr>
        </p:nvSpPr>
        <p:spPr/>
        <p:txBody>
          <a:bodyPr/>
          <a:lstStyle/>
          <a:p>
            <a:endParaRPr lang="en-US"/>
          </a:p>
        </p:txBody>
      </p:sp>
    </p:spTree>
    <p:extLst>
      <p:ext uri="{BB962C8B-B14F-4D97-AF65-F5344CB8AC3E}">
        <p14:creationId xmlns="" xmlns:p14="http://schemas.microsoft.com/office/powerpoint/2010/main" val="13233820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Processing Unit</a:t>
            </a:r>
          </a:p>
          <a:p>
            <a:pPr>
              <a:spcBef>
                <a:spcPct val="0"/>
              </a:spcBef>
              <a:spcAft>
                <a:spcPts val="600"/>
              </a:spcAft>
            </a:pPr>
            <a:r>
              <a:rPr lang="en-US" sz="2400" dirty="0" smtClean="0">
                <a:latin typeface="Times New Roman" pitchFamily="18" charset="0"/>
                <a:cs typeface="Times New Roman" pitchFamily="18" charset="0"/>
              </a:rPr>
              <a:t>Arithmetic and Logic Unit</a:t>
            </a:r>
          </a:p>
          <a:p>
            <a:pPr>
              <a:spcBef>
                <a:spcPct val="0"/>
              </a:spcBef>
              <a:spcAft>
                <a:spcPts val="600"/>
              </a:spcAft>
            </a:pPr>
            <a:r>
              <a:rPr lang="en-US" sz="2400" dirty="0" smtClean="0">
                <a:latin typeface="Times New Roman" pitchFamily="18" charset="0"/>
                <a:cs typeface="Times New Roman" pitchFamily="18" charset="0"/>
              </a:rPr>
              <a:t>Accumulator</a:t>
            </a:r>
          </a:p>
          <a:p>
            <a:pPr>
              <a:spcBef>
                <a:spcPct val="0"/>
              </a:spcBef>
              <a:spcAft>
                <a:spcPts val="600"/>
              </a:spcAft>
            </a:pPr>
            <a:r>
              <a:rPr lang="en-US" sz="2400" dirty="0" smtClean="0">
                <a:latin typeface="Times New Roman" pitchFamily="18" charset="0"/>
                <a:cs typeface="Times New Roman" pitchFamily="18" charset="0"/>
              </a:rPr>
              <a:t>Status Flags</a:t>
            </a:r>
          </a:p>
          <a:p>
            <a:pPr>
              <a:spcBef>
                <a:spcPct val="0"/>
              </a:spcBef>
              <a:spcAft>
                <a:spcPts val="600"/>
              </a:spcAft>
            </a:pPr>
            <a:r>
              <a:rPr lang="en-US" sz="2400" dirty="0" smtClean="0">
                <a:latin typeface="Times New Roman" pitchFamily="18" charset="0"/>
                <a:cs typeface="Times New Roman" pitchFamily="18" charset="0"/>
              </a:rPr>
              <a:t>Temporary Register</a:t>
            </a:r>
          </a:p>
          <a:p>
            <a:endParaRPr lang="en-US" dirty="0"/>
          </a:p>
        </p:txBody>
      </p:sp>
      <p:sp>
        <p:nvSpPr>
          <p:cNvPr id="4" name="Date Placeholder 3"/>
          <p:cNvSpPr>
            <a:spLocks noGrp="1"/>
          </p:cNvSpPr>
          <p:nvPr>
            <p:ph type="dt" sz="half" idx="10"/>
          </p:nvPr>
        </p:nvSpPr>
        <p:spPr/>
        <p:txBody>
          <a:bodyPr/>
          <a:lstStyle/>
          <a:p>
            <a:fld id="{AC1646ED-34E7-4B1E-8C86-CB05DEB55850}"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Instruction Unit</a:t>
            </a:r>
          </a:p>
          <a:p>
            <a:pPr>
              <a:spcBef>
                <a:spcPct val="0"/>
              </a:spcBef>
              <a:spcAft>
                <a:spcPts val="600"/>
              </a:spcAft>
            </a:pPr>
            <a:r>
              <a:rPr lang="en-US" sz="2400" dirty="0" smtClean="0">
                <a:latin typeface="Times New Roman" pitchFamily="18" charset="0"/>
                <a:cs typeface="Times New Roman" pitchFamily="18" charset="0"/>
              </a:rPr>
              <a:t>Instruction Register</a:t>
            </a:r>
          </a:p>
          <a:p>
            <a:pPr>
              <a:spcBef>
                <a:spcPct val="0"/>
              </a:spcBef>
              <a:spcAft>
                <a:spcPts val="600"/>
              </a:spcAft>
            </a:pPr>
            <a:r>
              <a:rPr lang="en-US" sz="2400" dirty="0" smtClean="0">
                <a:latin typeface="Times New Roman" pitchFamily="18" charset="0"/>
                <a:cs typeface="Times New Roman" pitchFamily="18" charset="0"/>
              </a:rPr>
              <a:t>Instruction Decoder</a:t>
            </a:r>
          </a:p>
          <a:p>
            <a:pPr>
              <a:spcBef>
                <a:spcPct val="0"/>
              </a:spcBef>
              <a:spcAft>
                <a:spcPts val="600"/>
              </a:spcAft>
            </a:pPr>
            <a:r>
              <a:rPr lang="en-US" sz="2400" dirty="0" smtClean="0">
                <a:latin typeface="Times New Roman" pitchFamily="18" charset="0"/>
                <a:cs typeface="Times New Roman" pitchFamily="18" charset="0"/>
              </a:rPr>
              <a:t>Timing and Control Unit</a:t>
            </a:r>
          </a:p>
          <a:p>
            <a:endParaRPr lang="en-US" dirty="0"/>
          </a:p>
        </p:txBody>
      </p:sp>
      <p:sp>
        <p:nvSpPr>
          <p:cNvPr id="4" name="Date Placeholder 3"/>
          <p:cNvSpPr>
            <a:spLocks noGrp="1"/>
          </p:cNvSpPr>
          <p:nvPr>
            <p:ph type="dt" sz="half" idx="10"/>
          </p:nvPr>
        </p:nvSpPr>
        <p:spPr/>
        <p:txBody>
          <a:bodyPr/>
          <a:lstStyle/>
          <a:p>
            <a:fld id="{085B818E-E62A-4106-AB49-3DB690AC8A3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normAutofit/>
          </a:bodyPr>
          <a:lstStyle/>
          <a:p>
            <a:pPr>
              <a:buFont typeface="Courier New" pitchFamily="49" charset="0"/>
              <a:buChar char="o"/>
            </a:pPr>
            <a:r>
              <a:rPr lang="en-US"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Storage and Interface Unit</a:t>
            </a:r>
          </a:p>
          <a:p>
            <a:endParaRPr lang="en-US" sz="2600" dirty="0" smtClean="0">
              <a:latin typeface="Times New Roman" pitchFamily="18" charset="0"/>
              <a:cs typeface="Times New Roman" pitchFamily="18" charset="0"/>
            </a:endParaRPr>
          </a:p>
          <a:p>
            <a:pPr>
              <a:spcBef>
                <a:spcPct val="0"/>
              </a:spcBef>
              <a:spcAft>
                <a:spcPts val="600"/>
              </a:spcAft>
            </a:pPr>
            <a:r>
              <a:rPr lang="en-US" sz="2600" dirty="0" smtClean="0">
                <a:latin typeface="Times New Roman" pitchFamily="18" charset="0"/>
                <a:cs typeface="Times New Roman" pitchFamily="18" charset="0"/>
              </a:rPr>
              <a:t>General Purpose Registers</a:t>
            </a:r>
          </a:p>
          <a:p>
            <a:pPr>
              <a:spcBef>
                <a:spcPct val="0"/>
              </a:spcBef>
              <a:spcAft>
                <a:spcPts val="600"/>
              </a:spcAft>
            </a:pPr>
            <a:r>
              <a:rPr lang="en-US" sz="2600" dirty="0" smtClean="0">
                <a:latin typeface="Times New Roman" pitchFamily="18" charset="0"/>
                <a:cs typeface="Times New Roman" pitchFamily="18" charset="0"/>
              </a:rPr>
              <a:t>Stack Pointer</a:t>
            </a:r>
          </a:p>
          <a:p>
            <a:pPr>
              <a:spcBef>
                <a:spcPct val="0"/>
              </a:spcBef>
              <a:spcAft>
                <a:spcPts val="600"/>
              </a:spcAft>
            </a:pPr>
            <a:r>
              <a:rPr lang="en-US" sz="2600" dirty="0" smtClean="0">
                <a:latin typeface="Times New Roman" pitchFamily="18" charset="0"/>
                <a:cs typeface="Times New Roman" pitchFamily="18" charset="0"/>
              </a:rPr>
              <a:t>Program Counter</a:t>
            </a:r>
          </a:p>
          <a:p>
            <a:pPr>
              <a:spcBef>
                <a:spcPct val="0"/>
              </a:spcBef>
              <a:spcAft>
                <a:spcPts val="600"/>
              </a:spcAft>
            </a:pPr>
            <a:r>
              <a:rPr lang="en-US" sz="2600" dirty="0" smtClean="0">
                <a:latin typeface="Times New Roman" pitchFamily="18" charset="0"/>
                <a:cs typeface="Times New Roman" pitchFamily="18" charset="0"/>
              </a:rPr>
              <a:t>Increment/Decrement Register</a:t>
            </a:r>
          </a:p>
          <a:p>
            <a:pPr>
              <a:spcBef>
                <a:spcPct val="0"/>
              </a:spcBef>
              <a:spcAft>
                <a:spcPts val="600"/>
              </a:spcAft>
            </a:pPr>
            <a:r>
              <a:rPr lang="en-US" sz="2600" dirty="0" smtClean="0">
                <a:latin typeface="Times New Roman" pitchFamily="18" charset="0"/>
                <a:cs typeface="Times New Roman" pitchFamily="18" charset="0"/>
              </a:rPr>
              <a:t>Address Latch</a:t>
            </a:r>
          </a:p>
          <a:p>
            <a:pPr>
              <a:spcBef>
                <a:spcPct val="0"/>
              </a:spcBef>
              <a:spcAft>
                <a:spcPts val="600"/>
              </a:spcAft>
            </a:pPr>
            <a:r>
              <a:rPr lang="en-US" sz="2600" dirty="0" smtClean="0">
                <a:latin typeface="Times New Roman" pitchFamily="18" charset="0"/>
                <a:cs typeface="Times New Roman" pitchFamily="18" charset="0"/>
              </a:rPr>
              <a:t>Address/Data Latch</a:t>
            </a:r>
          </a:p>
          <a:p>
            <a:endParaRPr lang="en-US" dirty="0"/>
          </a:p>
        </p:txBody>
      </p:sp>
      <p:sp>
        <p:nvSpPr>
          <p:cNvPr id="4" name="Date Placeholder 3"/>
          <p:cNvSpPr>
            <a:spLocks noGrp="1"/>
          </p:cNvSpPr>
          <p:nvPr>
            <p:ph type="dt" sz="half" idx="10"/>
          </p:nvPr>
        </p:nvSpPr>
        <p:spPr/>
        <p:txBody>
          <a:bodyPr/>
          <a:lstStyle/>
          <a:p>
            <a:fld id="{EECDF1B2-5EE3-45D3-B247-50865C3D1FD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Three Other Units</a:t>
            </a:r>
            <a:endParaRPr lang="en-US" sz="2400" dirty="0" smtClean="0">
              <a:latin typeface="Times New Roman" pitchFamily="18" charset="0"/>
              <a:cs typeface="Times New Roman" pitchFamily="18" charset="0"/>
            </a:endParaRPr>
          </a:p>
          <a:p>
            <a:pPr>
              <a:spcBef>
                <a:spcPct val="0"/>
              </a:spcBef>
              <a:spcAft>
                <a:spcPts val="600"/>
              </a:spcAft>
            </a:pPr>
            <a:r>
              <a:rPr lang="en-US" sz="2400" dirty="0" smtClean="0">
                <a:latin typeface="Times New Roman" pitchFamily="18" charset="0"/>
                <a:cs typeface="Times New Roman" pitchFamily="18" charset="0"/>
              </a:rPr>
              <a:t>Interrupt Controller</a:t>
            </a:r>
          </a:p>
          <a:p>
            <a:pPr>
              <a:spcBef>
                <a:spcPct val="0"/>
              </a:spcBef>
              <a:spcAft>
                <a:spcPts val="600"/>
              </a:spcAft>
            </a:pPr>
            <a:r>
              <a:rPr lang="en-US" sz="2400" dirty="0" smtClean="0">
                <a:latin typeface="Times New Roman" pitchFamily="18" charset="0"/>
                <a:cs typeface="Times New Roman" pitchFamily="18" charset="0"/>
              </a:rPr>
              <a:t>Serial I/O Controller</a:t>
            </a:r>
          </a:p>
          <a:p>
            <a:pPr>
              <a:spcBef>
                <a:spcPct val="0"/>
              </a:spcBef>
              <a:spcAft>
                <a:spcPts val="600"/>
              </a:spcAft>
            </a:pPr>
            <a:r>
              <a:rPr lang="en-US" sz="2400" dirty="0" smtClean="0">
                <a:latin typeface="Times New Roman" pitchFamily="18" charset="0"/>
                <a:cs typeface="Times New Roman" pitchFamily="18" charset="0"/>
              </a:rPr>
              <a:t>Power Supply</a:t>
            </a:r>
          </a:p>
          <a:p>
            <a:endParaRPr lang="en-US" dirty="0"/>
          </a:p>
        </p:txBody>
      </p:sp>
      <p:sp>
        <p:nvSpPr>
          <p:cNvPr id="4" name="Date Placeholder 3"/>
          <p:cNvSpPr>
            <a:spLocks noGrp="1"/>
          </p:cNvSpPr>
          <p:nvPr>
            <p:ph type="dt" sz="half" idx="10"/>
          </p:nvPr>
        </p:nvSpPr>
        <p:spPr/>
        <p:txBody>
          <a:bodyPr/>
          <a:lstStyle/>
          <a:p>
            <a:fld id="{0CEF49D9-1BFA-42C3-B74B-7164C8F36AE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normAutofit fontScale="92500" lnSpcReduction="10000"/>
          </a:bodyPr>
          <a:lstStyle/>
          <a:p>
            <a:pPr>
              <a:spcBef>
                <a:spcPts val="0"/>
              </a:spcBef>
              <a:spcAft>
                <a:spcPts val="2400"/>
              </a:spcAft>
              <a:buFont typeface="Courier New" pitchFamily="49" charset="0"/>
              <a:buChar char="o"/>
              <a:defRPr/>
            </a:pPr>
            <a:r>
              <a:rPr lang="en-US" sz="3100" b="1" dirty="0" smtClean="0">
                <a:latin typeface="Times New Roman" pitchFamily="18" charset="0"/>
                <a:cs typeface="Times New Roman" pitchFamily="18" charset="0"/>
              </a:rPr>
              <a:t>Accumulator</a:t>
            </a:r>
          </a:p>
          <a:p>
            <a:pPr>
              <a:spcBef>
                <a:spcPts val="0"/>
              </a:spcBef>
              <a:spcAft>
                <a:spcPts val="600"/>
              </a:spcAft>
              <a:defRPr/>
            </a:pPr>
            <a:r>
              <a:rPr lang="en-US" sz="3100" dirty="0" smtClean="0">
                <a:latin typeface="Times New Roman" pitchFamily="18" charset="0"/>
                <a:cs typeface="Times New Roman" pitchFamily="18" charset="0"/>
              </a:rPr>
              <a:t>It the main register of microprocessor.</a:t>
            </a:r>
          </a:p>
          <a:p>
            <a:pPr>
              <a:spcBef>
                <a:spcPts val="0"/>
              </a:spcBef>
              <a:spcAft>
                <a:spcPts val="600"/>
              </a:spcAft>
              <a:defRPr/>
            </a:pPr>
            <a:r>
              <a:rPr lang="en-US" sz="3100" dirty="0" smtClean="0">
                <a:latin typeface="Times New Roman" pitchFamily="18" charset="0"/>
                <a:cs typeface="Times New Roman" pitchFamily="18" charset="0"/>
              </a:rPr>
              <a:t>It is also called register ‘A’.</a:t>
            </a:r>
          </a:p>
          <a:p>
            <a:pPr>
              <a:spcBef>
                <a:spcPts val="0"/>
              </a:spcBef>
              <a:spcAft>
                <a:spcPts val="600"/>
              </a:spcAft>
              <a:defRPr/>
            </a:pPr>
            <a:r>
              <a:rPr lang="en-US" sz="3100" dirty="0" smtClean="0">
                <a:latin typeface="Times New Roman" pitchFamily="18" charset="0"/>
                <a:cs typeface="Times New Roman" pitchFamily="18" charset="0"/>
              </a:rPr>
              <a:t>It is an 8-bit register.</a:t>
            </a:r>
          </a:p>
          <a:p>
            <a:pPr>
              <a:spcBef>
                <a:spcPts val="0"/>
              </a:spcBef>
              <a:spcAft>
                <a:spcPts val="600"/>
              </a:spcAft>
              <a:defRPr/>
            </a:pPr>
            <a:r>
              <a:rPr lang="en-US" sz="3100" dirty="0" smtClean="0">
                <a:latin typeface="Times New Roman" pitchFamily="18" charset="0"/>
                <a:cs typeface="Times New Roman" pitchFamily="18" charset="0"/>
              </a:rPr>
              <a:t>It is used in the arithmetic and logic operations.</a:t>
            </a:r>
          </a:p>
          <a:p>
            <a:pPr>
              <a:spcBef>
                <a:spcPts val="0"/>
              </a:spcBef>
              <a:spcAft>
                <a:spcPts val="600"/>
              </a:spcAft>
              <a:defRPr/>
            </a:pPr>
            <a:r>
              <a:rPr lang="en-US" sz="3100" dirty="0" smtClean="0">
                <a:latin typeface="Times New Roman" pitchFamily="18" charset="0"/>
                <a:cs typeface="Times New Roman" pitchFamily="18" charset="0"/>
              </a:rPr>
              <a:t>It always contains one of the operands on which arithmetic/logic has to be performed.</a:t>
            </a:r>
          </a:p>
          <a:p>
            <a:pPr>
              <a:spcBef>
                <a:spcPts val="0"/>
              </a:spcBef>
              <a:spcAft>
                <a:spcPts val="600"/>
              </a:spcAft>
              <a:defRPr/>
            </a:pPr>
            <a:r>
              <a:rPr lang="en-US" sz="3100" dirty="0" smtClean="0">
                <a:latin typeface="Times New Roman" pitchFamily="18" charset="0"/>
                <a:cs typeface="Times New Roman" pitchFamily="18" charset="0"/>
              </a:rPr>
              <a:t>After the arithmetic/logic operation, the contents of accumulator are replaced by the result.</a:t>
            </a:r>
          </a:p>
          <a:p>
            <a:endParaRPr lang="en-US" dirty="0"/>
          </a:p>
        </p:txBody>
      </p:sp>
      <p:sp>
        <p:nvSpPr>
          <p:cNvPr id="4" name="Date Placeholder 3"/>
          <p:cNvSpPr>
            <a:spLocks noGrp="1"/>
          </p:cNvSpPr>
          <p:nvPr>
            <p:ph type="dt" sz="half" idx="10"/>
          </p:nvPr>
        </p:nvSpPr>
        <p:spPr/>
        <p:txBody>
          <a:bodyPr/>
          <a:lstStyle/>
          <a:p>
            <a:fld id="{758B16D1-8CC1-4013-8816-EA98C6A99DE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normAutofit/>
          </a:bodyPr>
          <a:lstStyle/>
          <a:p>
            <a:pPr algn="just">
              <a:spcBef>
                <a:spcPts val="0"/>
              </a:spcBef>
              <a:spcAft>
                <a:spcPts val="600"/>
              </a:spcAft>
              <a:buFont typeface="Courier New" pitchFamily="49" charset="0"/>
              <a:buChar char="o"/>
              <a:defRPr/>
            </a:pPr>
            <a:r>
              <a:rPr lang="en-US" sz="2600" b="1" dirty="0" smtClean="0">
                <a:latin typeface="Times New Roman" pitchFamily="18" charset="0"/>
                <a:cs typeface="Times New Roman" pitchFamily="18" charset="0"/>
              </a:rPr>
              <a:t>Arithmetic and Logic Unit</a:t>
            </a:r>
          </a:p>
          <a:p>
            <a:pPr algn="just">
              <a:spcBef>
                <a:spcPts val="0"/>
              </a:spcBef>
              <a:spcAft>
                <a:spcPts val="600"/>
              </a:spcAft>
              <a:defRPr/>
            </a:pPr>
            <a:endParaRPr lang="en-US" sz="2600" dirty="0" smtClean="0">
              <a:latin typeface="Times New Roman" pitchFamily="18" charset="0"/>
              <a:cs typeface="Times New Roman" pitchFamily="18" charset="0"/>
            </a:endParaRPr>
          </a:p>
          <a:p>
            <a:pPr algn="just">
              <a:spcBef>
                <a:spcPts val="0"/>
              </a:spcBef>
              <a:spcAft>
                <a:spcPts val="600"/>
              </a:spcAft>
              <a:defRPr/>
            </a:pPr>
            <a:r>
              <a:rPr lang="en-US" sz="2600" dirty="0" smtClean="0">
                <a:latin typeface="Times New Roman" pitchFamily="18" charset="0"/>
                <a:cs typeface="Times New Roman" pitchFamily="18" charset="0"/>
              </a:rPr>
              <a:t>It performs various arithmetic and logic operations.</a:t>
            </a:r>
          </a:p>
          <a:p>
            <a:pPr algn="just">
              <a:spcBef>
                <a:spcPts val="0"/>
              </a:spcBef>
              <a:spcAft>
                <a:spcPts val="600"/>
              </a:spcAft>
              <a:defRPr/>
            </a:pPr>
            <a:r>
              <a:rPr lang="en-US" sz="2600" dirty="0" smtClean="0">
                <a:latin typeface="Times New Roman" pitchFamily="18" charset="0"/>
                <a:cs typeface="Times New Roman" pitchFamily="18" charset="0"/>
              </a:rPr>
              <a:t>The data is available in accumulator and temporary/general purpose registers.</a:t>
            </a:r>
          </a:p>
          <a:p>
            <a:pPr algn="just">
              <a:spcBef>
                <a:spcPts val="0"/>
              </a:spcBef>
              <a:spcAft>
                <a:spcPts val="600"/>
              </a:spcAft>
              <a:defRPr/>
            </a:pPr>
            <a:r>
              <a:rPr lang="en-US" sz="2600" b="1" dirty="0" smtClean="0">
                <a:latin typeface="Times New Roman" pitchFamily="18" charset="0"/>
                <a:cs typeface="Times New Roman" pitchFamily="18" charset="0"/>
              </a:rPr>
              <a:t>Arithmetic Operations:</a:t>
            </a:r>
          </a:p>
          <a:p>
            <a:pPr lvl="1" algn="just">
              <a:spcBef>
                <a:spcPts val="0"/>
              </a:spcBef>
              <a:spcAft>
                <a:spcPts val="600"/>
              </a:spcAft>
              <a:defRPr/>
            </a:pPr>
            <a:r>
              <a:rPr lang="en-US" sz="2600" dirty="0" smtClean="0">
                <a:latin typeface="Times New Roman" pitchFamily="18" charset="0"/>
                <a:cs typeface="Times New Roman" pitchFamily="18" charset="0"/>
              </a:rPr>
              <a:t>Addition, Subtraction, Increment, Decrement etc.</a:t>
            </a:r>
          </a:p>
          <a:p>
            <a:pPr algn="just">
              <a:spcBef>
                <a:spcPts val="0"/>
              </a:spcBef>
              <a:spcAft>
                <a:spcPts val="600"/>
              </a:spcAft>
              <a:defRPr/>
            </a:pPr>
            <a:r>
              <a:rPr lang="en-US" sz="2600" b="1" dirty="0" smtClean="0">
                <a:latin typeface="Times New Roman" pitchFamily="18" charset="0"/>
                <a:cs typeface="Times New Roman" pitchFamily="18" charset="0"/>
              </a:rPr>
              <a:t>Logic Operations:</a:t>
            </a:r>
          </a:p>
          <a:p>
            <a:pPr lvl="1" algn="just">
              <a:spcBef>
                <a:spcPts val="0"/>
              </a:spcBef>
              <a:spcAft>
                <a:spcPts val="600"/>
              </a:spcAft>
              <a:defRPr/>
            </a:pPr>
            <a:r>
              <a:rPr lang="en-US" sz="2600" dirty="0" smtClean="0">
                <a:latin typeface="Times New Roman" pitchFamily="18" charset="0"/>
                <a:cs typeface="Times New Roman" pitchFamily="18" charset="0"/>
              </a:rPr>
              <a:t>AND, OR, X-OR, Complement etc.</a:t>
            </a:r>
          </a:p>
          <a:p>
            <a:endParaRPr lang="en-US" dirty="0"/>
          </a:p>
        </p:txBody>
      </p:sp>
      <p:sp>
        <p:nvSpPr>
          <p:cNvPr id="4" name="Date Placeholder 3"/>
          <p:cNvSpPr>
            <a:spLocks noGrp="1"/>
          </p:cNvSpPr>
          <p:nvPr>
            <p:ph type="dt" sz="half" idx="10"/>
          </p:nvPr>
        </p:nvSpPr>
        <p:spPr/>
        <p:txBody>
          <a:bodyPr/>
          <a:lstStyle/>
          <a:p>
            <a:fld id="{F609492F-90A3-44C9-9329-4DDF386E94DB}"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dirty="0"/>
          </a:p>
        </p:txBody>
      </p:sp>
      <p:sp>
        <p:nvSpPr>
          <p:cNvPr id="3" name="Content Placeholder 2"/>
          <p:cNvSpPr>
            <a:spLocks noGrp="1"/>
          </p:cNvSpPr>
          <p:nvPr>
            <p:ph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Temporary Register</a:t>
            </a:r>
          </a:p>
          <a:p>
            <a:pPr>
              <a:spcBef>
                <a:spcPct val="0"/>
              </a:spcBef>
              <a:spcAft>
                <a:spcPts val="600"/>
              </a:spcAft>
            </a:pPr>
            <a:r>
              <a:rPr lang="en-US" sz="2400" dirty="0" smtClean="0">
                <a:latin typeface="Times New Roman" pitchFamily="18" charset="0"/>
                <a:cs typeface="Times New Roman" pitchFamily="18" charset="0"/>
              </a:rPr>
              <a:t>It is an 8-bit register.</a:t>
            </a:r>
          </a:p>
          <a:p>
            <a:pPr>
              <a:spcBef>
                <a:spcPct val="0"/>
              </a:spcBef>
              <a:spcAft>
                <a:spcPts val="600"/>
              </a:spcAft>
            </a:pPr>
            <a:r>
              <a:rPr lang="en-US" sz="2400" dirty="0" smtClean="0">
                <a:latin typeface="Times New Roman" pitchFamily="18" charset="0"/>
                <a:cs typeface="Times New Roman" pitchFamily="18" charset="0"/>
              </a:rPr>
              <a:t>It is used to store temporary 8-bit operand from general purpose register.</a:t>
            </a:r>
          </a:p>
          <a:p>
            <a:pPr>
              <a:spcBef>
                <a:spcPct val="0"/>
              </a:spcBef>
              <a:spcAft>
                <a:spcPts val="600"/>
              </a:spcAft>
            </a:pPr>
            <a:r>
              <a:rPr lang="en-US" sz="2400" dirty="0" smtClean="0">
                <a:latin typeface="Times New Roman" pitchFamily="18" charset="0"/>
                <a:cs typeface="Times New Roman" pitchFamily="18" charset="0"/>
              </a:rPr>
              <a:t>It is also used to store intermediate results.</a:t>
            </a:r>
          </a:p>
          <a:p>
            <a:endParaRPr lang="en-US" dirty="0"/>
          </a:p>
        </p:txBody>
      </p:sp>
      <p:sp>
        <p:nvSpPr>
          <p:cNvPr id="4" name="Date Placeholder 3"/>
          <p:cNvSpPr>
            <a:spLocks noGrp="1"/>
          </p:cNvSpPr>
          <p:nvPr>
            <p:ph type="dt" sz="half" idx="10"/>
          </p:nvPr>
        </p:nvSpPr>
        <p:spPr/>
        <p:txBody>
          <a:bodyPr/>
          <a:lstStyle/>
          <a:p>
            <a:fld id="{8264160F-D459-4A6C-8375-3FFD6E27A40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dirty="0" smtClean="0"/>
              <a:t>CSE 301: Microprocessors, Dept. of Computer Science and Engineering</a:t>
            </a:r>
            <a:endParaRPr lang="en-US" dirty="0"/>
          </a:p>
        </p:txBody>
      </p:sp>
      <p:sp>
        <p:nvSpPr>
          <p:cNvPr id="6" name="Slide Number Placeholder 5"/>
          <p:cNvSpPr>
            <a:spLocks noGrp="1"/>
          </p:cNvSpPr>
          <p:nvPr>
            <p:ph type="sldNum" sz="quarter" idx="12"/>
          </p:nvPr>
        </p:nvSpPr>
        <p:spPr/>
        <p:txBody>
          <a:bodyPr/>
          <a:lstStyle/>
          <a:p>
            <a:fld id="{0FC8CFFE-504E-48E2-9562-8F7E4BA14AA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17411" name="Content Placeholder 2"/>
          <p:cNvSpPr>
            <a:spLocks noGrp="1"/>
          </p:cNvSpPr>
          <p:nvPr>
            <p:ph sz="quarter" idx="1"/>
          </p:nvPr>
        </p:nvSpPr>
        <p:spPr/>
        <p:txBody>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Status Flags</a:t>
            </a:r>
            <a:endParaRPr lang="en-US" sz="2400" dirty="0" smtClean="0">
              <a:latin typeface="Times New Roman" pitchFamily="18" charset="0"/>
              <a:cs typeface="Times New Roman" pitchFamily="18" charset="0"/>
            </a:endParaRPr>
          </a:p>
          <a:p>
            <a:pPr eaLnBrk="1" hangingPunct="1">
              <a:spcBef>
                <a:spcPct val="0"/>
              </a:spcBef>
              <a:spcAft>
                <a:spcPts val="2400"/>
              </a:spcAft>
            </a:pPr>
            <a:r>
              <a:rPr lang="en-US" sz="2400" dirty="0" smtClean="0">
                <a:latin typeface="Times New Roman" pitchFamily="18" charset="0"/>
                <a:cs typeface="Times New Roman" pitchFamily="18" charset="0"/>
              </a:rPr>
              <a:t>Status Flags are set of flip-flops which are used to check the status of Accumulator after the operation is performed.</a:t>
            </a:r>
          </a:p>
          <a:p>
            <a:pPr eaLnBrk="1" hangingPunct="1">
              <a:spcBef>
                <a:spcPct val="0"/>
              </a:spcBef>
              <a:spcAft>
                <a:spcPts val="2400"/>
              </a:spcAft>
            </a:pPr>
            <a:endParaRPr lang="en-US" sz="2400" dirty="0" smtClean="0">
              <a:latin typeface="Times New Roman" pitchFamily="18" charset="0"/>
              <a:cs typeface="Times New Roman" pitchFamily="18" charset="0"/>
            </a:endParaRPr>
          </a:p>
          <a:p>
            <a:pPr eaLnBrk="1" hangingPunct="1">
              <a:spcBef>
                <a:spcPct val="0"/>
              </a:spcBef>
              <a:spcAft>
                <a:spcPts val="2400"/>
              </a:spcAft>
            </a:pPr>
            <a:endParaRPr lang="en-US" sz="2400" dirty="0" smtClean="0">
              <a:latin typeface="Times New Roman" pitchFamily="18" charset="0"/>
              <a:cs typeface="Times New Roman" pitchFamily="18" charset="0"/>
            </a:endParaRPr>
          </a:p>
          <a:p>
            <a:pPr eaLnBrk="1" hangingPunct="1">
              <a:spcBef>
                <a:spcPct val="0"/>
              </a:spcBef>
              <a:spcAft>
                <a:spcPts val="2400"/>
              </a:spcAft>
            </a:pPr>
            <a:r>
              <a:rPr lang="en-US" sz="2400" dirty="0" smtClean="0">
                <a:latin typeface="Times New Roman" pitchFamily="18" charset="0"/>
                <a:cs typeface="Times New Roman" pitchFamily="18" charset="0"/>
              </a:rPr>
              <a:t>x*= don’t care condition</a:t>
            </a:r>
          </a:p>
          <a:p>
            <a:pPr eaLnBrk="1" hangingPunct="1">
              <a:spcBef>
                <a:spcPct val="0"/>
              </a:spcBef>
              <a:spcAft>
                <a:spcPts val="2400"/>
              </a:spcAft>
            </a:pPr>
            <a:endParaRPr lang="en-US" sz="24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AFA03D72-8178-4C29-8B16-775A556CD7B2}" type="slidenum">
              <a:rPr lang="en-US" smtClean="0"/>
              <a:pPr>
                <a:defRPr/>
              </a:pPr>
              <a:t>27</a:t>
            </a:fld>
            <a:endParaRPr lang="en-US"/>
          </a:p>
        </p:txBody>
      </p:sp>
      <p:sp>
        <p:nvSpPr>
          <p:cNvPr id="8" name="Date Placeholder 7"/>
          <p:cNvSpPr>
            <a:spLocks noGrp="1"/>
          </p:cNvSpPr>
          <p:nvPr>
            <p:ph type="dt" sz="half" idx="10"/>
          </p:nvPr>
        </p:nvSpPr>
        <p:spPr/>
        <p:txBody>
          <a:bodyPr/>
          <a:lstStyle/>
          <a:p>
            <a:fld id="{E79E8FE3-C882-496D-8D5C-FC3F02E81C7B}" type="datetime3">
              <a:rPr lang="en-US" smtClean="0"/>
              <a:pPr/>
              <a:t>28 March 2020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graphicFrame>
        <p:nvGraphicFramePr>
          <p:cNvPr id="35" name="Table 34"/>
          <p:cNvGraphicFramePr>
            <a:graphicFrameLocks noGrp="1"/>
          </p:cNvGraphicFramePr>
          <p:nvPr/>
        </p:nvGraphicFramePr>
        <p:xfrm>
          <a:off x="1524000" y="3200400"/>
          <a:ext cx="6400800" cy="1143000"/>
        </p:xfrm>
        <a:graphic>
          <a:graphicData uri="http://schemas.openxmlformats.org/drawingml/2006/table">
            <a:tbl>
              <a:tblPr firstRow="1" bandRow="1">
                <a:tableStyleId>{5C22544A-7EE6-4342-B048-85BDC9FD1C3A}</a:tableStyleId>
              </a:tblPr>
              <a:tblGrid>
                <a:gridCol w="800100"/>
                <a:gridCol w="800100"/>
                <a:gridCol w="800100"/>
                <a:gridCol w="800100"/>
                <a:gridCol w="800100"/>
                <a:gridCol w="800100"/>
                <a:gridCol w="800100"/>
                <a:gridCol w="800100"/>
              </a:tblGrid>
              <a:tr h="571500">
                <a:tc>
                  <a:txBody>
                    <a:bodyPr/>
                    <a:lstStyle/>
                    <a:p>
                      <a:pPr algn="ctr"/>
                      <a:r>
                        <a:rPr lang="en-US" dirty="0" smtClean="0"/>
                        <a:t>D7</a:t>
                      </a:r>
                      <a:endParaRPr lang="en-US" dirty="0"/>
                    </a:p>
                  </a:txBody>
                  <a:tcPr/>
                </a:tc>
                <a:tc>
                  <a:txBody>
                    <a:bodyPr/>
                    <a:lstStyle/>
                    <a:p>
                      <a:pPr algn="ctr"/>
                      <a:r>
                        <a:rPr lang="en-US" dirty="0" smtClean="0"/>
                        <a:t>D6</a:t>
                      </a:r>
                      <a:endParaRPr lang="en-US" dirty="0"/>
                    </a:p>
                  </a:txBody>
                  <a:tcPr/>
                </a:tc>
                <a:tc>
                  <a:txBody>
                    <a:bodyPr/>
                    <a:lstStyle/>
                    <a:p>
                      <a:pPr algn="ctr"/>
                      <a:r>
                        <a:rPr lang="en-US" dirty="0" smtClean="0"/>
                        <a:t>D5</a:t>
                      </a:r>
                      <a:endParaRPr lang="en-US" dirty="0"/>
                    </a:p>
                  </a:txBody>
                  <a:tcPr/>
                </a:tc>
                <a:tc>
                  <a:txBody>
                    <a:bodyPr/>
                    <a:lstStyle/>
                    <a:p>
                      <a:pPr algn="ctr"/>
                      <a:r>
                        <a:rPr lang="en-US" dirty="0" smtClean="0"/>
                        <a:t>D4</a:t>
                      </a:r>
                      <a:endParaRPr lang="en-US" dirty="0"/>
                    </a:p>
                  </a:txBody>
                  <a:tcPr/>
                </a:tc>
                <a:tc>
                  <a:txBody>
                    <a:bodyPr/>
                    <a:lstStyle/>
                    <a:p>
                      <a:pPr algn="ctr"/>
                      <a:r>
                        <a:rPr lang="en-US" dirty="0" smtClean="0"/>
                        <a:t>D3</a:t>
                      </a:r>
                      <a:endParaRPr lang="en-US" dirty="0"/>
                    </a:p>
                  </a:txBody>
                  <a:tcPr/>
                </a:tc>
                <a:tc>
                  <a:txBody>
                    <a:bodyPr/>
                    <a:lstStyle/>
                    <a:p>
                      <a:pPr algn="ctr"/>
                      <a:r>
                        <a:rPr lang="en-US" dirty="0" smtClean="0"/>
                        <a:t>D2</a:t>
                      </a:r>
                      <a:endParaRPr lang="en-US" dirty="0"/>
                    </a:p>
                  </a:txBody>
                  <a:tcPr/>
                </a:tc>
                <a:tc>
                  <a:txBody>
                    <a:bodyPr/>
                    <a:lstStyle/>
                    <a:p>
                      <a:pPr algn="ctr"/>
                      <a:r>
                        <a:rPr lang="en-US" dirty="0" smtClean="0"/>
                        <a:t>D1</a:t>
                      </a:r>
                      <a:endParaRPr lang="en-US" dirty="0"/>
                    </a:p>
                  </a:txBody>
                  <a:tcPr/>
                </a:tc>
                <a:tc>
                  <a:txBody>
                    <a:bodyPr/>
                    <a:lstStyle/>
                    <a:p>
                      <a:pPr algn="ctr"/>
                      <a:r>
                        <a:rPr lang="en-US" dirty="0" smtClean="0"/>
                        <a:t>D0</a:t>
                      </a:r>
                      <a:endParaRPr lang="en-US" dirty="0"/>
                    </a:p>
                  </a:txBody>
                  <a:tcPr/>
                </a:tc>
              </a:tr>
              <a:tr h="571500">
                <a:tc>
                  <a:txBody>
                    <a:bodyPr/>
                    <a:lstStyle/>
                    <a:p>
                      <a:pPr algn="ctr"/>
                      <a:r>
                        <a:rPr lang="en-US" dirty="0" smtClean="0"/>
                        <a:t>S</a:t>
                      </a:r>
                      <a:endParaRPr lang="en-US" dirty="0"/>
                    </a:p>
                  </a:txBody>
                  <a:tcPr/>
                </a:tc>
                <a:tc>
                  <a:txBody>
                    <a:bodyPr/>
                    <a:lstStyle/>
                    <a:p>
                      <a:pPr algn="ctr"/>
                      <a:r>
                        <a:rPr lang="en-US" dirty="0" smtClean="0"/>
                        <a:t>Z</a:t>
                      </a:r>
                      <a:endParaRPr lang="en-US" dirty="0"/>
                    </a:p>
                  </a:txBody>
                  <a:tcPr/>
                </a:tc>
                <a:tc>
                  <a:txBody>
                    <a:bodyPr/>
                    <a:lstStyle/>
                    <a:p>
                      <a:pPr algn="ctr"/>
                      <a:r>
                        <a:rPr lang="en-US" dirty="0" smtClean="0"/>
                        <a:t>X*</a:t>
                      </a:r>
                      <a:endParaRPr lang="en-US" dirty="0"/>
                    </a:p>
                  </a:txBody>
                  <a:tcPr/>
                </a:tc>
                <a:tc>
                  <a:txBody>
                    <a:bodyPr/>
                    <a:lstStyle/>
                    <a:p>
                      <a:pPr algn="ctr"/>
                      <a:r>
                        <a:rPr lang="en-US" dirty="0" smtClean="0"/>
                        <a:t>AC</a:t>
                      </a:r>
                      <a:endParaRPr lang="en-US" dirty="0"/>
                    </a:p>
                  </a:txBody>
                  <a:tcPr/>
                </a:tc>
                <a:tc>
                  <a:txBody>
                    <a:bodyPr/>
                    <a:lstStyle/>
                    <a:p>
                      <a:pPr algn="ctr"/>
                      <a:r>
                        <a:rPr lang="en-US" dirty="0" smtClean="0"/>
                        <a:t>X*</a:t>
                      </a:r>
                      <a:endParaRPr lang="en-US" dirty="0"/>
                    </a:p>
                  </a:txBody>
                  <a:tcPr/>
                </a:tc>
                <a:tc>
                  <a:txBody>
                    <a:bodyPr/>
                    <a:lstStyle/>
                    <a:p>
                      <a:pPr algn="ctr"/>
                      <a:r>
                        <a:rPr lang="en-US" dirty="0" smtClean="0"/>
                        <a:t>P</a:t>
                      </a:r>
                      <a:endParaRPr lang="en-US" dirty="0"/>
                    </a:p>
                  </a:txBody>
                  <a:tcPr/>
                </a:tc>
                <a:tc>
                  <a:txBody>
                    <a:bodyPr/>
                    <a:lstStyle/>
                    <a:p>
                      <a:pPr algn="ctr"/>
                      <a:r>
                        <a:rPr lang="en-US" dirty="0" smtClean="0"/>
                        <a:t>X*</a:t>
                      </a:r>
                      <a:endParaRPr lang="en-US" dirty="0"/>
                    </a:p>
                  </a:txBody>
                  <a:tcPr/>
                </a:tc>
                <a:tc>
                  <a:txBody>
                    <a:bodyPr/>
                    <a:lstStyle/>
                    <a:p>
                      <a:pPr algn="ctr"/>
                      <a:r>
                        <a:rPr lang="en-US" dirty="0" smtClean="0"/>
                        <a:t>CY</a:t>
                      </a:r>
                      <a:endParaRPr lang="en-US"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Internal architecture of 8085 (cont’d)</a:t>
            </a:r>
            <a:endParaRPr lang="en-US" b="1" dirty="0" smtClean="0"/>
          </a:p>
        </p:txBody>
      </p:sp>
      <p:sp>
        <p:nvSpPr>
          <p:cNvPr id="18435"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Status Flags</a:t>
            </a:r>
            <a:endParaRPr lang="en-US" sz="2400" dirty="0" smtClean="0">
              <a:latin typeface="Times New Roman" pitchFamily="18" charset="0"/>
              <a:cs typeface="Times New Roman" pitchFamily="18" charset="0"/>
            </a:endParaRPr>
          </a:p>
          <a:p>
            <a:pPr eaLnBrk="1" hangingPunct="1">
              <a:spcBef>
                <a:spcPct val="0"/>
              </a:spcBef>
              <a:spcAft>
                <a:spcPts val="1200"/>
              </a:spcAft>
            </a:pPr>
            <a:r>
              <a:rPr lang="en-US" sz="2400" dirty="0" smtClean="0">
                <a:latin typeface="Times New Roman" pitchFamily="18" charset="0"/>
                <a:cs typeface="Times New Roman" pitchFamily="18" charset="0"/>
              </a:rPr>
              <a:t>S	=	Sign Flag</a:t>
            </a:r>
          </a:p>
          <a:p>
            <a:pPr eaLnBrk="1" hangingPunct="1">
              <a:spcBef>
                <a:spcPct val="0"/>
              </a:spcBef>
              <a:spcAft>
                <a:spcPts val="1200"/>
              </a:spcAft>
            </a:pPr>
            <a:r>
              <a:rPr lang="en-US" sz="2400" dirty="0" smtClean="0">
                <a:latin typeface="Times New Roman" pitchFamily="18" charset="0"/>
                <a:cs typeface="Times New Roman" pitchFamily="18" charset="0"/>
              </a:rPr>
              <a:t>Z	=	Zero Flag</a:t>
            </a:r>
          </a:p>
          <a:p>
            <a:pPr eaLnBrk="1" hangingPunct="1">
              <a:spcBef>
                <a:spcPct val="0"/>
              </a:spcBef>
              <a:spcAft>
                <a:spcPts val="1200"/>
              </a:spcAft>
            </a:pPr>
            <a:r>
              <a:rPr lang="en-US" sz="2400" dirty="0" smtClean="0">
                <a:latin typeface="Times New Roman" pitchFamily="18" charset="0"/>
                <a:cs typeface="Times New Roman" pitchFamily="18" charset="0"/>
              </a:rPr>
              <a:t>AC	=	Auxiliary Carry Flag</a:t>
            </a:r>
          </a:p>
          <a:p>
            <a:pPr eaLnBrk="1" hangingPunct="1">
              <a:spcBef>
                <a:spcPct val="0"/>
              </a:spcBef>
              <a:spcAft>
                <a:spcPts val="1200"/>
              </a:spcAft>
            </a:pPr>
            <a:r>
              <a:rPr lang="en-US" sz="2400" dirty="0" smtClean="0">
                <a:latin typeface="Times New Roman" pitchFamily="18" charset="0"/>
                <a:cs typeface="Times New Roman" pitchFamily="18" charset="0"/>
              </a:rPr>
              <a:t>P	=	Parity Flag</a:t>
            </a:r>
          </a:p>
          <a:p>
            <a:pPr eaLnBrk="1" hangingPunct="1">
              <a:spcBef>
                <a:spcPct val="0"/>
              </a:spcBef>
              <a:spcAft>
                <a:spcPts val="1200"/>
              </a:spcAft>
            </a:pPr>
            <a:r>
              <a:rPr lang="en-US" sz="2400" dirty="0" smtClean="0">
                <a:latin typeface="Times New Roman" pitchFamily="18" charset="0"/>
                <a:cs typeface="Times New Roman" pitchFamily="18" charset="0"/>
              </a:rPr>
              <a:t>CY	=	Carry Flag</a:t>
            </a:r>
          </a:p>
        </p:txBody>
      </p:sp>
      <p:sp>
        <p:nvSpPr>
          <p:cNvPr id="4" name="Slide Number Placeholder 3"/>
          <p:cNvSpPr>
            <a:spLocks noGrp="1"/>
          </p:cNvSpPr>
          <p:nvPr>
            <p:ph type="sldNum" sz="quarter" idx="12"/>
          </p:nvPr>
        </p:nvSpPr>
        <p:spPr/>
        <p:txBody>
          <a:bodyPr/>
          <a:lstStyle/>
          <a:p>
            <a:pPr>
              <a:defRPr/>
            </a:pPr>
            <a:fld id="{E86FD0FE-7A53-405C-B0DC-4F38F353E2F0}" type="slidenum">
              <a:rPr lang="en-US" smtClean="0"/>
              <a:pPr>
                <a:defRPr/>
              </a:pPr>
              <a:t>28</a:t>
            </a:fld>
            <a:endParaRPr lang="en-US"/>
          </a:p>
        </p:txBody>
      </p:sp>
      <p:sp>
        <p:nvSpPr>
          <p:cNvPr id="7" name="Date Placeholder 6"/>
          <p:cNvSpPr>
            <a:spLocks noGrp="1"/>
          </p:cNvSpPr>
          <p:nvPr>
            <p:ph type="dt" sz="half" idx="10"/>
          </p:nvPr>
        </p:nvSpPr>
        <p:spPr/>
        <p:txBody>
          <a:bodyPr/>
          <a:lstStyle/>
          <a:p>
            <a:fld id="{23508CDC-2B85-4D7A-97A3-56388F8986FA}"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19459" name="Content Placeholder 2"/>
          <p:cNvSpPr>
            <a:spLocks noGrp="1"/>
          </p:cNvSpPr>
          <p:nvPr>
            <p:ph sz="quarter" idx="1"/>
          </p:nvPr>
        </p:nvSpPr>
        <p:spPr/>
        <p:txBody>
          <a:bodyPr>
            <a:normAutofit/>
          </a:bodyPr>
          <a:lstStyle/>
          <a:p>
            <a:pPr eaLnBrk="1" hangingPunct="1">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Sign Flag (S):</a:t>
            </a:r>
          </a:p>
          <a:p>
            <a:pPr lvl="1" eaLnBrk="1" hangingPunct="1">
              <a:spcBef>
                <a:spcPct val="0"/>
              </a:spcBef>
              <a:spcAft>
                <a:spcPts val="600"/>
              </a:spcAft>
            </a:pPr>
            <a:r>
              <a:rPr lang="en-US" sz="2400" dirty="0" smtClean="0">
                <a:latin typeface="Times New Roman" pitchFamily="18" charset="0"/>
                <a:cs typeface="Times New Roman" pitchFamily="18" charset="0"/>
              </a:rPr>
              <a:t>It tells the sign of result stored in Accumulator after the operation is performed.</a:t>
            </a:r>
          </a:p>
          <a:p>
            <a:pPr lvl="1" eaLnBrk="1" hangingPunct="1">
              <a:spcBef>
                <a:spcPct val="0"/>
              </a:spcBef>
              <a:spcAft>
                <a:spcPts val="600"/>
              </a:spcAft>
            </a:pPr>
            <a:r>
              <a:rPr lang="en-US" sz="2400" dirty="0" smtClean="0">
                <a:latin typeface="Times New Roman" pitchFamily="18" charset="0"/>
                <a:cs typeface="Times New Roman" pitchFamily="18" charset="0"/>
              </a:rPr>
              <a:t>If result is –</a:t>
            </a:r>
            <a:r>
              <a:rPr lang="en-US" sz="2400" dirty="0" err="1" smtClean="0">
                <a:latin typeface="Times New Roman" pitchFamily="18" charset="0"/>
                <a:cs typeface="Times New Roman" pitchFamily="18" charset="0"/>
              </a:rPr>
              <a:t>ve</a:t>
            </a:r>
            <a:r>
              <a:rPr lang="en-US" sz="2400" dirty="0" smtClean="0">
                <a:latin typeface="Times New Roman" pitchFamily="18" charset="0"/>
                <a:cs typeface="Times New Roman" pitchFamily="18" charset="0"/>
              </a:rPr>
              <a:t>, sign flag is set (1).</a:t>
            </a:r>
          </a:p>
          <a:p>
            <a:pPr lvl="1" eaLnBrk="1" hangingPunct="1">
              <a:spcBef>
                <a:spcPct val="0"/>
              </a:spcBef>
              <a:spcAft>
                <a:spcPts val="600"/>
              </a:spcAft>
            </a:pPr>
            <a:r>
              <a:rPr lang="en-US" sz="2400" dirty="0" smtClean="0">
                <a:latin typeface="Times New Roman" pitchFamily="18" charset="0"/>
                <a:cs typeface="Times New Roman" pitchFamily="18" charset="0"/>
              </a:rPr>
              <a:t>If result is +</a:t>
            </a:r>
            <a:r>
              <a:rPr lang="en-US" sz="2400" dirty="0" err="1" smtClean="0">
                <a:latin typeface="Times New Roman" pitchFamily="18" charset="0"/>
                <a:cs typeface="Times New Roman" pitchFamily="18" charset="0"/>
              </a:rPr>
              <a:t>ve</a:t>
            </a:r>
            <a:r>
              <a:rPr lang="en-US" sz="2400" dirty="0" smtClean="0">
                <a:latin typeface="Times New Roman" pitchFamily="18" charset="0"/>
                <a:cs typeface="Times New Roman" pitchFamily="18" charset="0"/>
              </a:rPr>
              <a:t>, sign flag is reset (0).</a:t>
            </a:r>
          </a:p>
        </p:txBody>
      </p:sp>
      <p:sp>
        <p:nvSpPr>
          <p:cNvPr id="4" name="Slide Number Placeholder 3"/>
          <p:cNvSpPr>
            <a:spLocks noGrp="1"/>
          </p:cNvSpPr>
          <p:nvPr>
            <p:ph type="sldNum" sz="quarter" idx="12"/>
          </p:nvPr>
        </p:nvSpPr>
        <p:spPr/>
        <p:txBody>
          <a:bodyPr/>
          <a:lstStyle/>
          <a:p>
            <a:pPr>
              <a:defRPr/>
            </a:pPr>
            <a:fld id="{305FB078-CD8E-4382-BB20-003E688C9535}" type="slidenum">
              <a:rPr lang="en-US" smtClean="0"/>
              <a:pPr>
                <a:defRPr/>
              </a:pPr>
              <a:t>29</a:t>
            </a:fld>
            <a:endParaRPr lang="en-US"/>
          </a:p>
        </p:txBody>
      </p:sp>
      <p:sp>
        <p:nvSpPr>
          <p:cNvPr id="7" name="Date Placeholder 6"/>
          <p:cNvSpPr>
            <a:spLocks noGrp="1"/>
          </p:cNvSpPr>
          <p:nvPr>
            <p:ph type="dt" sz="half" idx="10"/>
          </p:nvPr>
        </p:nvSpPr>
        <p:spPr/>
        <p:txBody>
          <a:bodyPr/>
          <a:lstStyle/>
          <a:p>
            <a:fld id="{013D82C4-7196-4216-84D6-1C7D399EA421}"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Font typeface="Courier New" pitchFamily="49" charset="0"/>
              <a:buChar char="o"/>
            </a:pPr>
            <a:r>
              <a:rPr lang="en-US" sz="2400" dirty="0" smtClean="0">
                <a:latin typeface="Times New Roman" pitchFamily="18" charset="0"/>
                <a:cs typeface="Times New Roman" pitchFamily="18" charset="0"/>
              </a:rPr>
              <a:t>A digital computer is a multipurpose, programmable machine that reads binary  instructions from its memory, accepts binary data as input  and processes data according to those instructions, and provide output. </a:t>
            </a:r>
          </a:p>
          <a:p>
            <a:endParaRPr lang="en-US" dirty="0"/>
          </a:p>
        </p:txBody>
      </p:sp>
      <p:sp>
        <p:nvSpPr>
          <p:cNvPr id="4" name="Date Placeholder 3"/>
          <p:cNvSpPr>
            <a:spLocks noGrp="1"/>
          </p:cNvSpPr>
          <p:nvPr>
            <p:ph type="dt" sz="half" idx="10"/>
          </p:nvPr>
        </p:nvSpPr>
        <p:spPr/>
        <p:txBody>
          <a:bodyPr/>
          <a:lstStyle/>
          <a:p>
            <a:fld id="{80F5CEEE-6103-4EBB-B079-C39FD4FA7EBA}"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a:t>
            </a:fld>
            <a:endParaRPr lang="en-US"/>
          </a:p>
        </p:txBody>
      </p:sp>
      <p:pic>
        <p:nvPicPr>
          <p:cNvPr id="7" name="Content Placeholder 4"/>
          <p:cNvPicPr>
            <a:picLocks noChangeAspect="1"/>
          </p:cNvPicPr>
          <p:nvPr/>
        </p:nvPicPr>
        <p:blipFill>
          <a:blip r:embed="rId2"/>
          <a:srcRect/>
          <a:stretch>
            <a:fillRect/>
          </a:stretch>
        </p:blipFill>
        <p:spPr>
          <a:xfrm>
            <a:off x="1905000" y="3200400"/>
            <a:ext cx="5562600" cy="306352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0483" name="Content Placeholder 2"/>
          <p:cNvSpPr>
            <a:spLocks noGrp="1"/>
          </p:cNvSpPr>
          <p:nvPr>
            <p:ph sz="quarter" idx="1"/>
          </p:nvPr>
        </p:nvSpPr>
        <p:spPr/>
        <p:txBody>
          <a:bodyPr>
            <a:normAutofit/>
          </a:bodyPr>
          <a:lstStyle/>
          <a:p>
            <a:pPr eaLnBrk="1" hangingPunct="1">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Zero Flag (Z):</a:t>
            </a:r>
          </a:p>
          <a:p>
            <a:pPr lvl="1" algn="just" eaLnBrk="1" hangingPunct="1">
              <a:spcBef>
                <a:spcPct val="0"/>
              </a:spcBef>
              <a:spcAft>
                <a:spcPts val="1200"/>
              </a:spcAft>
            </a:pPr>
            <a:r>
              <a:rPr lang="en-US" sz="2400" dirty="0" smtClean="0">
                <a:latin typeface="Times New Roman" pitchFamily="18" charset="0"/>
                <a:cs typeface="Times New Roman" pitchFamily="18" charset="0"/>
              </a:rPr>
              <a:t>It tells whether the result stored in Accumulator is zero or not after the operation is performed.</a:t>
            </a:r>
          </a:p>
          <a:p>
            <a:pPr lvl="1" algn="just" eaLnBrk="1" hangingPunct="1">
              <a:spcBef>
                <a:spcPct val="0"/>
              </a:spcBef>
              <a:spcAft>
                <a:spcPts val="1200"/>
              </a:spcAft>
            </a:pPr>
            <a:r>
              <a:rPr lang="en-US" sz="2400" dirty="0" smtClean="0">
                <a:latin typeface="Times New Roman" pitchFamily="18" charset="0"/>
                <a:cs typeface="Times New Roman" pitchFamily="18" charset="0"/>
              </a:rPr>
              <a:t>If result is zero, zero flag is set (1).</a:t>
            </a:r>
          </a:p>
          <a:p>
            <a:pPr lvl="1" algn="just" eaLnBrk="1" hangingPunct="1">
              <a:spcBef>
                <a:spcPct val="0"/>
              </a:spcBef>
              <a:spcAft>
                <a:spcPts val="1200"/>
              </a:spcAft>
            </a:pPr>
            <a:r>
              <a:rPr lang="en-US" sz="2400" dirty="0" smtClean="0">
                <a:latin typeface="Times New Roman" pitchFamily="18" charset="0"/>
                <a:cs typeface="Times New Roman" pitchFamily="18" charset="0"/>
              </a:rPr>
              <a:t>If result is not zero, zero flag is reset (0).</a:t>
            </a:r>
          </a:p>
        </p:txBody>
      </p:sp>
      <p:sp>
        <p:nvSpPr>
          <p:cNvPr id="4" name="Slide Number Placeholder 3"/>
          <p:cNvSpPr>
            <a:spLocks noGrp="1"/>
          </p:cNvSpPr>
          <p:nvPr>
            <p:ph type="sldNum" sz="quarter" idx="12"/>
          </p:nvPr>
        </p:nvSpPr>
        <p:spPr/>
        <p:txBody>
          <a:bodyPr/>
          <a:lstStyle/>
          <a:p>
            <a:pPr>
              <a:defRPr/>
            </a:pPr>
            <a:fld id="{FF742235-D531-4742-B0FB-0C0A7D871105}" type="slidenum">
              <a:rPr lang="en-US" smtClean="0"/>
              <a:pPr>
                <a:defRPr/>
              </a:pPr>
              <a:t>30</a:t>
            </a:fld>
            <a:endParaRPr lang="en-US"/>
          </a:p>
        </p:txBody>
      </p:sp>
      <p:sp>
        <p:nvSpPr>
          <p:cNvPr id="7" name="Date Placeholder 6"/>
          <p:cNvSpPr>
            <a:spLocks noGrp="1"/>
          </p:cNvSpPr>
          <p:nvPr>
            <p:ph type="dt" sz="half" idx="10"/>
          </p:nvPr>
        </p:nvSpPr>
        <p:spPr/>
        <p:txBody>
          <a:bodyPr/>
          <a:lstStyle/>
          <a:p>
            <a:fld id="{1FB30B01-D7AD-467B-A8DE-F2267DEAE325}"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1507" name="Content Placeholder 2"/>
          <p:cNvSpPr>
            <a:spLocks noGrp="1"/>
          </p:cNvSpPr>
          <p:nvPr>
            <p:ph sz="quarter" idx="1"/>
          </p:nvPr>
        </p:nvSpPr>
        <p:spPr/>
        <p:txBody>
          <a:bodyPr>
            <a:normAutofit/>
          </a:bodyPr>
          <a:lstStyle/>
          <a:p>
            <a:pPr eaLnBrk="1" hangingPunct="1">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Auxiliary Carry Flag (AC):</a:t>
            </a:r>
          </a:p>
          <a:p>
            <a:pPr lvl="1" eaLnBrk="1" hangingPunct="1">
              <a:spcBef>
                <a:spcPct val="0"/>
              </a:spcBef>
              <a:spcAft>
                <a:spcPts val="1200"/>
              </a:spcAft>
            </a:pPr>
            <a:r>
              <a:rPr lang="en-US" sz="2400" dirty="0" smtClean="0">
                <a:latin typeface="Times New Roman" pitchFamily="18" charset="0"/>
                <a:cs typeface="Times New Roman" pitchFamily="18" charset="0"/>
              </a:rPr>
              <a:t>It is used in BCD operations.</a:t>
            </a:r>
          </a:p>
          <a:p>
            <a:pPr lvl="1" eaLnBrk="1" hangingPunct="1">
              <a:spcBef>
                <a:spcPct val="0"/>
              </a:spcBef>
              <a:spcAft>
                <a:spcPts val="1200"/>
              </a:spcAft>
            </a:pPr>
            <a:r>
              <a:rPr lang="en-US" sz="2400" dirty="0" smtClean="0">
                <a:latin typeface="Times New Roman" pitchFamily="18" charset="0"/>
                <a:cs typeface="Times New Roman" pitchFamily="18" charset="0"/>
              </a:rPr>
              <a:t>When there is carry in BCD addition, we add 0110 (6) to the result.</a:t>
            </a:r>
          </a:p>
          <a:p>
            <a:pPr lvl="1" eaLnBrk="1" hangingPunct="1">
              <a:spcBef>
                <a:spcPct val="0"/>
              </a:spcBef>
              <a:spcAft>
                <a:spcPts val="1200"/>
              </a:spcAft>
            </a:pPr>
            <a:r>
              <a:rPr lang="en-US" sz="2400" dirty="0" smtClean="0">
                <a:latin typeface="Times New Roman" pitchFamily="18" charset="0"/>
                <a:cs typeface="Times New Roman" pitchFamily="18" charset="0"/>
              </a:rPr>
              <a:t>If there is carry in BCD addition, auxiliary carry is set (1).</a:t>
            </a:r>
          </a:p>
          <a:p>
            <a:pPr lvl="1" eaLnBrk="1" hangingPunct="1">
              <a:spcBef>
                <a:spcPct val="0"/>
              </a:spcBef>
              <a:spcAft>
                <a:spcPts val="1200"/>
              </a:spcAft>
            </a:pPr>
            <a:r>
              <a:rPr lang="en-US" sz="2400" dirty="0" smtClean="0">
                <a:latin typeface="Times New Roman" pitchFamily="18" charset="0"/>
                <a:cs typeface="Times New Roman" pitchFamily="18" charset="0"/>
              </a:rPr>
              <a:t>If there is no carry, auxiliary carry is reset (0).</a:t>
            </a:r>
          </a:p>
        </p:txBody>
      </p:sp>
      <p:sp>
        <p:nvSpPr>
          <p:cNvPr id="4" name="Slide Number Placeholder 3"/>
          <p:cNvSpPr>
            <a:spLocks noGrp="1"/>
          </p:cNvSpPr>
          <p:nvPr>
            <p:ph type="sldNum" sz="quarter" idx="12"/>
          </p:nvPr>
        </p:nvSpPr>
        <p:spPr/>
        <p:txBody>
          <a:bodyPr/>
          <a:lstStyle/>
          <a:p>
            <a:pPr>
              <a:defRPr/>
            </a:pPr>
            <a:fld id="{B5CD1B30-364F-403B-B49F-6E3C5B7428C3}" type="slidenum">
              <a:rPr lang="en-US" smtClean="0"/>
              <a:pPr>
                <a:defRPr/>
              </a:pPr>
              <a:t>31</a:t>
            </a:fld>
            <a:endParaRPr lang="en-US"/>
          </a:p>
        </p:txBody>
      </p:sp>
      <p:sp>
        <p:nvSpPr>
          <p:cNvPr id="7" name="Date Placeholder 6"/>
          <p:cNvSpPr>
            <a:spLocks noGrp="1"/>
          </p:cNvSpPr>
          <p:nvPr>
            <p:ph type="dt" sz="half" idx="10"/>
          </p:nvPr>
        </p:nvSpPr>
        <p:spPr/>
        <p:txBody>
          <a:bodyPr/>
          <a:lstStyle/>
          <a:p>
            <a:fld id="{9EB33B8C-B529-49C2-BD3C-57352DA5C15D}"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2531" name="Content Placeholder 2"/>
          <p:cNvSpPr>
            <a:spLocks noGrp="1"/>
          </p:cNvSpPr>
          <p:nvPr>
            <p:ph sz="quarter" idx="1"/>
          </p:nvPr>
        </p:nvSpPr>
        <p:spPr/>
        <p:txBody>
          <a:bodyPr>
            <a:normAutofit/>
          </a:bodyPr>
          <a:lstStyle/>
          <a:p>
            <a:pPr eaLnBrk="1" hangingPunct="1">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Parity Flag (P):</a:t>
            </a:r>
          </a:p>
          <a:p>
            <a:pPr lvl="1" eaLnBrk="1" hangingPunct="1">
              <a:spcBef>
                <a:spcPct val="0"/>
              </a:spcBef>
              <a:spcAft>
                <a:spcPts val="1200"/>
              </a:spcAft>
            </a:pPr>
            <a:r>
              <a:rPr lang="en-US" sz="2400" dirty="0" smtClean="0">
                <a:latin typeface="Times New Roman" pitchFamily="18" charset="0"/>
                <a:cs typeface="Times New Roman" pitchFamily="18" charset="0"/>
              </a:rPr>
              <a:t>It tells the parity of data stored in Accumulator.</a:t>
            </a:r>
          </a:p>
          <a:p>
            <a:pPr lvl="1" eaLnBrk="1" hangingPunct="1">
              <a:spcBef>
                <a:spcPct val="0"/>
              </a:spcBef>
              <a:spcAft>
                <a:spcPts val="1200"/>
              </a:spcAft>
            </a:pPr>
            <a:r>
              <a:rPr lang="en-US" sz="2400" dirty="0" smtClean="0">
                <a:latin typeface="Times New Roman" pitchFamily="18" charset="0"/>
                <a:cs typeface="Times New Roman" pitchFamily="18" charset="0"/>
              </a:rPr>
              <a:t>If parity is even, parity flag is set (1).</a:t>
            </a:r>
          </a:p>
          <a:p>
            <a:pPr lvl="1" eaLnBrk="1" hangingPunct="1">
              <a:spcBef>
                <a:spcPct val="0"/>
              </a:spcBef>
              <a:spcAft>
                <a:spcPts val="1200"/>
              </a:spcAft>
            </a:pPr>
            <a:r>
              <a:rPr lang="en-US" sz="2400" dirty="0" smtClean="0">
                <a:latin typeface="Times New Roman" pitchFamily="18" charset="0"/>
                <a:cs typeface="Times New Roman" pitchFamily="18" charset="0"/>
              </a:rPr>
              <a:t>If parity is odd, parity flag is reset (0).</a:t>
            </a:r>
          </a:p>
        </p:txBody>
      </p:sp>
      <p:sp>
        <p:nvSpPr>
          <p:cNvPr id="4" name="Slide Number Placeholder 3"/>
          <p:cNvSpPr>
            <a:spLocks noGrp="1"/>
          </p:cNvSpPr>
          <p:nvPr>
            <p:ph type="sldNum" sz="quarter" idx="12"/>
          </p:nvPr>
        </p:nvSpPr>
        <p:spPr/>
        <p:txBody>
          <a:bodyPr/>
          <a:lstStyle/>
          <a:p>
            <a:pPr>
              <a:defRPr/>
            </a:pPr>
            <a:fld id="{A6A8D9B8-6584-415A-B351-B7803C6FA22E}" type="slidenum">
              <a:rPr lang="en-US" smtClean="0"/>
              <a:pPr>
                <a:defRPr/>
              </a:pPr>
              <a:t>32</a:t>
            </a:fld>
            <a:endParaRPr lang="en-US"/>
          </a:p>
        </p:txBody>
      </p:sp>
      <p:sp>
        <p:nvSpPr>
          <p:cNvPr id="7" name="Date Placeholder 6"/>
          <p:cNvSpPr>
            <a:spLocks noGrp="1"/>
          </p:cNvSpPr>
          <p:nvPr>
            <p:ph type="dt" sz="half" idx="10"/>
          </p:nvPr>
        </p:nvSpPr>
        <p:spPr/>
        <p:txBody>
          <a:bodyPr/>
          <a:lstStyle/>
          <a:p>
            <a:fld id="{96D0A306-8765-4DC9-97D6-B7903ECFD3E1}"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3555" name="Content Placeholder 2"/>
          <p:cNvSpPr>
            <a:spLocks noGrp="1"/>
          </p:cNvSpPr>
          <p:nvPr>
            <p:ph sz="quarter" idx="1"/>
          </p:nvPr>
        </p:nvSpPr>
        <p:spPr/>
        <p:txBody>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Program Status Word (PSW)</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a flag register five bits (D</a:t>
            </a:r>
            <a:r>
              <a:rPr lang="en-US" sz="2400" baseline="-25000" dirty="0" smtClean="0">
                <a:latin typeface="Times New Roman" pitchFamily="18" charset="0"/>
                <a:cs typeface="Times New Roman" pitchFamily="18" charset="0"/>
              </a:rPr>
              <a:t>0</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6</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7</a:t>
            </a:r>
            <a:r>
              <a:rPr lang="en-US" sz="2400" dirty="0" smtClean="0">
                <a:latin typeface="Times New Roman" pitchFamily="18" charset="0"/>
                <a:cs typeface="Times New Roman" pitchFamily="18" charset="0"/>
              </a:rPr>
              <a:t>) indicate status  and three bits (D</a:t>
            </a:r>
            <a:r>
              <a:rPr lang="en-US" sz="2400" baseline="-25000" dirty="0" smtClean="0">
                <a:latin typeface="Times New Roman" pitchFamily="18" charset="0"/>
                <a:cs typeface="Times New Roman" pitchFamily="18" charset="0"/>
              </a:rPr>
              <a:t>5</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3</a:t>
            </a:r>
            <a:r>
              <a:rPr lang="en-US" sz="2400" dirty="0" smtClean="0">
                <a:latin typeface="Times New Roman" pitchFamily="18" charset="0"/>
                <a:cs typeface="Times New Roman" pitchFamily="18" charset="0"/>
              </a:rPr>
              <a:t>, D</a:t>
            </a:r>
            <a:r>
              <a:rPr lang="en-US" sz="2400" baseline="-250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is undefined</a:t>
            </a:r>
          </a:p>
          <a:p>
            <a:r>
              <a:rPr lang="en-US" sz="2400" dirty="0" smtClean="0">
                <a:latin typeface="Times New Roman" pitchFamily="18" charset="0"/>
                <a:cs typeface="Times New Roman" pitchFamily="18" charset="0"/>
              </a:rPr>
              <a:t>Combination of these 8 bits known as Program Status Word (PSW)</a:t>
            </a:r>
          </a:p>
          <a:p>
            <a:pPr eaLnBrk="1" hangingPunct="1">
              <a:spcBef>
                <a:spcPct val="0"/>
              </a:spcBef>
              <a:spcAft>
                <a:spcPts val="2400"/>
              </a:spcAft>
            </a:pPr>
            <a:endParaRPr lang="en-US" dirty="0" smtClean="0"/>
          </a:p>
        </p:txBody>
      </p:sp>
      <p:sp>
        <p:nvSpPr>
          <p:cNvPr id="4" name="Slide Number Placeholder 3"/>
          <p:cNvSpPr>
            <a:spLocks noGrp="1"/>
          </p:cNvSpPr>
          <p:nvPr>
            <p:ph type="sldNum" sz="quarter" idx="12"/>
          </p:nvPr>
        </p:nvSpPr>
        <p:spPr/>
        <p:txBody>
          <a:bodyPr/>
          <a:lstStyle/>
          <a:p>
            <a:pPr>
              <a:defRPr/>
            </a:pPr>
            <a:fld id="{699056D1-BCDD-4864-949B-4867E4355D07}" type="slidenum">
              <a:rPr lang="en-US" smtClean="0"/>
              <a:pPr>
                <a:defRPr/>
              </a:pPr>
              <a:t>33</a:t>
            </a:fld>
            <a:endParaRPr lang="en-US"/>
          </a:p>
        </p:txBody>
      </p:sp>
      <p:sp>
        <p:nvSpPr>
          <p:cNvPr id="8" name="Date Placeholder 7"/>
          <p:cNvSpPr>
            <a:spLocks noGrp="1"/>
          </p:cNvSpPr>
          <p:nvPr>
            <p:ph type="dt" sz="half" idx="10"/>
          </p:nvPr>
        </p:nvSpPr>
        <p:spPr/>
        <p:txBody>
          <a:bodyPr/>
          <a:lstStyle/>
          <a:p>
            <a:fld id="{C424087F-88A6-43FB-9592-2302978A1F7C}" type="datetime3">
              <a:rPr lang="en-US" smtClean="0"/>
              <a:pPr/>
              <a:t>28 March 2020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4579" name="Content Placeholder 2"/>
          <p:cNvSpPr>
            <a:spLocks noGrp="1"/>
          </p:cNvSpPr>
          <p:nvPr>
            <p:ph sz="quarter" idx="1"/>
          </p:nvPr>
        </p:nvSpPr>
        <p:spPr/>
        <p:txBody>
          <a:bodyPr>
            <a:normAutofit/>
          </a:bodyPr>
          <a:lstStyle/>
          <a:p>
            <a:pPr algn="just">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Instruction Register</a:t>
            </a:r>
            <a:endParaRPr lang="en-US" sz="2400" dirty="0" smtClean="0">
              <a:latin typeface="Times New Roman" pitchFamily="18" charset="0"/>
              <a:cs typeface="Times New Roman" pitchFamily="18" charset="0"/>
            </a:endParaRPr>
          </a:p>
          <a:p>
            <a:pPr algn="just" eaLnBrk="1" hangingPunct="1">
              <a:spcBef>
                <a:spcPct val="0"/>
              </a:spcBef>
              <a:spcAft>
                <a:spcPts val="600"/>
              </a:spcAft>
            </a:pPr>
            <a:r>
              <a:rPr lang="en-US" sz="2400" dirty="0" smtClean="0">
                <a:latin typeface="Times New Roman" pitchFamily="18" charset="0"/>
                <a:cs typeface="Times New Roman" pitchFamily="18" charset="0"/>
              </a:rPr>
              <a:t>It is used to hold the current instruction which the microprocessor is about to execute.</a:t>
            </a:r>
          </a:p>
          <a:p>
            <a:pPr algn="just" eaLnBrk="1" hangingPunct="1">
              <a:spcBef>
                <a:spcPct val="0"/>
              </a:spcBef>
              <a:spcAft>
                <a:spcPts val="600"/>
              </a:spcAft>
            </a:pPr>
            <a:r>
              <a:rPr lang="en-US" sz="2400" dirty="0" smtClean="0">
                <a:latin typeface="Times New Roman" pitchFamily="18" charset="0"/>
                <a:cs typeface="Times New Roman" pitchFamily="18" charset="0"/>
              </a:rPr>
              <a:t>It is an 8-bit register.</a:t>
            </a:r>
          </a:p>
        </p:txBody>
      </p:sp>
      <p:sp>
        <p:nvSpPr>
          <p:cNvPr id="4" name="Slide Number Placeholder 3"/>
          <p:cNvSpPr>
            <a:spLocks noGrp="1"/>
          </p:cNvSpPr>
          <p:nvPr>
            <p:ph type="sldNum" sz="quarter" idx="12"/>
          </p:nvPr>
        </p:nvSpPr>
        <p:spPr/>
        <p:txBody>
          <a:bodyPr/>
          <a:lstStyle/>
          <a:p>
            <a:pPr>
              <a:defRPr/>
            </a:pPr>
            <a:fld id="{13216C4A-D4B4-4EAA-9E9A-6AB2F2029A99}" type="slidenum">
              <a:rPr lang="en-US" smtClean="0"/>
              <a:pPr>
                <a:defRPr/>
              </a:pPr>
              <a:t>34</a:t>
            </a:fld>
            <a:endParaRPr lang="en-US"/>
          </a:p>
        </p:txBody>
      </p:sp>
      <p:sp>
        <p:nvSpPr>
          <p:cNvPr id="7" name="Date Placeholder 6"/>
          <p:cNvSpPr>
            <a:spLocks noGrp="1"/>
          </p:cNvSpPr>
          <p:nvPr>
            <p:ph type="dt" sz="half" idx="10"/>
          </p:nvPr>
        </p:nvSpPr>
        <p:spPr/>
        <p:txBody>
          <a:bodyPr/>
          <a:lstStyle/>
          <a:p>
            <a:fld id="{32955902-9A6A-47E3-9113-D0925DC62422}"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5603"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Instruction Decoder</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It interprets the instruction stored in instruction register.</a:t>
            </a:r>
          </a:p>
          <a:p>
            <a:pPr eaLnBrk="1" hangingPunct="1">
              <a:spcBef>
                <a:spcPct val="0"/>
              </a:spcBef>
              <a:spcAft>
                <a:spcPts val="600"/>
              </a:spcAft>
            </a:pPr>
            <a:r>
              <a:rPr lang="en-US" sz="2400" dirty="0" smtClean="0">
                <a:latin typeface="Times New Roman" pitchFamily="18" charset="0"/>
                <a:cs typeface="Times New Roman" pitchFamily="18" charset="0"/>
              </a:rPr>
              <a:t>It generates various machine cycles depending upon the instruction.</a:t>
            </a:r>
          </a:p>
          <a:p>
            <a:pPr eaLnBrk="1" hangingPunct="1">
              <a:spcBef>
                <a:spcPct val="0"/>
              </a:spcBef>
              <a:spcAft>
                <a:spcPts val="600"/>
              </a:spcAft>
            </a:pPr>
            <a:r>
              <a:rPr lang="en-US" sz="2400" dirty="0" smtClean="0">
                <a:latin typeface="Times New Roman" pitchFamily="18" charset="0"/>
                <a:cs typeface="Times New Roman" pitchFamily="18" charset="0"/>
              </a:rPr>
              <a:t>The machine cycles are then given to the Timing and Control Unit.</a:t>
            </a:r>
          </a:p>
        </p:txBody>
      </p:sp>
      <p:sp>
        <p:nvSpPr>
          <p:cNvPr id="4" name="Slide Number Placeholder 3"/>
          <p:cNvSpPr>
            <a:spLocks noGrp="1"/>
          </p:cNvSpPr>
          <p:nvPr>
            <p:ph type="sldNum" sz="quarter" idx="12"/>
          </p:nvPr>
        </p:nvSpPr>
        <p:spPr/>
        <p:txBody>
          <a:bodyPr/>
          <a:lstStyle/>
          <a:p>
            <a:pPr>
              <a:defRPr/>
            </a:pPr>
            <a:fld id="{7CDC3615-E6A7-436C-9E47-388405870A6F}" type="slidenum">
              <a:rPr lang="en-US" smtClean="0"/>
              <a:pPr>
                <a:defRPr/>
              </a:pPr>
              <a:t>35</a:t>
            </a:fld>
            <a:endParaRPr lang="en-US"/>
          </a:p>
        </p:txBody>
      </p:sp>
      <p:sp>
        <p:nvSpPr>
          <p:cNvPr id="7" name="Date Placeholder 6"/>
          <p:cNvSpPr>
            <a:spLocks noGrp="1"/>
          </p:cNvSpPr>
          <p:nvPr>
            <p:ph type="dt" sz="half" idx="10"/>
          </p:nvPr>
        </p:nvSpPr>
        <p:spPr/>
        <p:txBody>
          <a:bodyPr/>
          <a:lstStyle/>
          <a:p>
            <a:fld id="{7EDC15A5-D860-4928-9596-BC281A192ED3}"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6627"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600" b="1" dirty="0" smtClean="0">
                <a:latin typeface="Times New Roman" pitchFamily="18" charset="0"/>
                <a:cs typeface="Times New Roman" pitchFamily="18" charset="0"/>
              </a:rPr>
              <a:t>Timing and Control Unit</a:t>
            </a:r>
            <a:endParaRPr lang="en-US" sz="2600" dirty="0" smtClean="0">
              <a:latin typeface="Times New Roman" pitchFamily="18" charset="0"/>
              <a:cs typeface="Times New Roman" pitchFamily="18" charset="0"/>
            </a:endParaRPr>
          </a:p>
          <a:p>
            <a:pPr eaLnBrk="1" hangingPunct="1">
              <a:spcBef>
                <a:spcPct val="0"/>
              </a:spcBef>
              <a:spcAft>
                <a:spcPts val="600"/>
              </a:spcAft>
            </a:pPr>
            <a:r>
              <a:rPr lang="en-US" sz="2600" dirty="0" smtClean="0">
                <a:latin typeface="Times New Roman" pitchFamily="18" charset="0"/>
                <a:cs typeface="Times New Roman" pitchFamily="18" charset="0"/>
              </a:rPr>
              <a:t>It controls all the operations of microprocessor and peripheral devices.</a:t>
            </a:r>
          </a:p>
          <a:p>
            <a:pPr eaLnBrk="1" hangingPunct="1">
              <a:spcBef>
                <a:spcPct val="0"/>
              </a:spcBef>
              <a:spcAft>
                <a:spcPts val="600"/>
              </a:spcAft>
            </a:pPr>
            <a:r>
              <a:rPr lang="en-US" sz="2600" dirty="0" smtClean="0">
                <a:latin typeface="Times New Roman" pitchFamily="18" charset="0"/>
                <a:cs typeface="Times New Roman" pitchFamily="18" charset="0"/>
              </a:rPr>
              <a:t>Depending upon the machine cycles received from Instruction Decoder, it generates 12 control signals:</a:t>
            </a:r>
          </a:p>
          <a:p>
            <a:pPr lvl="1" eaLnBrk="1" hangingPunct="1">
              <a:spcBef>
                <a:spcPct val="0"/>
              </a:spcBef>
              <a:spcAft>
                <a:spcPts val="600"/>
              </a:spcAft>
            </a:pPr>
            <a:r>
              <a:rPr lang="en-US" sz="2600" dirty="0" smtClean="0">
                <a:latin typeface="Times New Roman" pitchFamily="18" charset="0"/>
                <a:cs typeface="Times New Roman" pitchFamily="18" charset="0"/>
              </a:rPr>
              <a:t>S</a:t>
            </a:r>
            <a:r>
              <a:rPr lang="en-US" sz="2600" baseline="-25000" dirty="0" smtClean="0">
                <a:latin typeface="Times New Roman" pitchFamily="18" charset="0"/>
                <a:cs typeface="Times New Roman" pitchFamily="18" charset="0"/>
              </a:rPr>
              <a:t>0</a:t>
            </a:r>
            <a:r>
              <a:rPr lang="en-US" sz="2600" dirty="0" smtClean="0">
                <a:latin typeface="Times New Roman" pitchFamily="18" charset="0"/>
                <a:cs typeface="Times New Roman" pitchFamily="18" charset="0"/>
              </a:rPr>
              <a:t> and S</a:t>
            </a:r>
            <a:r>
              <a:rPr lang="en-US" sz="2600" baseline="-25000" dirty="0" smtClean="0">
                <a:latin typeface="Times New Roman" pitchFamily="18" charset="0"/>
                <a:cs typeface="Times New Roman" pitchFamily="18" charset="0"/>
              </a:rPr>
              <a:t>1</a:t>
            </a:r>
            <a:r>
              <a:rPr lang="en-US" sz="2600" dirty="0" smtClean="0">
                <a:latin typeface="Times New Roman" pitchFamily="18" charset="0"/>
                <a:cs typeface="Times New Roman" pitchFamily="18" charset="0"/>
              </a:rPr>
              <a:t> (Status Signals).</a:t>
            </a:r>
          </a:p>
          <a:p>
            <a:pPr lvl="1" eaLnBrk="1" hangingPunct="1">
              <a:spcBef>
                <a:spcPct val="0"/>
              </a:spcBef>
              <a:spcAft>
                <a:spcPts val="600"/>
              </a:spcAft>
            </a:pPr>
            <a:r>
              <a:rPr lang="en-US" sz="2600" dirty="0" smtClean="0">
                <a:latin typeface="Times New Roman" pitchFamily="18" charset="0"/>
                <a:cs typeface="Times New Roman" pitchFamily="18" charset="0"/>
              </a:rPr>
              <a:t>ALE (Address Latch Enable).</a:t>
            </a:r>
          </a:p>
          <a:p>
            <a:pPr lvl="1" eaLnBrk="1" hangingPunct="1">
              <a:spcBef>
                <a:spcPct val="0"/>
              </a:spcBef>
              <a:spcAft>
                <a:spcPts val="2400"/>
              </a:spcAft>
            </a:pPr>
            <a:endParaRPr lang="en-US" dirty="0" smtClean="0"/>
          </a:p>
        </p:txBody>
      </p:sp>
      <p:sp>
        <p:nvSpPr>
          <p:cNvPr id="7" name="Date Placeholder 6"/>
          <p:cNvSpPr>
            <a:spLocks noGrp="1"/>
          </p:cNvSpPr>
          <p:nvPr>
            <p:ph type="dt" sz="half" idx="10"/>
          </p:nvPr>
        </p:nvSpPr>
        <p:spPr/>
        <p:txBody>
          <a:bodyPr/>
          <a:lstStyle/>
          <a:p>
            <a:fld id="{6347E9A0-1403-4845-BDF1-3C3948856D11}"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36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13315" name="Content Placeholder 2"/>
          <p:cNvSpPr>
            <a:spLocks noGrp="1"/>
          </p:cNvSpPr>
          <p:nvPr>
            <p:ph sz="quarter" idx="1"/>
          </p:nvPr>
        </p:nvSpPr>
        <p:spPr/>
        <p:txBody>
          <a:bodyPr>
            <a:normAutofit lnSpcReduction="10000"/>
          </a:bodyPr>
          <a:lstStyle/>
          <a:p>
            <a:pPr lvl="1">
              <a:spcBef>
                <a:spcPts val="0"/>
              </a:spcBef>
              <a:spcAft>
                <a:spcPts val="2400"/>
              </a:spcAft>
              <a:buFont typeface="Courier New" pitchFamily="49" charset="0"/>
              <a:buChar char="o"/>
              <a:defRPr/>
            </a:pPr>
            <a:r>
              <a:rPr lang="en-US" b="1" dirty="0" smtClean="0">
                <a:latin typeface="Times New Roman" pitchFamily="18" charset="0"/>
                <a:cs typeface="Times New Roman" pitchFamily="18" charset="0"/>
              </a:rPr>
              <a:t>Timing and Control Unit</a:t>
            </a:r>
            <a:endParaRPr lang="en-US" dirty="0" smtClean="0">
              <a:latin typeface="Times New Roman" pitchFamily="18" charset="0"/>
              <a:cs typeface="Times New Roman" pitchFamily="18" charset="0"/>
            </a:endParaRPr>
          </a:p>
          <a:p>
            <a:pPr lvl="1" eaLnBrk="1" hangingPunct="1">
              <a:spcBef>
                <a:spcPts val="0"/>
              </a:spcBef>
              <a:spcAft>
                <a:spcPts val="600"/>
              </a:spcAft>
              <a:defRPr/>
            </a:pPr>
            <a:r>
              <a:rPr lang="en-US" dirty="0" smtClean="0">
                <a:latin typeface="Times New Roman" pitchFamily="18" charset="0"/>
                <a:cs typeface="Times New Roman" pitchFamily="18" charset="0"/>
              </a:rPr>
              <a:t>RD (Read, active low).</a:t>
            </a:r>
          </a:p>
          <a:p>
            <a:pPr lvl="1" eaLnBrk="1" hangingPunct="1">
              <a:spcBef>
                <a:spcPts val="0"/>
              </a:spcBef>
              <a:spcAft>
                <a:spcPts val="600"/>
              </a:spcAft>
              <a:defRPr/>
            </a:pPr>
            <a:r>
              <a:rPr lang="en-US" dirty="0" smtClean="0">
                <a:latin typeface="Times New Roman" pitchFamily="18" charset="0"/>
                <a:cs typeface="Times New Roman" pitchFamily="18" charset="0"/>
              </a:rPr>
              <a:t>WR (Write, active low).</a:t>
            </a:r>
          </a:p>
          <a:p>
            <a:pPr lvl="1" eaLnBrk="1" hangingPunct="1">
              <a:spcBef>
                <a:spcPts val="0"/>
              </a:spcBef>
              <a:spcAft>
                <a:spcPts val="600"/>
              </a:spcAft>
              <a:defRPr/>
            </a:pPr>
            <a:r>
              <a:rPr lang="en-US" dirty="0" smtClean="0">
                <a:latin typeface="Times New Roman" pitchFamily="18" charset="0"/>
                <a:cs typeface="Times New Roman" pitchFamily="18" charset="0"/>
              </a:rPr>
              <a:t>IO/M (Input-Output/Memory).</a:t>
            </a:r>
          </a:p>
          <a:p>
            <a:pPr lvl="1" eaLnBrk="1" hangingPunct="1">
              <a:spcBef>
                <a:spcPts val="0"/>
              </a:spcBef>
              <a:spcAft>
                <a:spcPts val="600"/>
              </a:spcAft>
              <a:defRPr/>
            </a:pPr>
            <a:r>
              <a:rPr lang="en-US" dirty="0" smtClean="0">
                <a:latin typeface="Times New Roman" pitchFamily="18" charset="0"/>
                <a:cs typeface="Times New Roman" pitchFamily="18" charset="0"/>
              </a:rPr>
              <a:t>READY</a:t>
            </a:r>
          </a:p>
          <a:p>
            <a:pPr lvl="1" eaLnBrk="1" hangingPunct="1">
              <a:spcBef>
                <a:spcPts val="0"/>
              </a:spcBef>
              <a:spcAft>
                <a:spcPts val="600"/>
              </a:spcAft>
              <a:defRPr/>
            </a:pPr>
            <a:r>
              <a:rPr lang="en-US" dirty="0" smtClean="0">
                <a:latin typeface="Times New Roman" pitchFamily="18" charset="0"/>
                <a:cs typeface="Times New Roman" pitchFamily="18" charset="0"/>
              </a:rPr>
              <a:t>RESET IN</a:t>
            </a:r>
          </a:p>
          <a:p>
            <a:pPr lvl="1" eaLnBrk="1" hangingPunct="1">
              <a:spcBef>
                <a:spcPts val="0"/>
              </a:spcBef>
              <a:spcAft>
                <a:spcPts val="600"/>
              </a:spcAft>
              <a:defRPr/>
            </a:pPr>
            <a:r>
              <a:rPr lang="en-US" dirty="0" smtClean="0">
                <a:latin typeface="Times New Roman" pitchFamily="18" charset="0"/>
                <a:cs typeface="Times New Roman" pitchFamily="18" charset="0"/>
              </a:rPr>
              <a:t>RESET OUT</a:t>
            </a:r>
          </a:p>
          <a:p>
            <a:pPr lvl="1" eaLnBrk="1" hangingPunct="1">
              <a:spcBef>
                <a:spcPts val="0"/>
              </a:spcBef>
              <a:spcAft>
                <a:spcPts val="600"/>
              </a:spcAft>
              <a:defRPr/>
            </a:pPr>
            <a:r>
              <a:rPr lang="en-US" dirty="0" smtClean="0">
                <a:latin typeface="Times New Roman" pitchFamily="18" charset="0"/>
                <a:cs typeface="Times New Roman" pitchFamily="18" charset="0"/>
              </a:rPr>
              <a:t>CLK OUT</a:t>
            </a:r>
          </a:p>
          <a:p>
            <a:pPr lvl="1" eaLnBrk="1" hangingPunct="1">
              <a:spcBef>
                <a:spcPts val="0"/>
              </a:spcBef>
              <a:spcAft>
                <a:spcPts val="600"/>
              </a:spcAft>
              <a:defRPr/>
            </a:pPr>
            <a:r>
              <a:rPr lang="en-US" dirty="0" smtClean="0">
                <a:latin typeface="Times New Roman" pitchFamily="18" charset="0"/>
                <a:cs typeface="Times New Roman" pitchFamily="18" charset="0"/>
              </a:rPr>
              <a:t>HOLD and HLDA</a:t>
            </a:r>
          </a:p>
        </p:txBody>
      </p:sp>
      <p:sp>
        <p:nvSpPr>
          <p:cNvPr id="4" name="Slide Number Placeholder 3"/>
          <p:cNvSpPr>
            <a:spLocks noGrp="1"/>
          </p:cNvSpPr>
          <p:nvPr>
            <p:ph type="sldNum" sz="quarter" idx="12"/>
          </p:nvPr>
        </p:nvSpPr>
        <p:spPr/>
        <p:txBody>
          <a:bodyPr/>
          <a:lstStyle/>
          <a:p>
            <a:pPr>
              <a:defRPr/>
            </a:pPr>
            <a:fld id="{F1B18409-05AA-4200-A131-CB0E163DA68A}" type="slidenum">
              <a:rPr lang="en-US" smtClean="0"/>
              <a:pPr>
                <a:defRPr/>
              </a:pPr>
              <a:t>37</a:t>
            </a:fld>
            <a:endParaRPr lang="en-US" dirty="0"/>
          </a:p>
        </p:txBody>
      </p:sp>
      <p:cxnSp>
        <p:nvCxnSpPr>
          <p:cNvPr id="8" name="Straight Connector 7"/>
          <p:cNvCxnSpPr/>
          <p:nvPr/>
        </p:nvCxnSpPr>
        <p:spPr>
          <a:xfrm>
            <a:off x="1295400" y="2286000"/>
            <a:ext cx="381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371600" y="2743200"/>
            <a:ext cx="3810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28800" y="3276600"/>
            <a:ext cx="1524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371600" y="3733800"/>
            <a:ext cx="9906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fld id="{AD576001-138A-4972-A76C-F4DE64B33709}" type="datetime3">
              <a:rPr lang="en-US" smtClean="0"/>
              <a:pPr/>
              <a:t>28 March 2020</a:t>
            </a:fld>
            <a:endParaRPr lang="en-US"/>
          </a:p>
        </p:txBody>
      </p:sp>
      <p:sp>
        <p:nvSpPr>
          <p:cNvPr id="12" name="Footer Placeholder 11"/>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13315" name="Content Placeholder 2"/>
          <p:cNvSpPr>
            <a:spLocks noGrp="1"/>
          </p:cNvSpPr>
          <p:nvPr>
            <p:ph sz="quarter" idx="1"/>
          </p:nvPr>
        </p:nvSpPr>
        <p:spPr/>
        <p:txBody>
          <a:bodyPr>
            <a:normAutofit fontScale="77500" lnSpcReduction="20000"/>
          </a:bodyPr>
          <a:lstStyle/>
          <a:p>
            <a:pPr>
              <a:spcBef>
                <a:spcPts val="0"/>
              </a:spcBef>
              <a:spcAft>
                <a:spcPts val="2400"/>
              </a:spcAft>
              <a:buFont typeface="Courier New" pitchFamily="49" charset="0"/>
              <a:buChar char="o"/>
              <a:defRPr/>
            </a:pPr>
            <a:r>
              <a:rPr lang="en-US" sz="3800" b="1" dirty="0" smtClean="0">
                <a:latin typeface="Times New Roman" pitchFamily="18" charset="0"/>
                <a:cs typeface="Times New Roman" pitchFamily="18" charset="0"/>
              </a:rPr>
              <a:t>General Purpose Registers</a:t>
            </a:r>
            <a:endParaRPr lang="en-US" sz="3800" dirty="0" smtClean="0">
              <a:latin typeface="Times New Roman" pitchFamily="18" charset="0"/>
              <a:cs typeface="Times New Roman" pitchFamily="18" charset="0"/>
            </a:endParaRPr>
          </a:p>
          <a:p>
            <a:pPr eaLnBrk="1" hangingPunct="1">
              <a:spcBef>
                <a:spcPts val="0"/>
              </a:spcBef>
              <a:spcAft>
                <a:spcPts val="600"/>
              </a:spcAft>
              <a:defRPr/>
            </a:pPr>
            <a:r>
              <a:rPr lang="en-US" sz="3800" dirty="0" smtClean="0">
                <a:latin typeface="Times New Roman" pitchFamily="18" charset="0"/>
                <a:cs typeface="Times New Roman" pitchFamily="18" charset="0"/>
              </a:rPr>
              <a:t>There are 6 general purpose registers, namely B, C, D, E, H, L.</a:t>
            </a:r>
          </a:p>
          <a:p>
            <a:pPr eaLnBrk="1" hangingPunct="1">
              <a:spcBef>
                <a:spcPts val="0"/>
              </a:spcBef>
              <a:spcAft>
                <a:spcPts val="600"/>
              </a:spcAft>
              <a:defRPr/>
            </a:pPr>
            <a:r>
              <a:rPr lang="en-US" sz="3800" dirty="0" smtClean="0">
                <a:latin typeface="Times New Roman" pitchFamily="18" charset="0"/>
                <a:cs typeface="Times New Roman" pitchFamily="18" charset="0"/>
              </a:rPr>
              <a:t>Each of the them is 8-bit register.</a:t>
            </a:r>
          </a:p>
          <a:p>
            <a:pPr eaLnBrk="1" hangingPunct="1">
              <a:spcBef>
                <a:spcPts val="0"/>
              </a:spcBef>
              <a:spcAft>
                <a:spcPts val="600"/>
              </a:spcAft>
              <a:defRPr/>
            </a:pPr>
            <a:r>
              <a:rPr lang="en-US" sz="3800" dirty="0" smtClean="0">
                <a:latin typeface="Times New Roman" pitchFamily="18" charset="0"/>
                <a:cs typeface="Times New Roman" pitchFamily="18" charset="0"/>
              </a:rPr>
              <a:t>They are used to hold data and results.</a:t>
            </a:r>
          </a:p>
          <a:p>
            <a:pPr eaLnBrk="1" hangingPunct="1">
              <a:spcBef>
                <a:spcPts val="0"/>
              </a:spcBef>
              <a:spcAft>
                <a:spcPts val="600"/>
              </a:spcAft>
              <a:defRPr/>
            </a:pPr>
            <a:r>
              <a:rPr lang="en-US" sz="3800" dirty="0" smtClean="0">
                <a:latin typeface="Times New Roman" pitchFamily="18" charset="0"/>
                <a:cs typeface="Times New Roman" pitchFamily="18" charset="0"/>
              </a:rPr>
              <a:t>To hold 16-bit data, combination of two 8-bit registers can be used.</a:t>
            </a:r>
          </a:p>
          <a:p>
            <a:pPr eaLnBrk="1" hangingPunct="1">
              <a:spcBef>
                <a:spcPts val="0"/>
              </a:spcBef>
              <a:spcAft>
                <a:spcPts val="600"/>
              </a:spcAft>
              <a:defRPr/>
            </a:pPr>
            <a:r>
              <a:rPr lang="en-US" sz="3800" dirty="0" smtClean="0">
                <a:latin typeface="Times New Roman" pitchFamily="18" charset="0"/>
                <a:cs typeface="Times New Roman" pitchFamily="18" charset="0"/>
              </a:rPr>
              <a:t>This combination is known as </a:t>
            </a:r>
            <a:r>
              <a:rPr lang="en-US" sz="3800" b="1" i="1" dirty="0" smtClean="0">
                <a:latin typeface="Times New Roman" pitchFamily="18" charset="0"/>
                <a:cs typeface="Times New Roman" pitchFamily="18" charset="0"/>
              </a:rPr>
              <a:t>Register Pair</a:t>
            </a:r>
            <a:r>
              <a:rPr lang="en-US" sz="3800" dirty="0" smtClean="0">
                <a:latin typeface="Times New Roman" pitchFamily="18" charset="0"/>
                <a:cs typeface="Times New Roman" pitchFamily="18" charset="0"/>
              </a:rPr>
              <a:t>.</a:t>
            </a:r>
          </a:p>
          <a:p>
            <a:pPr eaLnBrk="1" hangingPunct="1">
              <a:spcBef>
                <a:spcPts val="0"/>
              </a:spcBef>
              <a:spcAft>
                <a:spcPts val="600"/>
              </a:spcAft>
              <a:defRPr/>
            </a:pPr>
            <a:r>
              <a:rPr lang="en-US" sz="3800" dirty="0" smtClean="0">
                <a:latin typeface="Times New Roman" pitchFamily="18" charset="0"/>
                <a:cs typeface="Times New Roman" pitchFamily="18" charset="0"/>
              </a:rPr>
              <a:t>The valid register pairs are:</a:t>
            </a:r>
          </a:p>
          <a:p>
            <a:pPr lvl="1" eaLnBrk="1" hangingPunct="1">
              <a:spcBef>
                <a:spcPts val="0"/>
              </a:spcBef>
              <a:spcAft>
                <a:spcPts val="600"/>
              </a:spcAft>
              <a:defRPr/>
            </a:pPr>
            <a:r>
              <a:rPr lang="en-US" sz="3800" dirty="0" smtClean="0">
                <a:latin typeface="Times New Roman" pitchFamily="18" charset="0"/>
                <a:cs typeface="Times New Roman" pitchFamily="18" charset="0"/>
              </a:rPr>
              <a:t>B – C, 	D – E, 		H – L.</a:t>
            </a:r>
          </a:p>
          <a:p>
            <a:pPr eaLnBrk="1" hangingPunct="1">
              <a:spcBef>
                <a:spcPts val="0"/>
              </a:spcBef>
              <a:spcAft>
                <a:spcPts val="2400"/>
              </a:spcAft>
              <a:defRPr/>
            </a:pPr>
            <a:endParaRPr lang="en-US" dirty="0" smtClean="0"/>
          </a:p>
        </p:txBody>
      </p:sp>
      <p:sp>
        <p:nvSpPr>
          <p:cNvPr id="4" name="Slide Number Placeholder 3"/>
          <p:cNvSpPr>
            <a:spLocks noGrp="1"/>
          </p:cNvSpPr>
          <p:nvPr>
            <p:ph type="sldNum" sz="quarter" idx="12"/>
          </p:nvPr>
        </p:nvSpPr>
        <p:spPr/>
        <p:txBody>
          <a:bodyPr/>
          <a:lstStyle/>
          <a:p>
            <a:pPr>
              <a:defRPr/>
            </a:pPr>
            <a:fld id="{86C63C15-D31C-474B-8F64-8394B8A35496}" type="slidenum">
              <a:rPr lang="en-US" smtClean="0"/>
              <a:pPr>
                <a:defRPr/>
              </a:pPr>
              <a:t>38</a:t>
            </a:fld>
            <a:endParaRPr lang="en-US"/>
          </a:p>
        </p:txBody>
      </p:sp>
      <p:sp>
        <p:nvSpPr>
          <p:cNvPr id="7" name="Date Placeholder 6"/>
          <p:cNvSpPr>
            <a:spLocks noGrp="1"/>
          </p:cNvSpPr>
          <p:nvPr>
            <p:ph type="dt" sz="half" idx="10"/>
          </p:nvPr>
        </p:nvSpPr>
        <p:spPr/>
        <p:txBody>
          <a:bodyPr/>
          <a:lstStyle/>
          <a:p>
            <a:fld id="{32F944E5-D0F3-4B52-8A41-8E29A6B5C4C7}"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29699"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Program Counter</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It is used to hold the address of next instruction to be executed.</a:t>
            </a:r>
          </a:p>
          <a:p>
            <a:pPr eaLnBrk="1" hangingPunct="1">
              <a:spcBef>
                <a:spcPct val="0"/>
              </a:spcBef>
              <a:spcAft>
                <a:spcPts val="600"/>
              </a:spcAft>
            </a:pPr>
            <a:r>
              <a:rPr lang="en-US" sz="2400" dirty="0" smtClean="0">
                <a:latin typeface="Times New Roman" pitchFamily="18" charset="0"/>
                <a:cs typeface="Times New Roman" pitchFamily="18" charset="0"/>
              </a:rPr>
              <a:t>It is a 16-bit register.</a:t>
            </a:r>
          </a:p>
          <a:p>
            <a:pPr eaLnBrk="1" hangingPunct="1">
              <a:spcBef>
                <a:spcPct val="0"/>
              </a:spcBef>
              <a:spcAft>
                <a:spcPts val="600"/>
              </a:spcAft>
            </a:pPr>
            <a:r>
              <a:rPr lang="en-US" sz="2400" dirty="0" smtClean="0">
                <a:latin typeface="Times New Roman" pitchFamily="18" charset="0"/>
                <a:cs typeface="Times New Roman" pitchFamily="18" charset="0"/>
              </a:rPr>
              <a:t>The microprocessor increments the value of Program Counter after the execution of the current instruction, so that, it always points to the next instruction.</a:t>
            </a:r>
          </a:p>
        </p:txBody>
      </p:sp>
      <p:sp>
        <p:nvSpPr>
          <p:cNvPr id="4" name="Slide Number Placeholder 3"/>
          <p:cNvSpPr>
            <a:spLocks noGrp="1"/>
          </p:cNvSpPr>
          <p:nvPr>
            <p:ph type="sldNum" sz="quarter" idx="12"/>
          </p:nvPr>
        </p:nvSpPr>
        <p:spPr/>
        <p:txBody>
          <a:bodyPr/>
          <a:lstStyle/>
          <a:p>
            <a:pPr>
              <a:defRPr/>
            </a:pPr>
            <a:fld id="{0D5854B4-98D5-4131-AC7A-6355D44ADC76}" type="slidenum">
              <a:rPr lang="en-US" smtClean="0"/>
              <a:pPr>
                <a:defRPr/>
              </a:pPr>
              <a:t>39</a:t>
            </a:fld>
            <a:endParaRPr lang="en-US"/>
          </a:p>
        </p:txBody>
      </p:sp>
      <p:sp>
        <p:nvSpPr>
          <p:cNvPr id="7" name="Date Placeholder 6"/>
          <p:cNvSpPr>
            <a:spLocks noGrp="1"/>
          </p:cNvSpPr>
          <p:nvPr>
            <p:ph type="dt" sz="half" idx="10"/>
          </p:nvPr>
        </p:nvSpPr>
        <p:spPr/>
        <p:txBody>
          <a:bodyPr/>
          <a:lstStyle/>
          <a:p>
            <a:fld id="{86FAFB0D-FCF4-4AEB-97D6-EBAE06FA0D24}"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latin typeface="Times New Roman" pitchFamily="18" charset="0"/>
                <a:cs typeface="Times New Roman" pitchFamily="18" charset="0"/>
              </a:rPr>
              <a:t>Introduction</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algn="just">
              <a:buFont typeface="Courier New" pitchFamily="49" charset="0"/>
              <a:buChar char="o"/>
            </a:pPr>
            <a:r>
              <a:rPr lang="en-US" sz="2400" dirty="0" smtClean="0">
                <a:latin typeface="Times New Roman" pitchFamily="18" charset="0"/>
              </a:rPr>
              <a:t>The CPU consists of memory (Array of registers)  to store data, the ALU to perform arithmetic and logical operations and control unit (decoders, counters, encoders, and control lines)</a:t>
            </a:r>
          </a:p>
          <a:p>
            <a:pPr>
              <a:buClr>
                <a:schemeClr val="tx1"/>
              </a:buClr>
              <a:buFont typeface="Courier New" pitchFamily="49" charset="0"/>
              <a:buChar char="o"/>
            </a:pPr>
            <a:r>
              <a:rPr lang="en-US" sz="2400" b="1" dirty="0" smtClean="0">
                <a:latin typeface="Times New Roman" pitchFamily="18" charset="0"/>
              </a:rPr>
              <a:t>Integrated circuit (IC):</a:t>
            </a:r>
          </a:p>
          <a:p>
            <a:pPr lvl="1">
              <a:buClr>
                <a:schemeClr val="tx1"/>
              </a:buClr>
              <a:buFont typeface="Wingdings" pitchFamily="2" charset="2"/>
              <a:buChar char="ü"/>
            </a:pPr>
            <a:r>
              <a:rPr lang="en-US" sz="2400" dirty="0" smtClean="0">
                <a:latin typeface="Times New Roman" pitchFamily="18" charset="0"/>
              </a:rPr>
              <a:t>In  1959  Integrated Circuit was invented it consists of several  electronic  components like transistors resistors etc grown on a single silicon chip eliminating wires from circuit.</a:t>
            </a:r>
          </a:p>
          <a:p>
            <a:pPr marL="342900" lvl="1" indent="-342900" algn="just">
              <a:buFont typeface="Courier New" pitchFamily="49" charset="0"/>
              <a:buChar char="o"/>
            </a:pPr>
            <a:r>
              <a:rPr lang="en-US" sz="2400" b="1" dirty="0" smtClean="0">
                <a:latin typeface="Times New Roman" pitchFamily="18" charset="0"/>
                <a:cs typeface="Times New Roman" pitchFamily="18" charset="0"/>
              </a:rPr>
              <a:t>Microprocessor:</a:t>
            </a:r>
            <a:r>
              <a:rPr lang="en-US" sz="2400" dirty="0" smtClean="0">
                <a:latin typeface="Times New Roman" pitchFamily="18" charset="0"/>
                <a:cs typeface="Times New Roman" pitchFamily="18" charset="0"/>
              </a:rPr>
              <a:t>                                                   </a:t>
            </a:r>
          </a:p>
          <a:p>
            <a:pPr marL="342900" lvl="1" indent="-342900" algn="just">
              <a:buFont typeface="Wingdings" pitchFamily="2" charset="2"/>
              <a:buChar char="ü"/>
            </a:pPr>
            <a:r>
              <a:rPr lang="en-US" sz="2400" dirty="0" smtClean="0">
                <a:latin typeface="Times New Roman" pitchFamily="18" charset="0"/>
                <a:cs typeface="Times New Roman" pitchFamily="18" charset="0"/>
              </a:rPr>
              <a:t>As the technology moved from SSI to VLSI the face of the computer changed. Initially, computers were built with discrete logic gates. As more and more logic circuits were built on one chip using LSI technology it was became possible to build the whole CPU with its related timing function on a single chip. The central processing unit of a digital computer, built into a single IC is called microprocessor.</a:t>
            </a:r>
          </a:p>
          <a:p>
            <a:endParaRPr lang="en-US" dirty="0"/>
          </a:p>
        </p:txBody>
      </p:sp>
      <p:sp>
        <p:nvSpPr>
          <p:cNvPr id="4" name="Date Placeholder 3"/>
          <p:cNvSpPr>
            <a:spLocks noGrp="1"/>
          </p:cNvSpPr>
          <p:nvPr>
            <p:ph type="dt" sz="half" idx="10"/>
          </p:nvPr>
        </p:nvSpPr>
        <p:spPr/>
        <p:txBody>
          <a:bodyPr/>
          <a:lstStyle/>
          <a:p>
            <a:fld id="{65857501-8AAF-4F36-8FA7-9DFA0B4750D4}"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0723"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Stack Pointer</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It holds the address of top most item in the stack.</a:t>
            </a:r>
          </a:p>
          <a:p>
            <a:pPr eaLnBrk="1" hangingPunct="1">
              <a:spcBef>
                <a:spcPct val="0"/>
              </a:spcBef>
              <a:spcAft>
                <a:spcPts val="600"/>
              </a:spcAft>
            </a:pPr>
            <a:r>
              <a:rPr lang="en-US" sz="2400" dirty="0" smtClean="0">
                <a:latin typeface="Times New Roman" pitchFamily="18" charset="0"/>
                <a:cs typeface="Times New Roman" pitchFamily="18" charset="0"/>
              </a:rPr>
              <a:t>It is also 16-bit register.</a:t>
            </a:r>
          </a:p>
          <a:p>
            <a:pPr eaLnBrk="1" hangingPunct="1">
              <a:spcBef>
                <a:spcPct val="0"/>
              </a:spcBef>
              <a:spcAft>
                <a:spcPts val="600"/>
              </a:spcAft>
            </a:pPr>
            <a:r>
              <a:rPr lang="en-US" sz="2400" dirty="0" smtClean="0">
                <a:latin typeface="Times New Roman" pitchFamily="18" charset="0"/>
                <a:cs typeface="Times New Roman" pitchFamily="18" charset="0"/>
              </a:rPr>
              <a:t>Any portion of memory can be used as stack.</a:t>
            </a:r>
          </a:p>
        </p:txBody>
      </p:sp>
      <p:sp>
        <p:nvSpPr>
          <p:cNvPr id="4" name="Slide Number Placeholder 3"/>
          <p:cNvSpPr>
            <a:spLocks noGrp="1"/>
          </p:cNvSpPr>
          <p:nvPr>
            <p:ph type="sldNum" sz="quarter" idx="12"/>
          </p:nvPr>
        </p:nvSpPr>
        <p:spPr/>
        <p:txBody>
          <a:bodyPr/>
          <a:lstStyle/>
          <a:p>
            <a:pPr>
              <a:defRPr/>
            </a:pPr>
            <a:fld id="{A76D41BA-A51F-4EB4-B47A-43477FA392E1}" type="slidenum">
              <a:rPr lang="en-US" smtClean="0"/>
              <a:pPr>
                <a:defRPr/>
              </a:pPr>
              <a:t>40</a:t>
            </a:fld>
            <a:endParaRPr lang="en-US"/>
          </a:p>
        </p:txBody>
      </p:sp>
      <p:sp>
        <p:nvSpPr>
          <p:cNvPr id="7" name="Date Placeholder 6"/>
          <p:cNvSpPr>
            <a:spLocks noGrp="1"/>
          </p:cNvSpPr>
          <p:nvPr>
            <p:ph type="dt" sz="half" idx="10"/>
          </p:nvPr>
        </p:nvSpPr>
        <p:spPr/>
        <p:txBody>
          <a:bodyPr/>
          <a:lstStyle/>
          <a:p>
            <a:fld id="{4C9DD1DF-E863-4A1A-AE9D-E1732EA68084}"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1747"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Increment/Decrement Register</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This register is used to increment or decrement the value of Stack Pointer.</a:t>
            </a:r>
          </a:p>
          <a:p>
            <a:pPr eaLnBrk="1" hangingPunct="1">
              <a:spcBef>
                <a:spcPct val="0"/>
              </a:spcBef>
              <a:spcAft>
                <a:spcPts val="600"/>
              </a:spcAft>
            </a:pPr>
            <a:r>
              <a:rPr lang="en-US" sz="2400" dirty="0" smtClean="0">
                <a:latin typeface="Times New Roman" pitchFamily="18" charset="0"/>
                <a:cs typeface="Times New Roman" pitchFamily="18" charset="0"/>
              </a:rPr>
              <a:t>During PUSH operation, the value of Stack Pointer is incremented.</a:t>
            </a:r>
          </a:p>
          <a:p>
            <a:pPr eaLnBrk="1" hangingPunct="1">
              <a:spcBef>
                <a:spcPct val="0"/>
              </a:spcBef>
              <a:spcAft>
                <a:spcPts val="600"/>
              </a:spcAft>
            </a:pPr>
            <a:r>
              <a:rPr lang="en-US" sz="2400" dirty="0" smtClean="0">
                <a:latin typeface="Times New Roman" pitchFamily="18" charset="0"/>
                <a:cs typeface="Times New Roman" pitchFamily="18" charset="0"/>
              </a:rPr>
              <a:t>During POP operation, the value of Stack Pointer is decremented.</a:t>
            </a:r>
          </a:p>
        </p:txBody>
      </p:sp>
      <p:sp>
        <p:nvSpPr>
          <p:cNvPr id="4" name="Slide Number Placeholder 3"/>
          <p:cNvSpPr>
            <a:spLocks noGrp="1"/>
          </p:cNvSpPr>
          <p:nvPr>
            <p:ph type="sldNum" sz="quarter" idx="12"/>
          </p:nvPr>
        </p:nvSpPr>
        <p:spPr/>
        <p:txBody>
          <a:bodyPr/>
          <a:lstStyle/>
          <a:p>
            <a:pPr>
              <a:defRPr/>
            </a:pPr>
            <a:fld id="{1EF37E66-486E-451D-BBAD-D699E25902CE}" type="slidenum">
              <a:rPr lang="en-US" smtClean="0"/>
              <a:pPr>
                <a:defRPr/>
              </a:pPr>
              <a:t>41</a:t>
            </a:fld>
            <a:endParaRPr lang="en-US"/>
          </a:p>
        </p:txBody>
      </p:sp>
      <p:sp>
        <p:nvSpPr>
          <p:cNvPr id="7" name="Date Placeholder 6"/>
          <p:cNvSpPr>
            <a:spLocks noGrp="1"/>
          </p:cNvSpPr>
          <p:nvPr>
            <p:ph type="dt" sz="half" idx="10"/>
          </p:nvPr>
        </p:nvSpPr>
        <p:spPr/>
        <p:txBody>
          <a:bodyPr/>
          <a:lstStyle/>
          <a:p>
            <a:fld id="{2B9AD78B-2DD0-4E1A-A2C5-CFC1A09F2E19}"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2771"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Address Latch</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It is group of 8 buffers.</a:t>
            </a:r>
          </a:p>
          <a:p>
            <a:pPr eaLnBrk="1" hangingPunct="1">
              <a:spcBef>
                <a:spcPct val="0"/>
              </a:spcBef>
              <a:spcAft>
                <a:spcPts val="600"/>
              </a:spcAft>
            </a:pPr>
            <a:r>
              <a:rPr lang="en-US" sz="2400" dirty="0" smtClean="0">
                <a:latin typeface="Times New Roman" pitchFamily="18" charset="0"/>
                <a:cs typeface="Times New Roman" pitchFamily="18" charset="0"/>
              </a:rPr>
              <a:t>The upper-byte of 16-bit address is stored in this latch.</a:t>
            </a:r>
          </a:p>
          <a:p>
            <a:pPr eaLnBrk="1" hangingPunct="1">
              <a:spcBef>
                <a:spcPct val="0"/>
              </a:spcBef>
              <a:spcAft>
                <a:spcPts val="600"/>
              </a:spcAft>
            </a:pPr>
            <a:r>
              <a:rPr lang="en-US" sz="2400" dirty="0" smtClean="0">
                <a:latin typeface="Times New Roman" pitchFamily="18" charset="0"/>
                <a:cs typeface="Times New Roman" pitchFamily="18" charset="0"/>
              </a:rPr>
              <a:t>And then it is made available to the peripheral devices.</a:t>
            </a:r>
          </a:p>
        </p:txBody>
      </p:sp>
      <p:sp>
        <p:nvSpPr>
          <p:cNvPr id="4" name="Slide Number Placeholder 3"/>
          <p:cNvSpPr>
            <a:spLocks noGrp="1"/>
          </p:cNvSpPr>
          <p:nvPr>
            <p:ph type="sldNum" sz="quarter" idx="12"/>
          </p:nvPr>
        </p:nvSpPr>
        <p:spPr/>
        <p:txBody>
          <a:bodyPr/>
          <a:lstStyle/>
          <a:p>
            <a:pPr>
              <a:defRPr/>
            </a:pPr>
            <a:fld id="{7F964196-A43B-4DEB-AD2A-27A3541D2092}" type="slidenum">
              <a:rPr lang="en-US" smtClean="0"/>
              <a:pPr>
                <a:defRPr/>
              </a:pPr>
              <a:t>42</a:t>
            </a:fld>
            <a:endParaRPr lang="en-US"/>
          </a:p>
        </p:txBody>
      </p:sp>
      <p:sp>
        <p:nvSpPr>
          <p:cNvPr id="7" name="Date Placeholder 6"/>
          <p:cNvSpPr>
            <a:spLocks noGrp="1"/>
          </p:cNvSpPr>
          <p:nvPr>
            <p:ph type="dt" sz="half" idx="10"/>
          </p:nvPr>
        </p:nvSpPr>
        <p:spPr/>
        <p:txBody>
          <a:bodyPr/>
          <a:lstStyle/>
          <a:p>
            <a:fld id="{497D771C-8070-4CE3-A2ED-99C942D0EDBA}"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13315" name="Content Placeholder 2"/>
          <p:cNvSpPr>
            <a:spLocks noGrp="1"/>
          </p:cNvSpPr>
          <p:nvPr>
            <p:ph sz="quarter" idx="1"/>
          </p:nvPr>
        </p:nvSpPr>
        <p:spPr/>
        <p:txBody>
          <a:bodyPr>
            <a:noAutofit/>
          </a:bodyPr>
          <a:lstStyle/>
          <a:p>
            <a:pPr>
              <a:spcBef>
                <a:spcPts val="0"/>
              </a:spcBef>
              <a:spcAft>
                <a:spcPts val="2400"/>
              </a:spcAft>
              <a:buFont typeface="Courier New" pitchFamily="49" charset="0"/>
              <a:buChar char="o"/>
              <a:defRPr/>
            </a:pPr>
            <a:r>
              <a:rPr lang="en-US" sz="2400" b="1" dirty="0" smtClean="0">
                <a:latin typeface="Times New Roman" pitchFamily="18" charset="0"/>
                <a:cs typeface="Times New Roman" pitchFamily="18" charset="0"/>
              </a:rPr>
              <a:t>Address/Data Latch</a:t>
            </a:r>
            <a:endParaRPr lang="en-US" sz="2400" dirty="0" smtClean="0">
              <a:latin typeface="Times New Roman" pitchFamily="18" charset="0"/>
              <a:cs typeface="Times New Roman" pitchFamily="18" charset="0"/>
            </a:endParaRPr>
          </a:p>
          <a:p>
            <a:pPr eaLnBrk="1" hangingPunct="1">
              <a:spcBef>
                <a:spcPts val="0"/>
              </a:spcBef>
              <a:spcAft>
                <a:spcPts val="600"/>
              </a:spcAft>
              <a:defRPr/>
            </a:pPr>
            <a:r>
              <a:rPr lang="en-US" sz="2400" dirty="0" smtClean="0">
                <a:latin typeface="Times New Roman" pitchFamily="18" charset="0"/>
                <a:cs typeface="Times New Roman" pitchFamily="18" charset="0"/>
              </a:rPr>
              <a:t>The lower-byte of address and 8-bit of data are multiplexed.</a:t>
            </a:r>
          </a:p>
          <a:p>
            <a:pPr eaLnBrk="1" hangingPunct="1">
              <a:spcBef>
                <a:spcPts val="0"/>
              </a:spcBef>
              <a:spcAft>
                <a:spcPts val="600"/>
              </a:spcAft>
              <a:defRPr/>
            </a:pPr>
            <a:r>
              <a:rPr lang="en-US" sz="2400" dirty="0" smtClean="0">
                <a:latin typeface="Times New Roman" pitchFamily="18" charset="0"/>
                <a:cs typeface="Times New Roman" pitchFamily="18" charset="0"/>
              </a:rPr>
              <a:t>It holds either lower-byte of address or 8-bits of data.</a:t>
            </a:r>
          </a:p>
          <a:p>
            <a:pPr eaLnBrk="1" hangingPunct="1">
              <a:spcBef>
                <a:spcPts val="0"/>
              </a:spcBef>
              <a:spcAft>
                <a:spcPts val="600"/>
              </a:spcAft>
              <a:defRPr/>
            </a:pPr>
            <a:r>
              <a:rPr lang="en-US" sz="2400" dirty="0" smtClean="0">
                <a:latin typeface="Times New Roman" pitchFamily="18" charset="0"/>
                <a:cs typeface="Times New Roman" pitchFamily="18" charset="0"/>
              </a:rPr>
              <a:t>This is decided by ALE (Address Latch Enable) signal.</a:t>
            </a:r>
          </a:p>
          <a:p>
            <a:pPr eaLnBrk="1" hangingPunct="1">
              <a:spcBef>
                <a:spcPts val="0"/>
              </a:spcBef>
              <a:spcAft>
                <a:spcPts val="600"/>
              </a:spcAft>
              <a:defRPr/>
            </a:pPr>
            <a:r>
              <a:rPr lang="en-US" sz="2400" dirty="0" smtClean="0">
                <a:latin typeface="Times New Roman" pitchFamily="18" charset="0"/>
                <a:cs typeface="Times New Roman" pitchFamily="18" charset="0"/>
              </a:rPr>
              <a:t>If ALE = 1 then</a:t>
            </a:r>
          </a:p>
          <a:p>
            <a:pPr lvl="1" eaLnBrk="1" hangingPunct="1">
              <a:spcBef>
                <a:spcPts val="0"/>
              </a:spcBef>
              <a:spcAft>
                <a:spcPts val="600"/>
              </a:spcAft>
              <a:defRPr/>
            </a:pPr>
            <a:r>
              <a:rPr lang="en-US" sz="2400" dirty="0" smtClean="0">
                <a:latin typeface="Times New Roman" pitchFamily="18" charset="0"/>
                <a:cs typeface="Times New Roman" pitchFamily="18" charset="0"/>
              </a:rPr>
              <a:t>Address/Data Latch contains lower-byte of address.</a:t>
            </a:r>
          </a:p>
          <a:p>
            <a:pPr eaLnBrk="1" hangingPunct="1">
              <a:spcBef>
                <a:spcPts val="0"/>
              </a:spcBef>
              <a:spcAft>
                <a:spcPts val="600"/>
              </a:spcAft>
              <a:defRPr/>
            </a:pPr>
            <a:r>
              <a:rPr lang="en-US" sz="2400" dirty="0" smtClean="0">
                <a:latin typeface="Times New Roman" pitchFamily="18" charset="0"/>
                <a:cs typeface="Times New Roman" pitchFamily="18" charset="0"/>
              </a:rPr>
              <a:t>If ALE = 0 then</a:t>
            </a:r>
          </a:p>
          <a:p>
            <a:pPr lvl="1" eaLnBrk="1" hangingPunct="1">
              <a:spcBef>
                <a:spcPts val="0"/>
              </a:spcBef>
              <a:spcAft>
                <a:spcPts val="600"/>
              </a:spcAft>
              <a:defRPr/>
            </a:pPr>
            <a:r>
              <a:rPr lang="en-US" sz="2400" dirty="0" smtClean="0">
                <a:latin typeface="Times New Roman" pitchFamily="18" charset="0"/>
                <a:cs typeface="Times New Roman" pitchFamily="18" charset="0"/>
              </a:rPr>
              <a:t>It contains 8-bit data.</a:t>
            </a:r>
          </a:p>
        </p:txBody>
      </p:sp>
      <p:sp>
        <p:nvSpPr>
          <p:cNvPr id="4" name="Slide Number Placeholder 3"/>
          <p:cNvSpPr>
            <a:spLocks noGrp="1"/>
          </p:cNvSpPr>
          <p:nvPr>
            <p:ph type="sldNum" sz="quarter" idx="12"/>
          </p:nvPr>
        </p:nvSpPr>
        <p:spPr/>
        <p:txBody>
          <a:bodyPr/>
          <a:lstStyle/>
          <a:p>
            <a:pPr>
              <a:defRPr/>
            </a:pPr>
            <a:fld id="{B81F6BD7-1585-4FAA-88D1-2DA892C3C54F}" type="slidenum">
              <a:rPr lang="en-US" smtClean="0"/>
              <a:pPr>
                <a:defRPr/>
              </a:pPr>
              <a:t>43</a:t>
            </a:fld>
            <a:endParaRPr lang="en-US"/>
          </a:p>
        </p:txBody>
      </p:sp>
      <p:sp>
        <p:nvSpPr>
          <p:cNvPr id="7" name="Date Placeholder 6"/>
          <p:cNvSpPr>
            <a:spLocks noGrp="1"/>
          </p:cNvSpPr>
          <p:nvPr>
            <p:ph type="dt" sz="half" idx="10"/>
          </p:nvPr>
        </p:nvSpPr>
        <p:spPr/>
        <p:txBody>
          <a:bodyPr/>
          <a:lstStyle/>
          <a:p>
            <a:fld id="{0C35FE16-FEB5-4CC6-A92A-2FF5FF6AFAB0}"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4819"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Serial I/O Controller</a:t>
            </a:r>
            <a:endParaRPr lang="en-US" sz="2400" dirty="0" smtClean="0">
              <a:latin typeface="Times New Roman" pitchFamily="18" charset="0"/>
              <a:cs typeface="Times New Roman" pitchFamily="18" charset="0"/>
            </a:endParaRPr>
          </a:p>
          <a:p>
            <a:pPr eaLnBrk="1" hangingPunct="1">
              <a:spcBef>
                <a:spcPct val="0"/>
              </a:spcBef>
              <a:spcAft>
                <a:spcPts val="1200"/>
              </a:spcAft>
            </a:pPr>
            <a:r>
              <a:rPr lang="en-US" sz="2400" dirty="0" smtClean="0">
                <a:latin typeface="Times New Roman" pitchFamily="18" charset="0"/>
                <a:cs typeface="Times New Roman" pitchFamily="18" charset="0"/>
              </a:rPr>
              <a:t>It is used to convert serial data into parallel and parallel data into serial.</a:t>
            </a:r>
          </a:p>
          <a:p>
            <a:pPr eaLnBrk="1" hangingPunct="1">
              <a:spcBef>
                <a:spcPct val="0"/>
              </a:spcBef>
              <a:spcAft>
                <a:spcPts val="1200"/>
              </a:spcAft>
            </a:pPr>
            <a:r>
              <a:rPr lang="en-US" sz="2400" dirty="0" smtClean="0">
                <a:latin typeface="Times New Roman" pitchFamily="18" charset="0"/>
                <a:cs typeface="Times New Roman" pitchFamily="18" charset="0"/>
              </a:rPr>
              <a:t>Microprocessor works with 8-bit parallel data.</a:t>
            </a:r>
          </a:p>
          <a:p>
            <a:pPr eaLnBrk="1" hangingPunct="1">
              <a:spcBef>
                <a:spcPct val="0"/>
              </a:spcBef>
              <a:spcAft>
                <a:spcPts val="1200"/>
              </a:spcAft>
            </a:pPr>
            <a:r>
              <a:rPr lang="en-US" sz="2400" dirty="0" smtClean="0">
                <a:latin typeface="Times New Roman" pitchFamily="18" charset="0"/>
                <a:cs typeface="Times New Roman" pitchFamily="18" charset="0"/>
              </a:rPr>
              <a:t>Serial I/O devices works with serial transfer of data.</a:t>
            </a:r>
          </a:p>
          <a:p>
            <a:pPr eaLnBrk="1" hangingPunct="1">
              <a:spcBef>
                <a:spcPct val="0"/>
              </a:spcBef>
              <a:spcAft>
                <a:spcPts val="1200"/>
              </a:spcAft>
            </a:pPr>
            <a:r>
              <a:rPr lang="en-US" sz="2400" dirty="0" smtClean="0">
                <a:latin typeface="Times New Roman" pitchFamily="18" charset="0"/>
                <a:cs typeface="Times New Roman" pitchFamily="18" charset="0"/>
              </a:rPr>
              <a:t>Therefore, this unit is the interface between microprocessor and serial I/O devices.</a:t>
            </a:r>
          </a:p>
        </p:txBody>
      </p:sp>
      <p:sp>
        <p:nvSpPr>
          <p:cNvPr id="4" name="Slide Number Placeholder 3"/>
          <p:cNvSpPr>
            <a:spLocks noGrp="1"/>
          </p:cNvSpPr>
          <p:nvPr>
            <p:ph type="sldNum" sz="quarter" idx="12"/>
          </p:nvPr>
        </p:nvSpPr>
        <p:spPr/>
        <p:txBody>
          <a:bodyPr/>
          <a:lstStyle/>
          <a:p>
            <a:pPr>
              <a:defRPr/>
            </a:pPr>
            <a:fld id="{E860D064-2B6F-4C78-9394-CB4036C4E6F8}" type="slidenum">
              <a:rPr lang="en-US" smtClean="0"/>
              <a:pPr>
                <a:defRPr/>
              </a:pPr>
              <a:t>44</a:t>
            </a:fld>
            <a:endParaRPr lang="en-US"/>
          </a:p>
        </p:txBody>
      </p:sp>
      <p:sp>
        <p:nvSpPr>
          <p:cNvPr id="7" name="Date Placeholder 6"/>
          <p:cNvSpPr>
            <a:spLocks noGrp="1"/>
          </p:cNvSpPr>
          <p:nvPr>
            <p:ph type="dt" sz="half" idx="10"/>
          </p:nvPr>
        </p:nvSpPr>
        <p:spPr/>
        <p:txBody>
          <a:bodyPr/>
          <a:lstStyle/>
          <a:p>
            <a:fld id="{C0096FA7-8E5D-4C03-97C5-6346A17F512D}"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5843" name="Content Placeholder 2"/>
          <p:cNvSpPr>
            <a:spLocks noGrp="1"/>
          </p:cNvSpPr>
          <p:nvPr>
            <p:ph sz="quarter" idx="1"/>
          </p:nvPr>
        </p:nvSpPr>
        <p:spPr/>
        <p:txBody>
          <a:bodyPr>
            <a:no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Interrupt Controller</a:t>
            </a:r>
            <a:endParaRPr lang="en-US" sz="2400" dirty="0" smtClean="0">
              <a:latin typeface="Times New Roman" pitchFamily="18" charset="0"/>
              <a:cs typeface="Times New Roman" pitchFamily="18" charset="0"/>
            </a:endParaRPr>
          </a:p>
          <a:p>
            <a:pPr eaLnBrk="1" hangingPunct="1">
              <a:spcBef>
                <a:spcPct val="0"/>
              </a:spcBef>
              <a:spcAft>
                <a:spcPts val="600"/>
              </a:spcAft>
            </a:pPr>
            <a:r>
              <a:rPr lang="en-US" sz="2400" dirty="0" smtClean="0">
                <a:latin typeface="Times New Roman" pitchFamily="18" charset="0"/>
                <a:cs typeface="Times New Roman" pitchFamily="18" charset="0"/>
              </a:rPr>
              <a:t>It is used to handle the interrupts.</a:t>
            </a:r>
          </a:p>
          <a:p>
            <a:pPr eaLnBrk="1" hangingPunct="1">
              <a:spcBef>
                <a:spcPct val="0"/>
              </a:spcBef>
              <a:spcAft>
                <a:spcPts val="600"/>
              </a:spcAft>
            </a:pPr>
            <a:r>
              <a:rPr lang="en-US" sz="2400" dirty="0" smtClean="0">
                <a:latin typeface="Times New Roman" pitchFamily="18" charset="0"/>
                <a:cs typeface="Times New Roman" pitchFamily="18" charset="0"/>
              </a:rPr>
              <a:t>There are 5 interrupt signals in 8085:</a:t>
            </a:r>
          </a:p>
          <a:p>
            <a:pPr lvl="1" eaLnBrk="1" hangingPunct="1">
              <a:spcBef>
                <a:spcPct val="0"/>
              </a:spcBef>
              <a:spcAft>
                <a:spcPts val="600"/>
              </a:spcAft>
            </a:pPr>
            <a:r>
              <a:rPr lang="en-US" sz="2400" dirty="0" smtClean="0">
                <a:latin typeface="Times New Roman" pitchFamily="18" charset="0"/>
                <a:cs typeface="Times New Roman" pitchFamily="18" charset="0"/>
              </a:rPr>
              <a:t>TRAP</a:t>
            </a:r>
          </a:p>
          <a:p>
            <a:pPr lvl="1" eaLnBrk="1" hangingPunct="1">
              <a:spcBef>
                <a:spcPct val="0"/>
              </a:spcBef>
              <a:spcAft>
                <a:spcPts val="600"/>
              </a:spcAft>
            </a:pPr>
            <a:r>
              <a:rPr lang="en-US" sz="2400" dirty="0" smtClean="0">
                <a:latin typeface="Times New Roman" pitchFamily="18" charset="0"/>
                <a:cs typeface="Times New Roman" pitchFamily="18" charset="0"/>
              </a:rPr>
              <a:t>RST 7.5</a:t>
            </a:r>
          </a:p>
          <a:p>
            <a:pPr lvl="1" eaLnBrk="1" hangingPunct="1">
              <a:spcBef>
                <a:spcPct val="0"/>
              </a:spcBef>
              <a:spcAft>
                <a:spcPts val="600"/>
              </a:spcAft>
            </a:pPr>
            <a:r>
              <a:rPr lang="en-US" sz="2400" dirty="0" smtClean="0">
                <a:latin typeface="Times New Roman" pitchFamily="18" charset="0"/>
                <a:cs typeface="Times New Roman" pitchFamily="18" charset="0"/>
              </a:rPr>
              <a:t>RST 6.5</a:t>
            </a:r>
          </a:p>
          <a:p>
            <a:pPr lvl="1" eaLnBrk="1" hangingPunct="1">
              <a:spcBef>
                <a:spcPct val="0"/>
              </a:spcBef>
              <a:spcAft>
                <a:spcPts val="600"/>
              </a:spcAft>
            </a:pPr>
            <a:r>
              <a:rPr lang="en-US" sz="2400" dirty="0" smtClean="0">
                <a:latin typeface="Times New Roman" pitchFamily="18" charset="0"/>
                <a:cs typeface="Times New Roman" pitchFamily="18" charset="0"/>
              </a:rPr>
              <a:t>RST 5.5</a:t>
            </a:r>
          </a:p>
          <a:p>
            <a:pPr lvl="1" eaLnBrk="1" hangingPunct="1">
              <a:spcBef>
                <a:spcPct val="0"/>
              </a:spcBef>
              <a:spcAft>
                <a:spcPts val="600"/>
              </a:spcAft>
            </a:pPr>
            <a:r>
              <a:rPr lang="en-US" sz="2400" dirty="0" smtClean="0">
                <a:latin typeface="Times New Roman" pitchFamily="18" charset="0"/>
                <a:cs typeface="Times New Roman" pitchFamily="18" charset="0"/>
              </a:rPr>
              <a:t>INTR</a:t>
            </a:r>
          </a:p>
        </p:txBody>
      </p:sp>
      <p:sp>
        <p:nvSpPr>
          <p:cNvPr id="4" name="Slide Number Placeholder 3"/>
          <p:cNvSpPr>
            <a:spLocks noGrp="1"/>
          </p:cNvSpPr>
          <p:nvPr>
            <p:ph type="sldNum" sz="quarter" idx="12"/>
          </p:nvPr>
        </p:nvSpPr>
        <p:spPr/>
        <p:txBody>
          <a:bodyPr/>
          <a:lstStyle/>
          <a:p>
            <a:pPr>
              <a:defRPr/>
            </a:pPr>
            <a:fld id="{89134AEE-9488-4831-A13E-A4296A265122}" type="slidenum">
              <a:rPr lang="en-US" smtClean="0"/>
              <a:pPr>
                <a:defRPr/>
              </a:pPr>
              <a:t>45</a:t>
            </a:fld>
            <a:endParaRPr lang="en-US"/>
          </a:p>
        </p:txBody>
      </p:sp>
      <p:sp>
        <p:nvSpPr>
          <p:cNvPr id="7" name="Date Placeholder 6"/>
          <p:cNvSpPr>
            <a:spLocks noGrp="1"/>
          </p:cNvSpPr>
          <p:nvPr>
            <p:ph type="dt" sz="half" idx="10"/>
          </p:nvPr>
        </p:nvSpPr>
        <p:spPr/>
        <p:txBody>
          <a:bodyPr/>
          <a:lstStyle/>
          <a:p>
            <a:fld id="{C61C732D-5616-49C1-A48E-EC561495B203}" type="datetime3">
              <a:rPr lang="en-US" smtClean="0"/>
              <a:pPr/>
              <a:t>28 March 2020</a:t>
            </a:fld>
            <a:endParaRPr lang="en-US" dirty="0"/>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(cont’d)</a:t>
            </a:r>
            <a:endParaRPr lang="en-US" sz="3600" b="1" dirty="0" smtClean="0"/>
          </a:p>
        </p:txBody>
      </p:sp>
      <p:sp>
        <p:nvSpPr>
          <p:cNvPr id="36867"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Interrupt Controller</a:t>
            </a:r>
            <a:endParaRPr lang="en-US" sz="2400" dirty="0" smtClean="0">
              <a:latin typeface="Times New Roman" pitchFamily="18" charset="0"/>
              <a:cs typeface="Times New Roman" pitchFamily="18" charset="0"/>
            </a:endParaRPr>
          </a:p>
          <a:p>
            <a:pPr eaLnBrk="1" hangingPunct="1">
              <a:spcBef>
                <a:spcPct val="0"/>
              </a:spcBef>
              <a:spcAft>
                <a:spcPts val="2400"/>
              </a:spcAft>
            </a:pPr>
            <a:r>
              <a:rPr lang="en-US" sz="2400" dirty="0" smtClean="0">
                <a:latin typeface="Times New Roman" pitchFamily="18" charset="0"/>
                <a:cs typeface="Times New Roman" pitchFamily="18" charset="0"/>
              </a:rPr>
              <a:t>Interrupt controller receives these interrupts according to their priority and applies them to the microprocessor.</a:t>
            </a:r>
          </a:p>
          <a:p>
            <a:pPr eaLnBrk="1" hangingPunct="1">
              <a:spcBef>
                <a:spcPct val="0"/>
              </a:spcBef>
              <a:spcAft>
                <a:spcPts val="2400"/>
              </a:spcAft>
            </a:pPr>
            <a:r>
              <a:rPr lang="en-US" sz="2400" dirty="0" smtClean="0">
                <a:latin typeface="Times New Roman" pitchFamily="18" charset="0"/>
                <a:cs typeface="Times New Roman" pitchFamily="18" charset="0"/>
              </a:rPr>
              <a:t>There is one outgoing signal INTA which is called Interrupt Acknowledge.</a:t>
            </a:r>
          </a:p>
        </p:txBody>
      </p:sp>
      <p:sp>
        <p:nvSpPr>
          <p:cNvPr id="4" name="Slide Number Placeholder 3"/>
          <p:cNvSpPr>
            <a:spLocks noGrp="1"/>
          </p:cNvSpPr>
          <p:nvPr>
            <p:ph type="sldNum" sz="quarter" idx="12"/>
          </p:nvPr>
        </p:nvSpPr>
        <p:spPr/>
        <p:txBody>
          <a:bodyPr/>
          <a:lstStyle/>
          <a:p>
            <a:pPr>
              <a:defRPr/>
            </a:pPr>
            <a:fld id="{28696B7F-5988-4694-AC9D-5E9169E597A5}" type="slidenum">
              <a:rPr lang="en-US" smtClean="0"/>
              <a:pPr>
                <a:defRPr/>
              </a:pPr>
              <a:t>46</a:t>
            </a:fld>
            <a:endParaRPr lang="en-US"/>
          </a:p>
        </p:txBody>
      </p:sp>
      <p:cxnSp>
        <p:nvCxnSpPr>
          <p:cNvPr id="8" name="Straight Connector 7"/>
          <p:cNvCxnSpPr/>
          <p:nvPr/>
        </p:nvCxnSpPr>
        <p:spPr>
          <a:xfrm>
            <a:off x="4343400" y="3352800"/>
            <a:ext cx="6096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Date Placeholder 8"/>
          <p:cNvSpPr>
            <a:spLocks noGrp="1"/>
          </p:cNvSpPr>
          <p:nvPr>
            <p:ph type="dt" sz="half" idx="10"/>
          </p:nvPr>
        </p:nvSpPr>
        <p:spPr/>
        <p:txBody>
          <a:bodyPr/>
          <a:lstStyle/>
          <a:p>
            <a:fld id="{85F1FD91-D073-43F6-9A67-8B60BCC690C3}" type="datetime3">
              <a:rPr lang="en-US" smtClean="0"/>
              <a:pPr/>
              <a:t>28 March 2020</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8085 </a:t>
            </a:r>
            <a:endParaRPr lang="en-US" sz="3600" b="1" dirty="0" smtClean="0"/>
          </a:p>
        </p:txBody>
      </p:sp>
      <p:sp>
        <p:nvSpPr>
          <p:cNvPr id="37891" name="Content Placeholder 2"/>
          <p:cNvSpPr>
            <a:spLocks noGrp="1"/>
          </p:cNvSpPr>
          <p:nvPr>
            <p:ph sz="quarter" idx="1"/>
          </p:nvPr>
        </p:nvSpPr>
        <p:spPr/>
        <p:txBody>
          <a:bodyPr>
            <a:normAutofit/>
          </a:bodyPr>
          <a:lstStyle/>
          <a:p>
            <a:pPr>
              <a:spcBef>
                <a:spcPct val="0"/>
              </a:spcBef>
              <a:spcAft>
                <a:spcPts val="2400"/>
              </a:spcAft>
              <a:buFont typeface="Courier New" pitchFamily="49" charset="0"/>
              <a:buChar char="o"/>
            </a:pPr>
            <a:r>
              <a:rPr lang="en-US" sz="2400" b="1" dirty="0" smtClean="0">
                <a:latin typeface="Times New Roman" pitchFamily="18" charset="0"/>
                <a:cs typeface="Times New Roman" pitchFamily="18" charset="0"/>
              </a:rPr>
              <a:t>Power Supply</a:t>
            </a:r>
            <a:endParaRPr lang="en-US" sz="2400" dirty="0" smtClean="0">
              <a:latin typeface="Times New Roman" pitchFamily="18" charset="0"/>
              <a:cs typeface="Times New Roman" pitchFamily="18" charset="0"/>
            </a:endParaRPr>
          </a:p>
          <a:p>
            <a:pPr eaLnBrk="1" hangingPunct="1">
              <a:spcBef>
                <a:spcPct val="0"/>
              </a:spcBef>
              <a:spcAft>
                <a:spcPts val="2400"/>
              </a:spcAft>
            </a:pPr>
            <a:r>
              <a:rPr lang="en-US" sz="2400" dirty="0" smtClean="0">
                <a:latin typeface="Times New Roman" pitchFamily="18" charset="0"/>
                <a:cs typeface="Times New Roman" pitchFamily="18" charset="0"/>
              </a:rPr>
              <a:t>This unit provides +5V power supply to the microprocessor.</a:t>
            </a:r>
          </a:p>
          <a:p>
            <a:pPr eaLnBrk="1" hangingPunct="1">
              <a:spcBef>
                <a:spcPct val="0"/>
              </a:spcBef>
              <a:spcAft>
                <a:spcPts val="2400"/>
              </a:spcAft>
            </a:pPr>
            <a:r>
              <a:rPr lang="en-US" sz="2400" dirty="0" smtClean="0">
                <a:latin typeface="Times New Roman" pitchFamily="18" charset="0"/>
                <a:cs typeface="Times New Roman" pitchFamily="18" charset="0"/>
              </a:rPr>
              <a:t>The microprocessor needs +5V power supply for its operation.</a:t>
            </a:r>
          </a:p>
        </p:txBody>
      </p:sp>
      <p:sp>
        <p:nvSpPr>
          <p:cNvPr id="4" name="Slide Number Placeholder 3"/>
          <p:cNvSpPr>
            <a:spLocks noGrp="1"/>
          </p:cNvSpPr>
          <p:nvPr>
            <p:ph type="sldNum" sz="quarter" idx="12"/>
          </p:nvPr>
        </p:nvSpPr>
        <p:spPr/>
        <p:txBody>
          <a:bodyPr/>
          <a:lstStyle/>
          <a:p>
            <a:pPr>
              <a:defRPr/>
            </a:pPr>
            <a:fld id="{F98F3C7D-79D1-434D-88CA-D350D68D901B}" type="slidenum">
              <a:rPr lang="en-US" smtClean="0"/>
              <a:pPr>
                <a:defRPr/>
              </a:pPr>
              <a:t>47</a:t>
            </a:fld>
            <a:endParaRPr lang="en-US"/>
          </a:p>
        </p:txBody>
      </p:sp>
      <p:sp>
        <p:nvSpPr>
          <p:cNvPr id="7" name="Date Placeholder 6"/>
          <p:cNvSpPr>
            <a:spLocks noGrp="1"/>
          </p:cNvSpPr>
          <p:nvPr>
            <p:ph type="dt" sz="half" idx="10"/>
          </p:nvPr>
        </p:nvSpPr>
        <p:spPr/>
        <p:txBody>
          <a:bodyPr/>
          <a:lstStyle/>
          <a:p>
            <a:fld id="{5F4DB031-1208-430E-B925-693B8AB675BA}"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Operation of 8085 microprocessor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Courier New" pitchFamily="49" charset="0"/>
              <a:buChar char="o"/>
            </a:pPr>
            <a:r>
              <a:rPr lang="en-US" sz="2400" b="1" dirty="0" smtClean="0">
                <a:latin typeface="Times New Roman" pitchFamily="18" charset="0"/>
                <a:cs typeface="Times New Roman" pitchFamily="18" charset="0"/>
              </a:rPr>
              <a:t>It performance four different operations</a:t>
            </a:r>
          </a:p>
          <a:p>
            <a:pPr>
              <a:buNone/>
            </a:pPr>
            <a:endParaRPr lang="en-US" sz="2400" dirty="0" smtClean="0">
              <a:latin typeface="Times New Roman" pitchFamily="18" charset="0"/>
              <a:cs typeface="Times New Roman" pitchFamily="18" charset="0"/>
            </a:endParaRPr>
          </a:p>
          <a:p>
            <a:pPr marL="0" lvl="1" indent="0">
              <a:lnSpc>
                <a:spcPct val="150000"/>
              </a:lnSpc>
              <a:spcBef>
                <a:spcPts val="0"/>
              </a:spcBef>
              <a:spcAft>
                <a:spcPts val="600"/>
              </a:spcAft>
              <a:buFont typeface="Arial" pitchFamily="34" charset="0"/>
              <a:buChar char="•"/>
            </a:pPr>
            <a:r>
              <a:rPr lang="en-US" sz="2400" dirty="0" smtClean="0">
                <a:latin typeface="Times New Roman" pitchFamily="18" charset="0"/>
                <a:cs typeface="Times New Roman" pitchFamily="18" charset="0"/>
              </a:rPr>
              <a:t>  Memory read</a:t>
            </a:r>
          </a:p>
          <a:p>
            <a:pPr marL="0" lvl="1" indent="0">
              <a:lnSpc>
                <a:spcPct val="150000"/>
              </a:lnSpc>
              <a:spcBef>
                <a:spcPts val="0"/>
              </a:spcBef>
              <a:spcAft>
                <a:spcPts val="600"/>
              </a:spcAft>
              <a:buFont typeface="Arial" pitchFamily="34" charset="0"/>
              <a:buChar char="•"/>
            </a:pPr>
            <a:r>
              <a:rPr lang="en-US" sz="2400" dirty="0" smtClean="0">
                <a:latin typeface="Times New Roman" pitchFamily="18" charset="0"/>
                <a:cs typeface="Times New Roman" pitchFamily="18" charset="0"/>
              </a:rPr>
              <a:t>  Memory write</a:t>
            </a:r>
          </a:p>
          <a:p>
            <a:pPr marL="0" lvl="1" indent="0">
              <a:lnSpc>
                <a:spcPct val="150000"/>
              </a:lnSpc>
              <a:spcBef>
                <a:spcPts val="0"/>
              </a:spcBef>
              <a:spcAft>
                <a:spcPts val="600"/>
              </a:spcAft>
              <a:buFont typeface="Arial" pitchFamily="34" charset="0"/>
              <a:buChar char="•"/>
            </a:pPr>
            <a:r>
              <a:rPr lang="en-US" sz="2400" dirty="0" smtClean="0">
                <a:latin typeface="Times New Roman" pitchFamily="18" charset="0"/>
                <a:cs typeface="Times New Roman" pitchFamily="18" charset="0"/>
              </a:rPr>
              <a:t>  Input/output read</a:t>
            </a:r>
          </a:p>
          <a:p>
            <a:pPr marL="0" lvl="1" indent="0">
              <a:lnSpc>
                <a:spcPct val="150000"/>
              </a:lnSpc>
              <a:spcBef>
                <a:spcPts val="0"/>
              </a:spcBef>
              <a:spcAft>
                <a:spcPts val="600"/>
              </a:spcAft>
              <a:buFont typeface="Arial" pitchFamily="34" charset="0"/>
              <a:buChar char="•"/>
            </a:pPr>
            <a:r>
              <a:rPr lang="en-US" sz="2400" dirty="0" smtClean="0">
                <a:latin typeface="Times New Roman" pitchFamily="18" charset="0"/>
                <a:cs typeface="Times New Roman" pitchFamily="18" charset="0"/>
              </a:rPr>
              <a:t>  Input/output write</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Memory read operation (cont’d)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buFont typeface="Courier New" pitchFamily="49" charset="0"/>
              <a:buChar char="o"/>
            </a:pPr>
            <a:r>
              <a:rPr lang="en-US" sz="2600" dirty="0" smtClean="0">
                <a:latin typeface="Times New Roman" pitchFamily="18" charset="0"/>
                <a:cs typeface="Times New Roman" pitchFamily="18" charset="0"/>
              </a:rPr>
              <a:t>Microprocessor place 16 bit address in to the address bus.</a:t>
            </a:r>
          </a:p>
          <a:p>
            <a:pPr algn="just">
              <a:buFont typeface="Courier New" pitchFamily="49" charset="0"/>
              <a:buChar char="o"/>
            </a:pPr>
            <a:r>
              <a:rPr lang="en-US" sz="2600" dirty="0" smtClean="0">
                <a:latin typeface="Times New Roman" pitchFamily="18" charset="0"/>
                <a:cs typeface="Times New Roman" pitchFamily="18" charset="0"/>
              </a:rPr>
              <a:t>Decoding the address bus for identifying the memory address of data. </a:t>
            </a:r>
          </a:p>
          <a:p>
            <a:pPr algn="just">
              <a:buFont typeface="Courier New" pitchFamily="49" charset="0"/>
              <a:buChar char="o"/>
            </a:pPr>
            <a:r>
              <a:rPr lang="en-US" sz="2600" dirty="0" smtClean="0">
                <a:latin typeface="Times New Roman" pitchFamily="18" charset="0"/>
                <a:cs typeface="Times New Roman" pitchFamily="18" charset="0"/>
              </a:rPr>
              <a:t>Microprocessor sends controls signal enable the memory IC.</a:t>
            </a:r>
          </a:p>
          <a:p>
            <a:pPr algn="just">
              <a:buFont typeface="Courier New" pitchFamily="49" charset="0"/>
              <a:buChar char="o"/>
            </a:pPr>
            <a:r>
              <a:rPr lang="en-US" sz="2600" dirty="0" smtClean="0">
                <a:latin typeface="Times New Roman" pitchFamily="18" charset="0"/>
                <a:cs typeface="Times New Roman" pitchFamily="18" charset="0"/>
              </a:rPr>
              <a:t> Data of memory location is placed in data bus and microprocessor</a:t>
            </a:r>
          </a:p>
          <a:p>
            <a:pPr lvl="0" algn="just">
              <a:buFont typeface="Courier New" pitchFamily="49" charset="0"/>
              <a:buChar char="o"/>
              <a:defRPr/>
            </a:pPr>
            <a:r>
              <a:rPr lang="en-US" sz="2600" dirty="0" smtClean="0">
                <a:latin typeface="Times New Roman" pitchFamily="18" charset="0"/>
                <a:cs typeface="Times New Roman" pitchFamily="18" charset="0"/>
              </a:rPr>
              <a:t>The 16 bit memory address is stored into program counter</a:t>
            </a:r>
          </a:p>
          <a:p>
            <a:pPr lvl="0" algn="just">
              <a:buFont typeface="Courier New" pitchFamily="49" charset="0"/>
              <a:buChar char="o"/>
              <a:defRPr/>
            </a:pPr>
            <a:r>
              <a:rPr lang="en-US" sz="2600" dirty="0" smtClean="0">
                <a:latin typeface="Times New Roman" pitchFamily="18" charset="0"/>
                <a:cs typeface="Times New Roman" pitchFamily="18" charset="0"/>
              </a:rPr>
              <a:t>Program counter sends the 16 bit address on the address bus</a:t>
            </a:r>
          </a:p>
          <a:p>
            <a:pPr lvl="0" algn="just">
              <a:buFont typeface="Courier New" pitchFamily="49" charset="0"/>
              <a:buChar char="o"/>
              <a:defRPr/>
            </a:pPr>
            <a:r>
              <a:rPr lang="en-US" sz="2600" dirty="0" smtClean="0">
                <a:latin typeface="Times New Roman" pitchFamily="18" charset="0"/>
                <a:cs typeface="Times New Roman" pitchFamily="18" charset="0"/>
              </a:rPr>
              <a:t>Memory address decoder is decoded and identified the specified memory location</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 to 8085</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DDE64240-D9E3-4D11-A108-CBC359836EE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a:t>
            </a:fld>
            <a:endParaRPr lang="en-US"/>
          </a:p>
        </p:txBody>
      </p:sp>
      <p:sp>
        <p:nvSpPr>
          <p:cNvPr id="8" name="Content Placeholder 7"/>
          <p:cNvSpPr>
            <a:spLocks noGrp="1"/>
          </p:cNvSpPr>
          <p:nvPr>
            <p:ph idx="1"/>
          </p:nvPr>
        </p:nvSpPr>
        <p:spPr/>
        <p:txBody>
          <a:bodyPr>
            <a:normAutofit fontScale="92500" lnSpcReduction="20000"/>
          </a:bodyPr>
          <a:lstStyle/>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Introduced in 1977.</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It is 8-bit MP.</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Capable of addressing 64 k of memory</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It is a 40 pin dual-in-line chip.</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It uses a single +5V supply for its operations.</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This processor is available in three versions such as 8085 AH, 8085 AH1, and 8085 AH2 which are designed with HMOS technology. </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The highly developed versions use 20% of the power supply. </a:t>
            </a:r>
          </a:p>
          <a:p>
            <a:pPr algn="just">
              <a:spcBef>
                <a:spcPct val="0"/>
              </a:spcBef>
              <a:spcAft>
                <a:spcPts val="600"/>
              </a:spcAft>
              <a:buFont typeface="Courier New" pitchFamily="49" charset="0"/>
              <a:buChar char="o"/>
            </a:pPr>
            <a:r>
              <a:rPr lang="en-US" sz="2600" dirty="0" smtClean="0">
                <a:latin typeface="Times New Roman" pitchFamily="18" charset="0"/>
                <a:cs typeface="Times New Roman" pitchFamily="18" charset="0"/>
              </a:rPr>
              <a:t>The CLK frequencies of the versions of this processor are 8085 A- 3 MHz, 8085AH-3 MHz, 8085 AH2-5 MHz, and 8085 AH1-6 </a:t>
            </a:r>
            <a:r>
              <a:rPr lang="en-US" sz="2600" dirty="0" err="1" smtClean="0">
                <a:latin typeface="Times New Roman" pitchFamily="18" charset="0"/>
                <a:cs typeface="Times New Roman" pitchFamily="18" charset="0"/>
              </a:rPr>
              <a:t>MHz.</a:t>
            </a:r>
            <a:endParaRPr lang="en-US" sz="2600" dirty="0" smtClean="0">
              <a:latin typeface="Times New Roman" pitchFamily="18" charset="0"/>
              <a:cs typeface="Times New Roman" pitchFamily="18" charset="0"/>
            </a:endParaRP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Memory read operation (cont’d)</a:t>
            </a:r>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50</a:t>
            </a:fld>
            <a:endParaRPr lang="en-US"/>
          </a:p>
        </p:txBody>
      </p:sp>
      <p:pic>
        <p:nvPicPr>
          <p:cNvPr id="7" name="Picture 2"/>
          <p:cNvPicPr>
            <a:picLocks noGrp="1" noChangeAspect="1" noChangeArrowheads="1"/>
          </p:cNvPicPr>
          <p:nvPr>
            <p:ph idx="1"/>
          </p:nvPr>
        </p:nvPicPr>
        <p:blipFill>
          <a:blip r:embed="rId2"/>
          <a:srcRect/>
          <a:stretch>
            <a:fillRect/>
          </a:stretch>
        </p:blipFill>
        <p:spPr bwMode="auto">
          <a:xfrm>
            <a:off x="1676400" y="1447800"/>
            <a:ext cx="5791200" cy="4800600"/>
          </a:xfrm>
          <a:prstGeom prst="rect">
            <a:avLst/>
          </a:prstGeom>
          <a:noFill/>
          <a:ln w="9525">
            <a:noFill/>
            <a:miter lim="800000"/>
            <a:headEnd/>
            <a:tailEnd/>
          </a:ln>
          <a:effec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Memory read operation</a:t>
            </a:r>
            <a:endParaRPr lang="en-US" dirty="0"/>
          </a:p>
        </p:txBody>
      </p:sp>
      <p:sp>
        <p:nvSpPr>
          <p:cNvPr id="3" name="Content Placeholder 2"/>
          <p:cNvSpPr>
            <a:spLocks noGrp="1"/>
          </p:cNvSpPr>
          <p:nvPr>
            <p:ph idx="1"/>
          </p:nvPr>
        </p:nvSpPr>
        <p:spPr/>
        <p:txBody>
          <a:bodyPr>
            <a:normAutofit/>
          </a:bodyPr>
          <a:lstStyle/>
          <a:p>
            <a:pPr marL="91440" lvl="0" indent="0" algn="just">
              <a:spcBef>
                <a:spcPts val="0"/>
              </a:spcBef>
              <a:buFont typeface="Courier New" pitchFamily="49" charset="0"/>
              <a:buChar char="o"/>
            </a:pPr>
            <a:r>
              <a:rPr lang="en-US" sz="2600" dirty="0" smtClean="0">
                <a:latin typeface="Times New Roman" pitchFamily="18" charset="0"/>
                <a:cs typeface="Times New Roman" pitchFamily="18" charset="0"/>
              </a:rPr>
              <a:t> The control unit sends the control signal  RD     in the next clock cycle and the memory IC is enabled</a:t>
            </a:r>
          </a:p>
          <a:p>
            <a:pPr marL="91440" indent="0" algn="just">
              <a:spcBef>
                <a:spcPts val="0"/>
              </a:spcBef>
              <a:buFont typeface="Courier New" pitchFamily="49" charset="0"/>
              <a:buChar char="o"/>
            </a:pPr>
            <a:r>
              <a:rPr lang="en-US" sz="2600" dirty="0" smtClean="0">
                <a:latin typeface="Times New Roman" pitchFamily="18" charset="0"/>
                <a:cs typeface="Times New Roman" pitchFamily="18" charset="0"/>
              </a:rPr>
              <a:t> RD is active for two clock periods.</a:t>
            </a:r>
          </a:p>
          <a:p>
            <a:pPr marL="91440" indent="0" algn="just">
              <a:spcBef>
                <a:spcPts val="0"/>
              </a:spcBef>
              <a:buFont typeface="Courier New" pitchFamily="49" charset="0"/>
              <a:buChar char="o"/>
            </a:pPr>
            <a:r>
              <a:rPr lang="en-US" sz="2600" dirty="0" smtClean="0">
                <a:latin typeface="Times New Roman" pitchFamily="18" charset="0"/>
                <a:cs typeface="Times New Roman" pitchFamily="18" charset="0"/>
              </a:rPr>
              <a:t> When the memory IC is enabled, the byte from the memory location is placed on the data bus AD</a:t>
            </a:r>
            <a:r>
              <a:rPr lang="en-US" sz="2600" baseline="-25000" dirty="0" smtClean="0">
                <a:latin typeface="Times New Roman" pitchFamily="18" charset="0"/>
                <a:cs typeface="Times New Roman" pitchFamily="18" charset="0"/>
              </a:rPr>
              <a:t>7</a:t>
            </a:r>
            <a:r>
              <a:rPr lang="en-US" sz="2600" dirty="0" smtClean="0">
                <a:latin typeface="Times New Roman" pitchFamily="18" charset="0"/>
                <a:cs typeface="Times New Roman" pitchFamily="18" charset="0"/>
              </a:rPr>
              <a:t> – AD</a:t>
            </a:r>
            <a:r>
              <a:rPr lang="en-US" sz="2600" baseline="-25000" dirty="0" smtClean="0">
                <a:latin typeface="Times New Roman" pitchFamily="18" charset="0"/>
                <a:cs typeface="Times New Roman" pitchFamily="18" charset="0"/>
              </a:rPr>
              <a:t>0</a:t>
            </a:r>
            <a:r>
              <a:rPr lang="en-US" sz="2600" dirty="0" smtClean="0">
                <a:latin typeface="Times New Roman" pitchFamily="18" charset="0"/>
                <a:cs typeface="Times New Roman" pitchFamily="18" charset="0"/>
              </a:rPr>
              <a:t>. after that data is transferred to the microprocessor.</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51</a:t>
            </a:fld>
            <a:endParaRPr lang="en-US"/>
          </a:p>
        </p:txBody>
      </p:sp>
      <p:cxnSp>
        <p:nvCxnSpPr>
          <p:cNvPr id="7" name="Straight Connector 6"/>
          <p:cNvCxnSpPr/>
          <p:nvPr/>
        </p:nvCxnSpPr>
        <p:spPr>
          <a:xfrm>
            <a:off x="6705600" y="1676400"/>
            <a:ext cx="457200" cy="1588"/>
          </a:xfrm>
          <a:prstGeom prst="line">
            <a:avLst/>
          </a:prstGeom>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838200" y="2438400"/>
            <a:ext cx="4572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609600" indent="-609600" algn="just">
              <a:lnSpc>
                <a:spcPct val="80000"/>
              </a:lnSpc>
              <a:buFont typeface="Courier New" pitchFamily="49" charset="0"/>
              <a:buChar char="o"/>
            </a:pPr>
            <a:r>
              <a:rPr lang="en-US" sz="2400" dirty="0" smtClean="0">
                <a:latin typeface="Times New Roman" pitchFamily="18" charset="0"/>
                <a:cs typeface="Times New Roman" pitchFamily="18" charset="0"/>
              </a:rPr>
              <a:t>Each instruction performs an operation on the specified data called operand. An operand must be specified for an instruction to be executed. </a:t>
            </a:r>
          </a:p>
          <a:p>
            <a:pPr marL="609600" indent="-609600" algn="just">
              <a:lnSpc>
                <a:spcPct val="80000"/>
              </a:lnSpc>
              <a:buFont typeface="Courier New" pitchFamily="49" charset="0"/>
              <a:buChar char="o"/>
            </a:pPr>
            <a:r>
              <a:rPr lang="en-US" sz="2400" dirty="0" smtClean="0">
                <a:latin typeface="Times New Roman" pitchFamily="18" charset="0"/>
                <a:cs typeface="Times New Roman" pitchFamily="18" charset="0"/>
              </a:rPr>
              <a:t>The operand may be in the general purpose register, accumulator or in a memory location. </a:t>
            </a:r>
          </a:p>
          <a:p>
            <a:pPr marL="609600" indent="-609600" algn="just">
              <a:lnSpc>
                <a:spcPct val="80000"/>
              </a:lnSpc>
              <a:buFont typeface="Courier New" pitchFamily="49" charset="0"/>
              <a:buChar char="o"/>
            </a:pPr>
            <a:r>
              <a:rPr lang="en-US" sz="2400" dirty="0" smtClean="0">
                <a:latin typeface="Times New Roman" pitchFamily="18" charset="0"/>
                <a:cs typeface="Times New Roman" pitchFamily="18" charset="0"/>
              </a:rPr>
              <a:t>The way in which the operand is specified for an instruction is called addressing mode. </a:t>
            </a:r>
          </a:p>
          <a:p>
            <a:pPr marL="609600" indent="-609600" algn="just">
              <a:lnSpc>
                <a:spcPct val="80000"/>
              </a:lnSpc>
              <a:buFont typeface="Courier New" pitchFamily="49" charset="0"/>
              <a:buChar char="o"/>
            </a:pPr>
            <a:r>
              <a:rPr lang="en-US" sz="2400" dirty="0" smtClean="0">
                <a:latin typeface="Times New Roman" pitchFamily="18" charset="0"/>
                <a:cs typeface="Times New Roman" pitchFamily="18" charset="0"/>
              </a:rPr>
              <a:t>Various addressing modes used in MP 8085 are:</a:t>
            </a:r>
          </a:p>
          <a:p>
            <a:pPr marL="990600" lvl="1" indent="-533400" algn="just">
              <a:lnSpc>
                <a:spcPct val="80000"/>
              </a:lnSpc>
              <a:buClr>
                <a:schemeClr val="tx1"/>
              </a:buClr>
              <a:buFontTx/>
              <a:buAutoNum type="arabicPeriod"/>
            </a:pPr>
            <a:r>
              <a:rPr lang="en-US" sz="2400" dirty="0" smtClean="0">
                <a:latin typeface="Times New Roman" pitchFamily="18" charset="0"/>
                <a:cs typeface="Times New Roman" pitchFamily="18" charset="0"/>
              </a:rPr>
              <a:t>Direct Addressing</a:t>
            </a:r>
          </a:p>
          <a:p>
            <a:pPr marL="990600" lvl="1" indent="-533400" algn="just">
              <a:lnSpc>
                <a:spcPct val="80000"/>
              </a:lnSpc>
              <a:buClr>
                <a:schemeClr val="tx1"/>
              </a:buClr>
              <a:buFontTx/>
              <a:buAutoNum type="arabicPeriod"/>
            </a:pPr>
            <a:r>
              <a:rPr lang="en-US" sz="2400" dirty="0" smtClean="0">
                <a:latin typeface="Times New Roman" pitchFamily="18" charset="0"/>
                <a:cs typeface="Times New Roman" pitchFamily="18" charset="0"/>
              </a:rPr>
              <a:t>Register Addressing</a:t>
            </a:r>
          </a:p>
          <a:p>
            <a:pPr marL="990600" lvl="1" indent="-533400" algn="just">
              <a:lnSpc>
                <a:spcPct val="80000"/>
              </a:lnSpc>
              <a:buClr>
                <a:schemeClr val="tx1"/>
              </a:buClr>
              <a:buFontTx/>
              <a:buAutoNum type="arabicPeriod"/>
            </a:pPr>
            <a:r>
              <a:rPr lang="en-US" sz="2400" dirty="0" smtClean="0">
                <a:latin typeface="Times New Roman" pitchFamily="18" charset="0"/>
                <a:cs typeface="Times New Roman" pitchFamily="18" charset="0"/>
              </a:rPr>
              <a:t>Register Indirect Addressing</a:t>
            </a:r>
          </a:p>
          <a:p>
            <a:pPr marL="990600" lvl="1" indent="-533400" algn="just">
              <a:lnSpc>
                <a:spcPct val="80000"/>
              </a:lnSpc>
              <a:buClr>
                <a:schemeClr val="tx1"/>
              </a:buClr>
              <a:buFontTx/>
              <a:buAutoNum type="arabicPeriod"/>
            </a:pPr>
            <a:r>
              <a:rPr lang="en-US" sz="2400" dirty="0" smtClean="0">
                <a:latin typeface="Times New Roman" pitchFamily="18" charset="0"/>
                <a:cs typeface="Times New Roman" pitchFamily="18" charset="0"/>
              </a:rPr>
              <a:t>Immediate Addressing. </a:t>
            </a:r>
          </a:p>
          <a:p>
            <a:pPr marL="990600" lvl="1" indent="-533400" algn="just">
              <a:lnSpc>
                <a:spcPct val="80000"/>
              </a:lnSpc>
              <a:buClr>
                <a:schemeClr val="tx1"/>
              </a:buClr>
              <a:buFontTx/>
              <a:buAutoNum type="arabicPeriod"/>
            </a:pPr>
            <a:r>
              <a:rPr lang="en-US" sz="2400" dirty="0" smtClean="0">
                <a:latin typeface="Times New Roman" pitchFamily="18" charset="0"/>
                <a:cs typeface="Times New Roman" pitchFamily="18" charset="0"/>
              </a:rPr>
              <a:t>Implicit </a:t>
            </a:r>
            <a:r>
              <a:rPr lang="en-US" sz="2400" dirty="0" smtClean="0">
                <a:solidFill>
                  <a:schemeClr val="bg1"/>
                </a:solidFill>
              </a:rPr>
              <a:t>Addressing</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(cont’d)</a:t>
            </a:r>
            <a:endParaRPr lang="en-US" dirty="0"/>
          </a:p>
        </p:txBody>
      </p:sp>
      <p:sp>
        <p:nvSpPr>
          <p:cNvPr id="3" name="Content Placeholder 2"/>
          <p:cNvSpPr>
            <a:spLocks noGrp="1"/>
          </p:cNvSpPr>
          <p:nvPr>
            <p:ph idx="1"/>
          </p:nvPr>
        </p:nvSpPr>
        <p:spPr/>
        <p:txBody>
          <a:bodyPr/>
          <a:lstStyle/>
          <a:p>
            <a:pPr algn="just">
              <a:lnSpc>
                <a:spcPct val="80000"/>
              </a:lnSpc>
              <a:buClr>
                <a:schemeClr val="tx1"/>
              </a:buClr>
              <a:buFont typeface="Wingdings" pitchFamily="2" charset="2"/>
              <a:buChar char="ü"/>
            </a:pPr>
            <a:r>
              <a:rPr lang="en-US" sz="2400" b="1" dirty="0" smtClean="0">
                <a:latin typeface="Times New Roman" pitchFamily="18" charset="0"/>
                <a:cs typeface="Times New Roman" pitchFamily="18" charset="0"/>
              </a:rPr>
              <a:t>Direct addressing </a:t>
            </a:r>
          </a:p>
          <a:p>
            <a:pPr algn="just">
              <a:lnSpc>
                <a:spcPct val="80000"/>
              </a:lnSpc>
              <a:buClr>
                <a:schemeClr val="tx1"/>
              </a:buClr>
              <a:buFont typeface="Courier New" pitchFamily="49" charset="0"/>
              <a:buChar char="o"/>
            </a:pPr>
            <a:r>
              <a:rPr lang="en-US" sz="2400" dirty="0" smtClean="0">
                <a:latin typeface="Times New Roman" pitchFamily="18" charset="0"/>
                <a:cs typeface="Times New Roman" pitchFamily="18" charset="0"/>
              </a:rPr>
              <a:t>In this mode of addressing the address of the operand (data) is given in the instruction itself. For example:</a:t>
            </a:r>
          </a:p>
          <a:p>
            <a:pPr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Font typeface="Wingdings" pitchFamily="2" charset="2"/>
              <a:buAutoNum type="arabicPeriod"/>
            </a:pPr>
            <a:r>
              <a:rPr lang="en-US" sz="2400" b="1" dirty="0" smtClean="0">
                <a:latin typeface="Times New Roman" pitchFamily="18" charset="0"/>
                <a:cs typeface="Times New Roman" pitchFamily="18" charset="0"/>
              </a:rPr>
              <a:t>STA   2400H: 	</a:t>
            </a:r>
            <a:r>
              <a:rPr lang="en-US" sz="2400" dirty="0" smtClean="0">
                <a:latin typeface="Times New Roman" pitchFamily="18" charset="0"/>
                <a:cs typeface="Times New Roman" pitchFamily="18" charset="0"/>
              </a:rPr>
              <a:t>Store the content of the accumulator to memory location 2400H.</a:t>
            </a:r>
          </a:p>
          <a:p>
            <a:pPr lvl="1"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None/>
            </a:pPr>
            <a:r>
              <a:rPr lang="en-US" sz="2400" b="1" dirty="0" smtClean="0">
                <a:latin typeface="Times New Roman" pitchFamily="18" charset="0"/>
                <a:cs typeface="Times New Roman" pitchFamily="18" charset="0"/>
              </a:rPr>
              <a:t>2.  IN 02: 	</a:t>
            </a:r>
            <a:r>
              <a:rPr lang="en-US" sz="2400" dirty="0" smtClean="0">
                <a:latin typeface="Times New Roman" pitchFamily="18" charset="0"/>
                <a:cs typeface="Times New Roman" pitchFamily="18" charset="0"/>
              </a:rPr>
              <a:t>Read data from port </a:t>
            </a:r>
            <a:r>
              <a:rPr lang="en-US" sz="2400" b="1" dirty="0" smtClean="0">
                <a:latin typeface="Times New Roman" pitchFamily="18" charset="0"/>
                <a:cs typeface="Times New Roman" pitchFamily="18" charset="0"/>
              </a:rPr>
              <a:t>C , </a:t>
            </a:r>
            <a:r>
              <a:rPr lang="en-US" sz="2400" dirty="0" smtClean="0">
                <a:latin typeface="Times New Roman" pitchFamily="18" charset="0"/>
                <a:cs typeface="Times New Roman" pitchFamily="18" charset="0"/>
              </a:rPr>
              <a:t>02 is the address of the port C of an I/O port from where data is to be read.</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(cont’d)</a:t>
            </a:r>
            <a:endParaRPr lang="en-US" dirty="0"/>
          </a:p>
        </p:txBody>
      </p:sp>
      <p:sp>
        <p:nvSpPr>
          <p:cNvPr id="3" name="Content Placeholder 2"/>
          <p:cNvSpPr>
            <a:spLocks noGrp="1"/>
          </p:cNvSpPr>
          <p:nvPr>
            <p:ph idx="1"/>
          </p:nvPr>
        </p:nvSpPr>
        <p:spPr/>
        <p:txBody>
          <a:bodyPr/>
          <a:lstStyle/>
          <a:p>
            <a:pPr algn="just">
              <a:lnSpc>
                <a:spcPct val="80000"/>
              </a:lnSpc>
              <a:buClr>
                <a:schemeClr val="tx1"/>
              </a:buClr>
              <a:buFont typeface="Wingdings" pitchFamily="2" charset="2"/>
              <a:buChar char="ü"/>
            </a:pPr>
            <a:r>
              <a:rPr lang="en-US" sz="2400" b="1" dirty="0" smtClean="0">
                <a:latin typeface="Times New Roman" pitchFamily="18" charset="0"/>
                <a:cs typeface="Times New Roman" pitchFamily="18" charset="0"/>
              </a:rPr>
              <a:t>Register Addressing</a:t>
            </a:r>
          </a:p>
          <a:p>
            <a:pPr algn="just">
              <a:lnSpc>
                <a:spcPct val="80000"/>
              </a:lnSpc>
              <a:buClr>
                <a:schemeClr val="tx1"/>
              </a:buClr>
              <a:buFont typeface="Courier New" pitchFamily="49" charset="0"/>
              <a:buChar char="o"/>
            </a:pPr>
            <a:r>
              <a:rPr lang="en-US" sz="2400" dirty="0" smtClean="0">
                <a:latin typeface="Times New Roman" pitchFamily="18" charset="0"/>
                <a:cs typeface="Times New Roman" pitchFamily="18" charset="0"/>
              </a:rPr>
              <a:t> In register addressing mode the operands are in the general purpose registers. For example:</a:t>
            </a:r>
          </a:p>
          <a:p>
            <a:pPr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Font typeface="Wingdings" pitchFamily="2" charset="2"/>
              <a:buAutoNum type="arabicPeriod"/>
            </a:pPr>
            <a:r>
              <a:rPr lang="en-US" sz="2400" b="1" dirty="0" smtClean="0">
                <a:latin typeface="Times New Roman" pitchFamily="18" charset="0"/>
                <a:cs typeface="Times New Roman" pitchFamily="18" charset="0"/>
              </a:rPr>
              <a:t>  MOV A,B:  	</a:t>
            </a:r>
            <a:r>
              <a:rPr lang="en-US" sz="2400" dirty="0" smtClean="0">
                <a:latin typeface="Times New Roman" pitchFamily="18" charset="0"/>
                <a:cs typeface="Times New Roman" pitchFamily="18" charset="0"/>
              </a:rPr>
              <a:t>This instruction moves the contents of register B to register A or Accumulator.</a:t>
            </a:r>
          </a:p>
          <a:p>
            <a:pPr lvl="1"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None/>
            </a:pPr>
            <a:r>
              <a:rPr lang="en-US" sz="2400" b="1" dirty="0" smtClean="0">
                <a:latin typeface="Times New Roman" pitchFamily="18" charset="0"/>
                <a:cs typeface="Times New Roman" pitchFamily="18" charset="0"/>
              </a:rPr>
              <a:t>2.  ADD B: </a:t>
            </a:r>
            <a:r>
              <a:rPr lang="en-US" sz="2400" dirty="0" smtClean="0">
                <a:latin typeface="Times New Roman" pitchFamily="18" charset="0"/>
                <a:cs typeface="Times New Roman" pitchFamily="18" charset="0"/>
              </a:rPr>
              <a:t> 	Add the contents of register B to accumulator.</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(cont’d)</a:t>
            </a:r>
            <a:endParaRPr lang="en-US" dirty="0"/>
          </a:p>
        </p:txBody>
      </p:sp>
      <p:sp>
        <p:nvSpPr>
          <p:cNvPr id="3" name="Content Placeholder 2"/>
          <p:cNvSpPr>
            <a:spLocks noGrp="1"/>
          </p:cNvSpPr>
          <p:nvPr>
            <p:ph idx="1"/>
          </p:nvPr>
        </p:nvSpPr>
        <p:spPr/>
        <p:txBody>
          <a:bodyPr>
            <a:normAutofit fontScale="92500" lnSpcReduction="10000"/>
          </a:bodyPr>
          <a:lstStyle/>
          <a:p>
            <a:pPr algn="just">
              <a:lnSpc>
                <a:spcPct val="80000"/>
              </a:lnSpc>
              <a:buClr>
                <a:schemeClr val="tx1"/>
              </a:buClr>
              <a:buFont typeface="Wingdings" pitchFamily="2" charset="2"/>
              <a:buChar char="ü"/>
            </a:pPr>
            <a:r>
              <a:rPr lang="en-US" sz="2600" b="1" dirty="0" smtClean="0">
                <a:latin typeface="Times New Roman" pitchFamily="18" charset="0"/>
                <a:cs typeface="Times New Roman" pitchFamily="18" charset="0"/>
              </a:rPr>
              <a:t>Register indirect addressing</a:t>
            </a:r>
          </a:p>
          <a:p>
            <a:pPr algn="just">
              <a:lnSpc>
                <a:spcPct val="80000"/>
              </a:lnSpc>
              <a:buClr>
                <a:schemeClr val="tx1"/>
              </a:buClr>
              <a:buFont typeface="Courier New" pitchFamily="49" charset="0"/>
              <a:buChar char="o"/>
            </a:pPr>
            <a:r>
              <a:rPr lang="en-US" sz="2400" dirty="0" smtClean="0">
                <a:latin typeface="Times New Roman" pitchFamily="18" charset="0"/>
                <a:cs typeface="Times New Roman" pitchFamily="18" charset="0"/>
              </a:rPr>
              <a:t>In this mode of addressing the address of the operand (data) is specified by a register pair. For example:</a:t>
            </a:r>
          </a:p>
          <a:p>
            <a:pPr lvl="1" algn="just">
              <a:lnSpc>
                <a:spcPct val="80000"/>
              </a:lnSpc>
              <a:buClr>
                <a:schemeClr val="tx1"/>
              </a:buClr>
              <a:buFont typeface="Wingdings" pitchFamily="2" charset="2"/>
              <a:buAutoNum type="arabicPeriod"/>
            </a:pPr>
            <a:r>
              <a:rPr lang="en-US" sz="2400" b="1" dirty="0" smtClean="0">
                <a:latin typeface="Times New Roman" pitchFamily="18" charset="0"/>
                <a:cs typeface="Times New Roman" pitchFamily="18" charset="0"/>
              </a:rPr>
              <a:t>LXI  H, 2500H:  	 </a:t>
            </a:r>
            <a:r>
              <a:rPr lang="en-US" sz="2400" dirty="0" smtClean="0">
                <a:latin typeface="Times New Roman" pitchFamily="18" charset="0"/>
                <a:cs typeface="Times New Roman" pitchFamily="18" charset="0"/>
              </a:rPr>
              <a:t>Load HL pair with 2500H.                                                                                                                                                                                              </a:t>
            </a:r>
            <a:r>
              <a:rPr lang="en-US" sz="2400" b="1" dirty="0" smtClean="0">
                <a:latin typeface="Times New Roman" pitchFamily="18" charset="0"/>
                <a:cs typeface="Times New Roman" pitchFamily="18" charset="0"/>
              </a:rPr>
              <a:t>MOV A,M : 	</a:t>
            </a:r>
            <a:r>
              <a:rPr lang="en-US" sz="2400" dirty="0" smtClean="0">
                <a:latin typeface="Times New Roman" pitchFamily="18" charset="0"/>
                <a:cs typeface="Times New Roman" pitchFamily="18" charset="0"/>
              </a:rPr>
              <a:t>Move the contents of memory location whose address is given in HL pair to the accumulator.                                                                                                                                       </a:t>
            </a:r>
            <a:r>
              <a:rPr lang="en-US" sz="2400" b="1" dirty="0" smtClean="0">
                <a:latin typeface="Times New Roman" pitchFamily="18" charset="0"/>
                <a:cs typeface="Times New Roman" pitchFamily="18" charset="0"/>
              </a:rPr>
              <a:t>HLT: </a:t>
            </a:r>
            <a:r>
              <a:rPr lang="en-US" sz="2400" dirty="0" smtClean="0">
                <a:latin typeface="Times New Roman" pitchFamily="18" charset="0"/>
                <a:cs typeface="Times New Roman" pitchFamily="18" charset="0"/>
              </a:rPr>
              <a:t>Stop the program.					                                                                                                                         </a:t>
            </a:r>
          </a:p>
          <a:p>
            <a:pPr lvl="1" algn="just">
              <a:lnSpc>
                <a:spcPct val="80000"/>
              </a:lnSpc>
              <a:buClr>
                <a:schemeClr val="tx1"/>
              </a:buClr>
              <a:buNone/>
            </a:pPr>
            <a:r>
              <a:rPr lang="en-US" sz="2400" dirty="0" smtClean="0">
                <a:latin typeface="Times New Roman" pitchFamily="18" charset="0"/>
                <a:cs typeface="Times New Roman" pitchFamily="18" charset="0"/>
              </a:rPr>
              <a:t>	In this program </a:t>
            </a:r>
            <a:r>
              <a:rPr lang="en-US" sz="2400" b="1" dirty="0" smtClean="0">
                <a:latin typeface="Times New Roman" pitchFamily="18" charset="0"/>
                <a:cs typeface="Times New Roman" pitchFamily="18" charset="0"/>
              </a:rPr>
              <a:t>MOV A,M </a:t>
            </a:r>
            <a:r>
              <a:rPr lang="en-US" sz="2400" dirty="0" smtClean="0">
                <a:latin typeface="Times New Roman" pitchFamily="18" charset="0"/>
                <a:cs typeface="Times New Roman" pitchFamily="18" charset="0"/>
              </a:rPr>
              <a:t>is the example of Register Indirect addressing.</a:t>
            </a:r>
          </a:p>
          <a:p>
            <a:pPr lvl="1" algn="just">
              <a:lnSpc>
                <a:spcPct val="80000"/>
              </a:lnSpc>
              <a:buClr>
                <a:schemeClr val="tx1"/>
              </a:buClr>
              <a:buNone/>
            </a:pPr>
            <a:r>
              <a:rPr lang="en-US" sz="2400" b="1" dirty="0" smtClean="0">
                <a:latin typeface="Times New Roman" pitchFamily="18" charset="0"/>
                <a:cs typeface="Times New Roman" pitchFamily="18" charset="0"/>
              </a:rPr>
              <a:t>2. LXI  H, 2500H:   </a:t>
            </a:r>
            <a:r>
              <a:rPr lang="en-US" sz="2400" dirty="0" smtClean="0">
                <a:latin typeface="Times New Roman" pitchFamily="18" charset="0"/>
                <a:cs typeface="Times New Roman" pitchFamily="18" charset="0"/>
              </a:rPr>
              <a:t>Load HL pair with 2500H.   				                                                                                    </a:t>
            </a:r>
            <a:r>
              <a:rPr lang="en-US" sz="2400" b="1" dirty="0" smtClean="0">
                <a:latin typeface="Times New Roman" pitchFamily="18" charset="0"/>
                <a:cs typeface="Times New Roman" pitchFamily="18" charset="0"/>
              </a:rPr>
              <a:t>ADD M : </a:t>
            </a:r>
            <a:r>
              <a:rPr lang="en-US" sz="2400" dirty="0" smtClean="0">
                <a:latin typeface="Times New Roman" pitchFamily="18" charset="0"/>
                <a:cs typeface="Times New Roman" pitchFamily="18" charset="0"/>
              </a:rPr>
              <a:t>Add  the contents of memory location whose address is given in HL pair to the accumulator.                                                                                       </a:t>
            </a:r>
            <a:r>
              <a:rPr lang="en-US" sz="2400" b="1" dirty="0" smtClean="0">
                <a:latin typeface="Times New Roman" pitchFamily="18" charset="0"/>
                <a:cs typeface="Times New Roman" pitchFamily="18" charset="0"/>
              </a:rPr>
              <a:t>HLT: </a:t>
            </a:r>
            <a:r>
              <a:rPr lang="en-US" sz="2400" dirty="0" smtClean="0">
                <a:latin typeface="Times New Roman" pitchFamily="18" charset="0"/>
                <a:cs typeface="Times New Roman" pitchFamily="18" charset="0"/>
              </a:rPr>
              <a:t>Stop the program.  </a:t>
            </a:r>
          </a:p>
          <a:p>
            <a:pPr lvl="1" algn="just">
              <a:lnSpc>
                <a:spcPct val="80000"/>
              </a:lnSpc>
              <a:buClr>
                <a:schemeClr val="tx1"/>
              </a:buClr>
              <a:buNone/>
            </a:pPr>
            <a:r>
              <a:rPr lang="en-US" sz="2400" dirty="0" smtClean="0">
                <a:latin typeface="Times New Roman" pitchFamily="18" charset="0"/>
                <a:cs typeface="Times New Roman" pitchFamily="18" charset="0"/>
              </a:rPr>
              <a:t>           				                                                                                                             In this program </a:t>
            </a:r>
            <a:r>
              <a:rPr lang="en-US" sz="2400" b="1" dirty="0" smtClean="0">
                <a:latin typeface="Times New Roman" pitchFamily="18" charset="0"/>
                <a:cs typeface="Times New Roman" pitchFamily="18" charset="0"/>
              </a:rPr>
              <a:t>ADD ,M </a:t>
            </a:r>
            <a:r>
              <a:rPr lang="en-US" sz="2400" dirty="0" smtClean="0">
                <a:latin typeface="Times New Roman" pitchFamily="18" charset="0"/>
                <a:cs typeface="Times New Roman" pitchFamily="18" charset="0"/>
              </a:rPr>
              <a:t>is the example of Register Indirect addressing.</a:t>
            </a:r>
            <a:endParaRPr lang="en-US" sz="2400"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(cont’d)</a:t>
            </a:r>
            <a:endParaRPr lang="en-US" dirty="0"/>
          </a:p>
        </p:txBody>
      </p:sp>
      <p:sp>
        <p:nvSpPr>
          <p:cNvPr id="3" name="Content Placeholder 2"/>
          <p:cNvSpPr>
            <a:spLocks noGrp="1"/>
          </p:cNvSpPr>
          <p:nvPr>
            <p:ph idx="1"/>
          </p:nvPr>
        </p:nvSpPr>
        <p:spPr/>
        <p:txBody>
          <a:bodyPr/>
          <a:lstStyle/>
          <a:p>
            <a:pPr algn="just">
              <a:lnSpc>
                <a:spcPct val="80000"/>
              </a:lnSpc>
              <a:buClr>
                <a:schemeClr val="tx1"/>
              </a:buClr>
              <a:buFont typeface="Wingdings" pitchFamily="2" charset="2"/>
              <a:buChar char="ü"/>
            </a:pPr>
            <a:r>
              <a:rPr lang="en-US" sz="2400" b="1" dirty="0" smtClean="0">
                <a:latin typeface="Times New Roman" pitchFamily="18" charset="0"/>
                <a:cs typeface="Times New Roman" pitchFamily="18" charset="0"/>
              </a:rPr>
              <a:t>Immediate  Addressing</a:t>
            </a:r>
          </a:p>
          <a:p>
            <a:pPr algn="just">
              <a:lnSpc>
                <a:spcPct val="80000"/>
              </a:lnSpc>
              <a:buClr>
                <a:schemeClr val="tx1"/>
              </a:buClr>
              <a:buFont typeface="Courier New" pitchFamily="49" charset="0"/>
              <a:buChar char="o"/>
            </a:pP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In immediate  addressing mode the operands are specified within the instruction itself. For example:</a:t>
            </a:r>
          </a:p>
          <a:p>
            <a:pPr algn="just">
              <a:lnSpc>
                <a:spcPct val="80000"/>
              </a:lnSpc>
              <a:buClr>
                <a:schemeClr val="tx1"/>
              </a:buClr>
              <a:buFont typeface="Courier New" pitchFamily="49" charset="0"/>
              <a:buChar char="o"/>
            </a:pPr>
            <a:endParaRPr lang="en-US" sz="2400" dirty="0" smtClean="0">
              <a:latin typeface="Times New Roman" pitchFamily="18" charset="0"/>
              <a:cs typeface="Times New Roman" pitchFamily="18" charset="0"/>
            </a:endParaRPr>
          </a:p>
          <a:p>
            <a:pPr lvl="1" algn="just">
              <a:lnSpc>
                <a:spcPct val="80000"/>
              </a:lnSpc>
              <a:buClr>
                <a:schemeClr val="tx1"/>
              </a:buClr>
              <a:buFont typeface="Wingdings" pitchFamily="2" charset="2"/>
              <a:buAutoNum type="arabicPeriod"/>
            </a:pPr>
            <a:r>
              <a:rPr lang="en-US" sz="2400" b="1" dirty="0" smtClean="0">
                <a:latin typeface="Times New Roman" pitchFamily="18" charset="0"/>
                <a:cs typeface="Times New Roman" pitchFamily="18" charset="0"/>
              </a:rPr>
              <a:t>MVI  A,05 :  </a:t>
            </a:r>
            <a:r>
              <a:rPr lang="en-US" sz="2400" dirty="0" smtClean="0">
                <a:latin typeface="Times New Roman" pitchFamily="18" charset="0"/>
                <a:cs typeface="Times New Roman" pitchFamily="18" charset="0"/>
              </a:rPr>
              <a:t>Move 05 in the Accumulator.</a:t>
            </a:r>
          </a:p>
          <a:p>
            <a:pPr lvl="1"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None/>
            </a:pPr>
            <a:r>
              <a:rPr lang="en-US" sz="2400" b="1" dirty="0" smtClean="0">
                <a:latin typeface="Times New Roman" pitchFamily="18" charset="0"/>
                <a:cs typeface="Times New Roman" pitchFamily="18" charset="0"/>
              </a:rPr>
              <a:t>2. ADI 06 : </a:t>
            </a:r>
            <a:r>
              <a:rPr lang="en-US" sz="2400" dirty="0" smtClean="0">
                <a:latin typeface="Times New Roman" pitchFamily="18" charset="0"/>
                <a:cs typeface="Times New Roman" pitchFamily="18" charset="0"/>
              </a:rPr>
              <a:t> Add 06 to the contents of the accumulator.</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Addressing modes of 8085 microprocessor </a:t>
            </a:r>
            <a:endParaRPr lang="en-US" dirty="0"/>
          </a:p>
        </p:txBody>
      </p:sp>
      <p:sp>
        <p:nvSpPr>
          <p:cNvPr id="3" name="Content Placeholder 2"/>
          <p:cNvSpPr>
            <a:spLocks noGrp="1"/>
          </p:cNvSpPr>
          <p:nvPr>
            <p:ph idx="1"/>
          </p:nvPr>
        </p:nvSpPr>
        <p:spPr/>
        <p:txBody>
          <a:bodyPr/>
          <a:lstStyle/>
          <a:p>
            <a:pPr algn="just">
              <a:lnSpc>
                <a:spcPct val="80000"/>
              </a:lnSpc>
              <a:buClr>
                <a:schemeClr val="tx1"/>
              </a:buClr>
              <a:buFont typeface="Wingdings" pitchFamily="2" charset="2"/>
              <a:buChar char="ü"/>
            </a:pPr>
            <a:r>
              <a:rPr lang="en-US" sz="2400" b="1" dirty="0" smtClean="0">
                <a:latin typeface="Times New Roman" pitchFamily="18" charset="0"/>
                <a:cs typeface="Times New Roman" pitchFamily="18" charset="0"/>
              </a:rPr>
              <a:t>Implicit Addressing</a:t>
            </a:r>
          </a:p>
          <a:p>
            <a:pPr algn="just">
              <a:lnSpc>
                <a:spcPct val="80000"/>
              </a:lnSpc>
              <a:buClr>
                <a:schemeClr val="tx1"/>
              </a:buClr>
              <a:buFont typeface="Courier New" pitchFamily="49" charset="0"/>
              <a:buChar char="o"/>
            </a:pPr>
            <a:r>
              <a:rPr lang="en-US" sz="2400" dirty="0" smtClean="0">
                <a:latin typeface="Times New Roman" pitchFamily="18" charset="0"/>
                <a:cs typeface="Times New Roman" pitchFamily="18" charset="0"/>
              </a:rPr>
              <a:t>There are certain instructions which operate on the content or the Accumulator directly, these instructions do not require the address of  the operands. For example</a:t>
            </a:r>
          </a:p>
          <a:p>
            <a:pPr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Font typeface="Wingdings" pitchFamily="2" charset="2"/>
              <a:buAutoNum type="arabicPeriod"/>
            </a:pPr>
            <a:r>
              <a:rPr lang="en-US" sz="2400" b="1" dirty="0" smtClean="0">
                <a:latin typeface="Times New Roman" pitchFamily="18" charset="0"/>
                <a:cs typeface="Times New Roman" pitchFamily="18" charset="0"/>
              </a:rPr>
              <a:t>CMA : </a:t>
            </a:r>
            <a:r>
              <a:rPr lang="en-US" sz="2400" dirty="0" smtClean="0">
                <a:latin typeface="Times New Roman" pitchFamily="18" charset="0"/>
                <a:cs typeface="Times New Roman" pitchFamily="18" charset="0"/>
              </a:rPr>
              <a:t>Compliment the contents of  the Accumulator.</a:t>
            </a:r>
          </a:p>
          <a:p>
            <a:pPr lvl="1"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None/>
            </a:pPr>
            <a:r>
              <a:rPr lang="en-US" sz="2400" b="1" dirty="0" smtClean="0">
                <a:latin typeface="Times New Roman" pitchFamily="18" charset="0"/>
                <a:cs typeface="Times New Roman" pitchFamily="18" charset="0"/>
              </a:rPr>
              <a:t>2. RAR : </a:t>
            </a:r>
            <a:r>
              <a:rPr lang="en-US" sz="2400" dirty="0" smtClean="0">
                <a:latin typeface="Times New Roman" pitchFamily="18" charset="0"/>
                <a:cs typeface="Times New Roman" pitchFamily="18" charset="0"/>
              </a:rPr>
              <a:t> Rotate the contents of the accumulator right by one bit.</a:t>
            </a:r>
          </a:p>
          <a:p>
            <a:pPr lvl="1" algn="just">
              <a:lnSpc>
                <a:spcPct val="80000"/>
              </a:lnSpc>
              <a:buClr>
                <a:schemeClr val="tx1"/>
              </a:buClr>
              <a:buNone/>
            </a:pPr>
            <a:endParaRPr lang="en-US" sz="2400" dirty="0" smtClean="0">
              <a:latin typeface="Times New Roman" pitchFamily="18" charset="0"/>
              <a:cs typeface="Times New Roman" pitchFamily="18" charset="0"/>
            </a:endParaRPr>
          </a:p>
          <a:p>
            <a:pPr lvl="1" algn="just">
              <a:lnSpc>
                <a:spcPct val="80000"/>
              </a:lnSpc>
              <a:buClr>
                <a:schemeClr val="tx1"/>
              </a:buClr>
              <a:buNone/>
            </a:pPr>
            <a:r>
              <a:rPr lang="en-US" sz="2400" b="1" dirty="0" smtClean="0">
                <a:latin typeface="Times New Roman" pitchFamily="18" charset="0"/>
                <a:cs typeface="Times New Roman" pitchFamily="18" charset="0"/>
              </a:rPr>
              <a:t>3. RAL :   </a:t>
            </a:r>
            <a:r>
              <a:rPr lang="en-US" sz="2400" dirty="0" smtClean="0">
                <a:latin typeface="Times New Roman" pitchFamily="18" charset="0"/>
                <a:cs typeface="Times New Roman" pitchFamily="18" charset="0"/>
              </a:rPr>
              <a:t>Rotate the contents of the accumulator left by one bit.</a:t>
            </a:r>
            <a:endParaRPr lang="en-US" sz="2400"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Instruction Set of 8085 (cont’d)</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Courier New" pitchFamily="49" charset="0"/>
              <a:buChar char="o"/>
            </a:pPr>
            <a:r>
              <a:rPr lang="en-US" sz="2400" dirty="0" smtClean="0">
                <a:latin typeface="Times New Roman" pitchFamily="18" charset="0"/>
                <a:cs typeface="Times New Roman" pitchFamily="18" charset="0"/>
              </a:rPr>
              <a:t>An instruction is a binary pattern designed inside a microprocessor to perform a specific function.</a:t>
            </a:r>
          </a:p>
          <a:p>
            <a:pPr algn="just">
              <a:buFont typeface="Courier New" pitchFamily="49" charset="0"/>
              <a:buChar char="o"/>
            </a:pPr>
            <a:r>
              <a:rPr lang="en-US" sz="2400" dirty="0" smtClean="0">
                <a:latin typeface="Times New Roman" pitchFamily="18" charset="0"/>
                <a:cs typeface="Times New Roman" pitchFamily="18" charset="0"/>
              </a:rPr>
              <a:t>The entire group of instructions that a microprocessor supports is called Instruction Set.</a:t>
            </a:r>
          </a:p>
          <a:p>
            <a:pPr algn="just">
              <a:buFont typeface="Courier New" pitchFamily="49" charset="0"/>
              <a:buChar char="o"/>
            </a:pPr>
            <a:r>
              <a:rPr lang="en-US" sz="2400" dirty="0" smtClean="0">
                <a:latin typeface="Times New Roman" pitchFamily="18" charset="0"/>
                <a:cs typeface="Times New Roman" pitchFamily="18" charset="0"/>
              </a:rPr>
              <a:t>8085 has </a:t>
            </a:r>
            <a:r>
              <a:rPr lang="en-US" sz="2400" dirty="0" err="1" smtClean="0">
                <a:latin typeface="Times New Roman" pitchFamily="18" charset="0"/>
                <a:cs typeface="Times New Roman" pitchFamily="18" charset="0"/>
              </a:rPr>
              <a:t>246instructions</a:t>
            </a:r>
            <a:r>
              <a:rPr lang="en-US" sz="2400" dirty="0" smtClean="0">
                <a:latin typeface="Times New Roman" pitchFamily="18" charset="0"/>
                <a:cs typeface="Times New Roman" pitchFamily="18" charset="0"/>
              </a:rPr>
              <a:t>.</a:t>
            </a:r>
          </a:p>
          <a:p>
            <a:pPr algn="just">
              <a:buFont typeface="Courier New" pitchFamily="49" charset="0"/>
              <a:buChar char="o"/>
            </a:pPr>
            <a:r>
              <a:rPr lang="en-US" sz="2400" dirty="0" smtClean="0">
                <a:latin typeface="Times New Roman" pitchFamily="18" charset="0"/>
                <a:cs typeface="Times New Roman" pitchFamily="18" charset="0"/>
              </a:rPr>
              <a:t>Each instruction is represented by an 8-bit binary value.</a:t>
            </a:r>
          </a:p>
          <a:p>
            <a:pPr algn="just">
              <a:buFont typeface="Courier New" pitchFamily="49" charset="0"/>
              <a:buChar char="o"/>
            </a:pPr>
            <a:r>
              <a:rPr lang="en-US" sz="2400" dirty="0" smtClean="0">
                <a:latin typeface="Times New Roman" pitchFamily="18" charset="0"/>
                <a:cs typeface="Times New Roman" pitchFamily="18" charset="0"/>
              </a:rPr>
              <a:t>These 8-bits of binary value is called Op-</a:t>
            </a:r>
            <a:r>
              <a:rPr lang="en-US" sz="2400" dirty="0" err="1" smtClean="0">
                <a:latin typeface="Times New Roman" pitchFamily="18" charset="0"/>
                <a:cs typeface="Times New Roman" pitchFamily="18" charset="0"/>
              </a:rPr>
              <a:t>Codeor</a:t>
            </a:r>
            <a:r>
              <a:rPr lang="en-US" sz="2400" dirty="0" smtClean="0">
                <a:latin typeface="Times New Roman" pitchFamily="18" charset="0"/>
                <a:cs typeface="Times New Roman" pitchFamily="18" charset="0"/>
              </a:rPr>
              <a:t> Instruction Byte.</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Set of 8085 (cont’d)</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Classification of Instruction Set</a:t>
            </a:r>
          </a:p>
          <a:p>
            <a:pPr algn="just">
              <a:buNone/>
            </a:pP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Data Transfer Instruction</a:t>
            </a:r>
          </a:p>
          <a:p>
            <a:pPr algn="just"/>
            <a:r>
              <a:rPr lang="en-US" sz="2400" dirty="0" smtClean="0">
                <a:latin typeface="Times New Roman" pitchFamily="18" charset="0"/>
                <a:cs typeface="Times New Roman" pitchFamily="18" charset="0"/>
              </a:rPr>
              <a:t>Arithmetic Instructions</a:t>
            </a:r>
          </a:p>
          <a:p>
            <a:pPr algn="just"/>
            <a:r>
              <a:rPr lang="en-US" sz="2400" dirty="0" smtClean="0">
                <a:latin typeface="Times New Roman" pitchFamily="18" charset="0"/>
                <a:cs typeface="Times New Roman" pitchFamily="18" charset="0"/>
              </a:rPr>
              <a:t>Logical Instructions</a:t>
            </a:r>
          </a:p>
          <a:p>
            <a:pPr algn="just"/>
            <a:r>
              <a:rPr lang="en-US" sz="2400" dirty="0" smtClean="0">
                <a:latin typeface="Times New Roman" pitchFamily="18" charset="0"/>
                <a:cs typeface="Times New Roman" pitchFamily="18" charset="0"/>
              </a:rPr>
              <a:t>Branching Instructions</a:t>
            </a:r>
          </a:p>
          <a:p>
            <a:pPr algn="just"/>
            <a:r>
              <a:rPr lang="en-US" sz="2400" dirty="0" smtClean="0">
                <a:latin typeface="Times New Roman" pitchFamily="18" charset="0"/>
                <a:cs typeface="Times New Roman" pitchFamily="18" charset="0"/>
              </a:rPr>
              <a:t>Control Instruction</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latin typeface="Times New Roman" pitchFamily="18" charset="0"/>
                <a:cs typeface="Times New Roman" pitchFamily="18" charset="0"/>
              </a:rPr>
              <a:t>Pin configuration of 8085</a:t>
            </a:r>
            <a:endParaRPr lang="en-US"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3D703085-2137-4A14-857A-2F3CB72D35FA}"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a:t>
            </a:fld>
            <a:endParaRPr lang="en-US"/>
          </a:p>
        </p:txBody>
      </p:sp>
      <p:pic>
        <p:nvPicPr>
          <p:cNvPr id="7" name="Picture 3"/>
          <p:cNvPicPr>
            <a:picLocks noGrp="1" noChangeAspect="1" noChangeArrowheads="1"/>
          </p:cNvPicPr>
          <p:nvPr>
            <p:ph idx="1"/>
          </p:nvPr>
        </p:nvPicPr>
        <p:blipFill>
          <a:blip r:embed="rId2"/>
          <a:srcRect/>
          <a:stretch>
            <a:fillRect/>
          </a:stretch>
        </p:blipFill>
        <p:spPr bwMode="auto">
          <a:xfrm>
            <a:off x="2743200" y="1066800"/>
            <a:ext cx="3886200" cy="5257800"/>
          </a:xfrm>
          <a:prstGeom prst="rect">
            <a:avLst/>
          </a:prstGeom>
          <a:noFill/>
          <a:ln w="9525">
            <a:noFill/>
            <a:miter lim="800000"/>
            <a:headEnd/>
            <a:tailEnd/>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Set of 8085 (cont’d)</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Data Transfer Instructions (cont’d)</a:t>
            </a:r>
          </a:p>
          <a:p>
            <a:pPr algn="just"/>
            <a:r>
              <a:rPr lang="en-US" sz="2400" dirty="0" smtClean="0">
                <a:latin typeface="Times New Roman" pitchFamily="18" charset="0"/>
                <a:cs typeface="Times New Roman" pitchFamily="18" charset="0"/>
              </a:rPr>
              <a:t>These instructions move data between registers, or between memory and registers.</a:t>
            </a:r>
          </a:p>
          <a:p>
            <a:pPr algn="just"/>
            <a:r>
              <a:rPr lang="en-US" sz="2400" dirty="0" smtClean="0">
                <a:latin typeface="Times New Roman" pitchFamily="18" charset="0"/>
                <a:cs typeface="Times New Roman" pitchFamily="18" charset="0"/>
              </a:rPr>
              <a:t>These instructions copy data from source to destination.</a:t>
            </a:r>
          </a:p>
          <a:p>
            <a:pPr algn="just"/>
            <a:r>
              <a:rPr lang="en-US" sz="2400" dirty="0" smtClean="0">
                <a:latin typeface="Times New Roman" pitchFamily="18" charset="0"/>
                <a:cs typeface="Times New Roman" pitchFamily="18" charset="0"/>
              </a:rPr>
              <a:t>While copying, the contents of source are not modified.</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60</a:t>
            </a:fld>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itchFamily="18" charset="0"/>
                <a:cs typeface="Times New Roman" pitchFamily="18" charset="0"/>
              </a:rPr>
              <a:t>Instruction Set of 8085 (cont’d)</a:t>
            </a:r>
            <a:endParaRPr lang="en-US" dirty="0"/>
          </a:p>
        </p:txBody>
      </p:sp>
      <p:sp>
        <p:nvSpPr>
          <p:cNvPr id="3" name="Content Placeholder 2"/>
          <p:cNvSpPr>
            <a:spLocks noGrp="1"/>
          </p:cNvSpPr>
          <p:nvPr>
            <p:ph idx="1"/>
          </p:nvPr>
        </p:nvSpPr>
        <p:spPr>
          <a:xfrm>
            <a:off x="304800" y="1066800"/>
            <a:ext cx="8229600" cy="5105400"/>
          </a:xfrm>
        </p:spPr>
        <p:txBody>
          <a:bodyPr>
            <a:noAutofit/>
          </a:bodyPr>
          <a:lstStyle/>
          <a:p>
            <a:pPr>
              <a:buFont typeface="Wingdings" pitchFamily="2" charset="2"/>
              <a:buChar char="ü"/>
            </a:pPr>
            <a:r>
              <a:rPr lang="en-US" sz="2400" b="1" dirty="0" smtClean="0">
                <a:latin typeface="Times New Roman" pitchFamily="18" charset="0"/>
                <a:cs typeface="Times New Roman" pitchFamily="18" charset="0"/>
              </a:rPr>
              <a:t>Data Transfer Instructions</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This instruction copies the contents of the source register into the destination register. </a:t>
            </a:r>
          </a:p>
          <a:p>
            <a:pPr algn="just"/>
            <a:r>
              <a:rPr lang="en-US" sz="2000" dirty="0" smtClean="0">
                <a:latin typeface="Times New Roman" pitchFamily="18" charset="0"/>
                <a:cs typeface="Times New Roman" pitchFamily="18" charset="0"/>
              </a:rPr>
              <a:t>The contents of the source register are not altered.</a:t>
            </a:r>
          </a:p>
          <a:p>
            <a:pPr algn="just"/>
            <a:r>
              <a:rPr lang="en-US" sz="2000" dirty="0" smtClean="0">
                <a:latin typeface="Times New Roman" pitchFamily="18" charset="0"/>
                <a:cs typeface="Times New Roman" pitchFamily="18" charset="0"/>
              </a:rPr>
              <a:t>If one of the operands is a memory location, its location is specified by the contents of the HL registers.</a:t>
            </a:r>
          </a:p>
          <a:p>
            <a:pPr algn="just"/>
            <a:r>
              <a:rPr lang="en-US" sz="2000" dirty="0" smtClean="0">
                <a:latin typeface="Times New Roman" pitchFamily="18" charset="0"/>
                <a:cs typeface="Times New Roman" pitchFamily="18" charset="0"/>
              </a:rPr>
              <a:t>Example: MOV B, C</a:t>
            </a:r>
          </a:p>
          <a:p>
            <a:pPr algn="just"/>
            <a:r>
              <a:rPr lang="en-US" sz="2000" dirty="0" smtClean="0">
                <a:latin typeface="Times New Roman" pitchFamily="18" charset="0"/>
                <a:cs typeface="Times New Roman" pitchFamily="18" charset="0"/>
              </a:rPr>
              <a:t>MOV B, M</a:t>
            </a:r>
          </a:p>
          <a:p>
            <a:pPr algn="just"/>
            <a:r>
              <a:rPr lang="en-US" sz="2000" dirty="0" smtClean="0">
                <a:latin typeface="Times New Roman" pitchFamily="18" charset="0"/>
                <a:cs typeface="Times New Roman" pitchFamily="18" charset="0"/>
              </a:rPr>
              <a:t>MOV M, C</a:t>
            </a:r>
            <a:endParaRPr lang="en-US" sz="20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61</a:t>
            </a:fld>
            <a:endParaRPr lang="en-US"/>
          </a:p>
        </p:txBody>
      </p:sp>
      <p:graphicFrame>
        <p:nvGraphicFramePr>
          <p:cNvPr id="7" name="Table 6"/>
          <p:cNvGraphicFramePr>
            <a:graphicFrameLocks noGrp="1"/>
          </p:cNvGraphicFramePr>
          <p:nvPr/>
        </p:nvGraphicFramePr>
        <p:xfrm>
          <a:off x="1447800" y="1524000"/>
          <a:ext cx="6096000" cy="15544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sz="1800" dirty="0" err="1" smtClean="0">
                          <a:latin typeface="Times New Roman" pitchFamily="18" charset="0"/>
                          <a:cs typeface="Times New Roman" pitchFamily="18" charset="0"/>
                        </a:rPr>
                        <a:t>Opcode</a:t>
                      </a:r>
                      <a:endParaRPr lang="en-US" dirty="0"/>
                    </a:p>
                  </a:txBody>
                  <a:tcPr/>
                </a:tc>
                <a:tc>
                  <a:txBody>
                    <a:bodyPr/>
                    <a:lstStyle/>
                    <a:p>
                      <a:pPr algn="ctr"/>
                      <a:r>
                        <a:rPr lang="en-US" sz="1800" dirty="0" smtClean="0">
                          <a:latin typeface="Times New Roman" pitchFamily="18" charset="0"/>
                          <a:cs typeface="Times New Roman" pitchFamily="18" charset="0"/>
                        </a:rPr>
                        <a:t>Operand</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Times New Roman" pitchFamily="18" charset="0"/>
                          <a:cs typeface="Times New Roman" pitchFamily="18" charset="0"/>
                        </a:rPr>
                        <a:t>Description</a:t>
                      </a:r>
                    </a:p>
                    <a:p>
                      <a:pPr algn="ctr"/>
                      <a:endParaRPr lang="en-US" dirty="0"/>
                    </a:p>
                  </a:txBody>
                  <a:tcPr/>
                </a:tc>
              </a:tr>
              <a:tr h="370840">
                <a:tc>
                  <a:txBody>
                    <a:bodyPr/>
                    <a:lstStyle/>
                    <a:p>
                      <a:pPr algn="ctr"/>
                      <a:r>
                        <a:rPr lang="en-US" sz="1800" dirty="0" smtClean="0">
                          <a:latin typeface="Times New Roman" pitchFamily="18" charset="0"/>
                          <a:cs typeface="Times New Roman" pitchFamily="18" charset="0"/>
                        </a:rPr>
                        <a:t>MOV</a:t>
                      </a:r>
                      <a:endParaRPr lang="en-US" dirty="0"/>
                    </a:p>
                  </a:txBody>
                  <a:tcPr/>
                </a:tc>
                <a:tc>
                  <a:txBody>
                    <a:bodyPr/>
                    <a:lstStyle/>
                    <a:p>
                      <a:pPr algn="ctr"/>
                      <a:r>
                        <a:rPr lang="en-US" sz="1800" dirty="0" smtClean="0">
                          <a:latin typeface="Times New Roman" pitchFamily="18" charset="0"/>
                          <a:cs typeface="Times New Roman" pitchFamily="18" charset="0"/>
                        </a:rPr>
                        <a:t>Rd, Rs</a:t>
                      </a:r>
                    </a:p>
                    <a:p>
                      <a:pPr algn="ctr"/>
                      <a:r>
                        <a:rPr lang="en-US" sz="1800" dirty="0" smtClean="0">
                          <a:latin typeface="Times New Roman" pitchFamily="18" charset="0"/>
                          <a:cs typeface="Times New Roman" pitchFamily="18" charset="0"/>
                        </a:rPr>
                        <a:t>Rd, M</a:t>
                      </a:r>
                    </a:p>
                    <a:p>
                      <a:pPr algn="ctr"/>
                      <a:r>
                        <a:rPr lang="en-US" sz="1800" dirty="0" smtClean="0">
                          <a:latin typeface="Times New Roman" pitchFamily="18" charset="0"/>
                          <a:cs typeface="Times New Roman" pitchFamily="18" charset="0"/>
                        </a:rPr>
                        <a:t>M, Rs</a:t>
                      </a:r>
                      <a:endParaRPr lang="en-US" dirty="0"/>
                    </a:p>
                  </a:txBody>
                  <a:tcPr/>
                </a:tc>
                <a:tc>
                  <a:txBody>
                    <a:bodyPr/>
                    <a:lstStyle/>
                    <a:p>
                      <a:pPr algn="ctr"/>
                      <a:r>
                        <a:rPr lang="en-US" sz="1800" dirty="0" smtClean="0">
                          <a:latin typeface="Times New Roman" pitchFamily="18" charset="0"/>
                          <a:cs typeface="Times New Roman" pitchFamily="18" charset="0"/>
                        </a:rPr>
                        <a:t>Copy from source to destination</a:t>
                      </a:r>
                      <a:endParaRPr lang="en-US" dirty="0"/>
                    </a:p>
                  </a:txBody>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Set of 8085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Arithmetic Instructions</a:t>
            </a:r>
          </a:p>
          <a:p>
            <a:pPr>
              <a:buFont typeface="Courier New" pitchFamily="49" charset="0"/>
              <a:buChar char="o"/>
            </a:pPr>
            <a:r>
              <a:rPr lang="en-US" sz="2800" dirty="0" smtClean="0">
                <a:latin typeface="Times New Roman" pitchFamily="18" charset="0"/>
                <a:cs typeface="Times New Roman" pitchFamily="18" charset="0"/>
              </a:rPr>
              <a:t>These instructions perform the operations like:</a:t>
            </a:r>
          </a:p>
          <a:p>
            <a:r>
              <a:rPr lang="en-US" sz="2800" dirty="0" smtClean="0">
                <a:latin typeface="Times New Roman" pitchFamily="18" charset="0"/>
                <a:cs typeface="Times New Roman" pitchFamily="18" charset="0"/>
              </a:rPr>
              <a:t>Addition</a:t>
            </a:r>
          </a:p>
          <a:p>
            <a:r>
              <a:rPr lang="en-US" sz="2800" dirty="0" smtClean="0">
                <a:latin typeface="Times New Roman" pitchFamily="18" charset="0"/>
                <a:cs typeface="Times New Roman" pitchFamily="18" charset="0"/>
              </a:rPr>
              <a:t>Subtract</a:t>
            </a:r>
          </a:p>
          <a:p>
            <a:r>
              <a:rPr lang="en-US" sz="2800" dirty="0" smtClean="0">
                <a:latin typeface="Times New Roman" pitchFamily="18" charset="0"/>
                <a:cs typeface="Times New Roman" pitchFamily="18" charset="0"/>
              </a:rPr>
              <a:t>Increment</a:t>
            </a:r>
          </a:p>
          <a:p>
            <a:r>
              <a:rPr lang="en-US" sz="2800" dirty="0" smtClean="0">
                <a:latin typeface="Times New Roman" pitchFamily="18" charset="0"/>
                <a:cs typeface="Times New Roman" pitchFamily="18" charset="0"/>
              </a:rPr>
              <a:t>Decrement</a:t>
            </a:r>
            <a:endParaRPr lang="en-US" sz="2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Instruction Set of 8085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b="1" dirty="0" smtClean="0">
                <a:latin typeface="Times New Roman" pitchFamily="18" charset="0"/>
                <a:cs typeface="Times New Roman" pitchFamily="18" charset="0"/>
              </a:rPr>
              <a:t>Arithmetic Instructions</a:t>
            </a:r>
          </a:p>
          <a:p>
            <a:pPr algn="just">
              <a:buFont typeface="Courier New" pitchFamily="49" charset="0"/>
              <a:buChar char="o"/>
            </a:pPr>
            <a:r>
              <a:rPr lang="en-US" sz="2400" dirty="0" smtClean="0">
                <a:latin typeface="Times New Roman" pitchFamily="18" charset="0"/>
                <a:cs typeface="Times New Roman" pitchFamily="18" charset="0"/>
              </a:rPr>
              <a:t>Addition</a:t>
            </a:r>
          </a:p>
          <a:p>
            <a:pPr algn="just"/>
            <a:r>
              <a:rPr lang="en-US" sz="2400" dirty="0" smtClean="0">
                <a:latin typeface="Times New Roman" pitchFamily="18" charset="0"/>
                <a:cs typeface="Times New Roman" pitchFamily="18" charset="0"/>
              </a:rPr>
              <a:t>Any 8-bit number, or the contents of register, or the contents of memory location can be added to the contents of accumulator.</a:t>
            </a:r>
          </a:p>
          <a:p>
            <a:pPr algn="just"/>
            <a:r>
              <a:rPr lang="en-US" sz="2400" dirty="0" smtClean="0">
                <a:latin typeface="Times New Roman" pitchFamily="18" charset="0"/>
                <a:cs typeface="Times New Roman" pitchFamily="18" charset="0"/>
              </a:rPr>
              <a:t>The result (sum) is stored in the accumulator.</a:t>
            </a:r>
          </a:p>
          <a:p>
            <a:pPr algn="just"/>
            <a:r>
              <a:rPr lang="en-US" sz="2400" dirty="0" smtClean="0">
                <a:latin typeface="Times New Roman" pitchFamily="18" charset="0"/>
                <a:cs typeface="Times New Roman" pitchFamily="18" charset="0"/>
              </a:rPr>
              <a:t>No two other 8-bit registers can be added directly.</a:t>
            </a:r>
          </a:p>
          <a:p>
            <a:pPr algn="just"/>
            <a:r>
              <a:rPr lang="en-US" sz="2400" dirty="0" err="1" smtClean="0">
                <a:latin typeface="Times New Roman" pitchFamily="18" charset="0"/>
                <a:cs typeface="Times New Roman" pitchFamily="18" charset="0"/>
              </a:rPr>
              <a:t>Example:The</a:t>
            </a:r>
            <a:r>
              <a:rPr lang="en-US" sz="2400" dirty="0" smtClean="0">
                <a:latin typeface="Times New Roman" pitchFamily="18" charset="0"/>
                <a:cs typeface="Times New Roman" pitchFamily="18" charset="0"/>
              </a:rPr>
              <a:t> contents of register B cannot be added directly to the contents of register C.</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63</a:t>
            </a:fld>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smtClean="0">
                <a:latin typeface="Times New Roman" pitchFamily="18" charset="0"/>
                <a:cs typeface="Times New Roman" pitchFamily="18" charset="0"/>
              </a:rPr>
              <a:t>Interrupts of Intel 8085 (cont’d)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257800"/>
          </a:xfrm>
        </p:spPr>
        <p:txBody>
          <a:bodyPr>
            <a:normAutofit fontScale="92500"/>
          </a:bodyPr>
          <a:lstStyle/>
          <a:p>
            <a:pPr algn="just">
              <a:buFont typeface="Wingdings" pitchFamily="2" charset="2"/>
              <a:buChar char="ü"/>
            </a:pPr>
            <a:r>
              <a:rPr lang="en-US" sz="3000" b="1" dirty="0" smtClean="0">
                <a:latin typeface="Times New Roman" pitchFamily="18" charset="0"/>
                <a:cs typeface="Times New Roman" pitchFamily="18" charset="0"/>
              </a:rPr>
              <a:t>What is interrupt?</a:t>
            </a:r>
          </a:p>
          <a:p>
            <a:pPr algn="just"/>
            <a:r>
              <a:rPr lang="en-US" sz="2400" dirty="0" smtClean="0">
                <a:latin typeface="Times New Roman" pitchFamily="18" charset="0"/>
                <a:cs typeface="Times New Roman" pitchFamily="18" charset="0"/>
              </a:rPr>
              <a:t>Interrupt is a signal send by an external device to the processor, to the processor to perform a particular task or work. </a:t>
            </a:r>
          </a:p>
          <a:p>
            <a:pPr algn="just"/>
            <a:r>
              <a:rPr lang="en-US" sz="2400" dirty="0" smtClean="0">
                <a:latin typeface="Times New Roman" pitchFamily="18" charset="0"/>
                <a:cs typeface="Times New Roman" pitchFamily="18" charset="0"/>
              </a:rPr>
              <a:t>Mainly in the microprocessor based system the interrupts are used for data transfer between the peripheral and the microprocessor.</a:t>
            </a:r>
          </a:p>
          <a:p>
            <a:pPr algn="just"/>
            <a:r>
              <a:rPr lang="en-US" sz="2400" dirty="0" smtClean="0">
                <a:latin typeface="Times New Roman" pitchFamily="18" charset="0"/>
                <a:cs typeface="Times New Roman" pitchFamily="18" charset="0"/>
              </a:rPr>
              <a:t>When a peripheral is ready for data transfer, it interrupts the processor by sending an appropriate signal to the interrupt pin of the processor. </a:t>
            </a:r>
          </a:p>
          <a:p>
            <a:pPr algn="just"/>
            <a:r>
              <a:rPr lang="en-US" sz="2400" dirty="0" smtClean="0">
                <a:latin typeface="Times New Roman" pitchFamily="18" charset="0"/>
                <a:cs typeface="Times New Roman" pitchFamily="18" charset="0"/>
              </a:rPr>
              <a:t>If the processor accepts the interrupt then the processor suspends its current activity and executes an interrupt service subroutine to complete the data transfer between the peripheral and processor.</a:t>
            </a:r>
          </a:p>
          <a:p>
            <a:pPr algn="just"/>
            <a:r>
              <a:rPr lang="en-US" sz="2400" dirty="0" smtClean="0">
                <a:latin typeface="Times New Roman" pitchFamily="18" charset="0"/>
                <a:cs typeface="Times New Roman" pitchFamily="18" charset="0"/>
              </a:rPr>
              <a:t> After executing the interrupt service routine the processor resumes its current activity.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64</a:t>
            </a:fld>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a:xfrm>
            <a:off x="533400" y="1600200"/>
            <a:ext cx="8229600" cy="4525963"/>
          </a:xfrm>
        </p:spPr>
        <p:txBody>
          <a:bodyPr>
            <a:normAutofit lnSpcReduction="10000"/>
          </a:bodyPr>
          <a:lstStyle/>
          <a:p>
            <a:pPr algn="just">
              <a:buFont typeface="Wingdings" pitchFamily="2" charset="2"/>
              <a:buChar char="ü"/>
            </a:pPr>
            <a:r>
              <a:rPr lang="en-US" sz="2800" b="1" dirty="0" smtClean="0">
                <a:latin typeface="Times New Roman" pitchFamily="18" charset="0"/>
                <a:cs typeface="Times New Roman" pitchFamily="18" charset="0"/>
              </a:rPr>
              <a:t>Types of interrupt (cont’d)</a:t>
            </a:r>
          </a:p>
          <a:p>
            <a:pPr algn="just">
              <a:buNone/>
            </a:pPr>
            <a:endParaRPr lang="en-US" sz="2800" b="1" dirty="0" smtClean="0">
              <a:latin typeface="Times New Roman" pitchFamily="18" charset="0"/>
              <a:cs typeface="Times New Roman" pitchFamily="18" charset="0"/>
            </a:endParaRPr>
          </a:p>
          <a:p>
            <a:pPr algn="just">
              <a:buFont typeface="Courier New" pitchFamily="49" charset="0"/>
              <a:buChar char="o"/>
            </a:pPr>
            <a:r>
              <a:rPr lang="en-US" sz="2800" b="1" dirty="0" smtClean="0">
                <a:latin typeface="Times New Roman" pitchFamily="18" charset="0"/>
                <a:cs typeface="Times New Roman" pitchFamily="18" charset="0"/>
              </a:rPr>
              <a:t>Software interrupts</a:t>
            </a:r>
          </a:p>
          <a:p>
            <a:pPr algn="just"/>
            <a:r>
              <a:rPr lang="en-US" sz="2400" dirty="0" smtClean="0">
                <a:latin typeface="Times New Roman" pitchFamily="18" charset="0"/>
                <a:cs typeface="Times New Roman" pitchFamily="18" charset="0"/>
              </a:rPr>
              <a:t>The software interrupts are program instructions.</a:t>
            </a:r>
          </a:p>
          <a:p>
            <a:pPr algn="just"/>
            <a:r>
              <a:rPr lang="en-US" sz="2400" dirty="0" smtClean="0">
                <a:latin typeface="Times New Roman" pitchFamily="18" charset="0"/>
                <a:cs typeface="Times New Roman" pitchFamily="18" charset="0"/>
              </a:rPr>
              <a:t>These instructions are inserted at desired locations in a program. </a:t>
            </a:r>
          </a:p>
          <a:p>
            <a:pPr algn="just"/>
            <a:r>
              <a:rPr lang="en-US" sz="2400" dirty="0" smtClean="0">
                <a:latin typeface="Times New Roman" pitchFamily="18" charset="0"/>
                <a:cs typeface="Times New Roman" pitchFamily="18" charset="0"/>
              </a:rPr>
              <a:t>While running a program, lf a software interrupt instruction is encountered, then the processor executes an interrupt service routine (ISR).</a:t>
            </a:r>
          </a:p>
          <a:p>
            <a:pPr algn="just"/>
            <a:r>
              <a:rPr lang="en-US" sz="2400" dirty="0" smtClean="0">
                <a:latin typeface="Times New Roman" pitchFamily="18" charset="0"/>
                <a:cs typeface="Times New Roman" pitchFamily="18" charset="0"/>
              </a:rPr>
              <a:t>The software interrupts of 8085 are RST 0, RST 1, RST 2, RST 3, RST 4, RST 5, RST 6 and RST 7.</a:t>
            </a: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p:txBody>
          <a:bodyPr/>
          <a:lstStyle/>
          <a:p>
            <a:pPr algn="just">
              <a:buFont typeface="Wingdings" pitchFamily="2" charset="2"/>
              <a:buChar char="ü"/>
            </a:pPr>
            <a:r>
              <a:rPr lang="en-US" sz="2800" b="1" dirty="0" smtClean="0">
                <a:latin typeface="Times New Roman" pitchFamily="18" charset="0"/>
                <a:cs typeface="Times New Roman" pitchFamily="18" charset="0"/>
              </a:rPr>
              <a:t>Types of interrupt (cont’d)</a:t>
            </a:r>
          </a:p>
          <a:p>
            <a:pPr algn="just">
              <a:buNone/>
            </a:pPr>
            <a:endParaRPr lang="en-US" sz="2800" b="1" dirty="0" smtClean="0">
              <a:latin typeface="Times New Roman" pitchFamily="18" charset="0"/>
              <a:cs typeface="Times New Roman" pitchFamily="18" charset="0"/>
            </a:endParaRPr>
          </a:p>
          <a:p>
            <a:pPr algn="just">
              <a:buFont typeface="Courier New" pitchFamily="49" charset="0"/>
              <a:buChar char="o"/>
            </a:pPr>
            <a:r>
              <a:rPr lang="en-US" sz="2800" b="1" dirty="0" smtClean="0">
                <a:latin typeface="Times New Roman" pitchFamily="18" charset="0"/>
                <a:cs typeface="Times New Roman" pitchFamily="18" charset="0"/>
              </a:rPr>
              <a:t>Hardware interrupts</a:t>
            </a:r>
          </a:p>
          <a:p>
            <a:pPr algn="just"/>
            <a:r>
              <a:rPr lang="en-US" sz="2400" dirty="0" smtClean="0">
                <a:latin typeface="Times New Roman" pitchFamily="18" charset="0"/>
                <a:cs typeface="Times New Roman" pitchFamily="18" charset="0"/>
              </a:rPr>
              <a:t>The hardware interrupts are initiated by an external device by placing an appropriate signal at the interrupt pin of the processor. </a:t>
            </a:r>
          </a:p>
          <a:p>
            <a:pPr algn="just"/>
            <a:r>
              <a:rPr lang="en-US" sz="2400" dirty="0" smtClean="0">
                <a:latin typeface="Times New Roman" pitchFamily="18" charset="0"/>
                <a:cs typeface="Times New Roman" pitchFamily="18" charset="0"/>
              </a:rPr>
              <a:t>If the interrupt is accepted, then the processor executes an interrupt service routine (ISR).</a:t>
            </a:r>
          </a:p>
          <a:p>
            <a:pPr algn="just"/>
            <a:r>
              <a:rPr lang="en-US" sz="2400" dirty="0" smtClean="0">
                <a:latin typeface="Times New Roman" pitchFamily="18" charset="0"/>
                <a:cs typeface="Times New Roman" pitchFamily="18" charset="0"/>
              </a:rPr>
              <a:t>The hardware interrupts of 8085 are TRAP, RST 7.5, RST 6.5, RST 5.5 and INTR</a:t>
            </a:r>
            <a:endParaRPr lang="en-US" sz="2400"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66</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Types of interrupt (cont’d)</a:t>
            </a:r>
            <a:r>
              <a:rPr lang="en-US" sz="2800" dirty="0" smtClean="0">
                <a:latin typeface="Times New Roman" pitchFamily="18" charset="0"/>
                <a:cs typeface="Times New Roman" pitchFamily="18" charset="0"/>
              </a:rPr>
              <a:t> </a:t>
            </a:r>
          </a:p>
          <a:p>
            <a:pPr>
              <a:buFont typeface="Courier New" pitchFamily="49" charset="0"/>
              <a:buChar char="o"/>
            </a:pPr>
            <a:r>
              <a:rPr lang="en-US" sz="2800" b="1" dirty="0" smtClean="0">
                <a:latin typeface="Times New Roman" pitchFamily="18" charset="0"/>
                <a:cs typeface="Times New Roman" pitchFamily="18" charset="0"/>
              </a:rPr>
              <a:t>Vectored interrupts</a:t>
            </a:r>
          </a:p>
          <a:p>
            <a:r>
              <a:rPr lang="en-US" sz="2400" dirty="0" smtClean="0">
                <a:latin typeface="Times New Roman" pitchFamily="18" charset="0"/>
                <a:cs typeface="Times New Roman" pitchFamily="18" charset="0"/>
              </a:rPr>
              <a:t>In vectored interrupts, the processor automatically branches to the specific address in response to an interrupt.</a:t>
            </a:r>
          </a:p>
          <a:p>
            <a:r>
              <a:rPr lang="en-US" sz="2400" dirty="0" smtClean="0">
                <a:latin typeface="Times New Roman" pitchFamily="18" charset="0"/>
                <a:cs typeface="Times New Roman" pitchFamily="18" charset="0"/>
              </a:rPr>
              <a:t>The TRAP, RST 7.5, RST 6.5 and RST 5.5 are vectored interrupts.</a:t>
            </a:r>
          </a:p>
          <a:p>
            <a:pPr>
              <a:buFont typeface="Courier New" pitchFamily="49" charset="0"/>
              <a:buChar char="o"/>
            </a:pPr>
            <a:endParaRPr lang="en-US" dirty="0" smtClean="0">
              <a:latin typeface="Times New Roman" pitchFamily="18" charset="0"/>
              <a:cs typeface="Times New Roman" pitchFamily="18" charset="0"/>
            </a:endParaRPr>
          </a:p>
          <a:p>
            <a:pPr>
              <a:buFont typeface="Wingdings" pitchFamily="2" charset="2"/>
              <a:buChar char="ü"/>
            </a:pPr>
            <a:endParaRPr lang="en-US" b="1"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ü"/>
            </a:pPr>
            <a:r>
              <a:rPr lang="en-US" sz="3600" b="1" dirty="0" smtClean="0">
                <a:latin typeface="Times New Roman" pitchFamily="18" charset="0"/>
                <a:cs typeface="Times New Roman" pitchFamily="18" charset="0"/>
              </a:rPr>
              <a:t>Types of interrupt (cont’d)</a:t>
            </a:r>
            <a:r>
              <a:rPr lang="en-US" sz="3600" dirty="0" smtClean="0">
                <a:latin typeface="Times New Roman" pitchFamily="18" charset="0"/>
                <a:cs typeface="Times New Roman" pitchFamily="18" charset="0"/>
              </a:rPr>
              <a:t> </a:t>
            </a:r>
          </a:p>
          <a:p>
            <a:pPr>
              <a:buNone/>
            </a:pPr>
            <a:endParaRPr lang="en-US" sz="3600" b="1" dirty="0" smtClean="0">
              <a:latin typeface="Times New Roman" pitchFamily="18" charset="0"/>
              <a:cs typeface="Times New Roman" pitchFamily="18" charset="0"/>
            </a:endParaRPr>
          </a:p>
          <a:p>
            <a:pPr>
              <a:buFont typeface="Courier New" pitchFamily="49" charset="0"/>
              <a:buChar char="o"/>
            </a:pPr>
            <a:r>
              <a:rPr lang="en-US" sz="3600" b="1" dirty="0" smtClean="0">
                <a:latin typeface="Times New Roman" pitchFamily="18" charset="0"/>
                <a:cs typeface="Times New Roman" pitchFamily="18" charset="0"/>
              </a:rPr>
              <a:t>Non-vectored interrupts</a:t>
            </a:r>
          </a:p>
          <a:p>
            <a:pPr algn="just"/>
            <a:r>
              <a:rPr lang="en-US" sz="3100" dirty="0" smtClean="0">
                <a:latin typeface="Times New Roman" pitchFamily="18" charset="0"/>
                <a:cs typeface="Times New Roman" pitchFamily="18" charset="0"/>
              </a:rPr>
              <a:t>But in non-vectored interrupts the interrupted device should give the address of the interrupt service routine (ISR).</a:t>
            </a:r>
          </a:p>
          <a:p>
            <a:pPr algn="just"/>
            <a:r>
              <a:rPr lang="en-US" sz="3100" dirty="0" smtClean="0">
                <a:latin typeface="Times New Roman" pitchFamily="18" charset="0"/>
                <a:cs typeface="Times New Roman" pitchFamily="18" charset="0"/>
              </a:rPr>
              <a:t>In vectored interrupts, the manufacturer fixes the address of the ISR to which the program control is to be transferred.•</a:t>
            </a:r>
          </a:p>
          <a:p>
            <a:pPr algn="just"/>
            <a:r>
              <a:rPr lang="en-US" sz="3100" dirty="0" smtClean="0">
                <a:latin typeface="Times New Roman" pitchFamily="18" charset="0"/>
                <a:cs typeface="Times New Roman" pitchFamily="18" charset="0"/>
              </a:rPr>
              <a:t>The INTR is a non-vectored interrupt. </a:t>
            </a:r>
          </a:p>
          <a:p>
            <a:pPr algn="just"/>
            <a:r>
              <a:rPr lang="en-US" sz="3100" dirty="0" smtClean="0">
                <a:latin typeface="Times New Roman" pitchFamily="18" charset="0"/>
                <a:cs typeface="Times New Roman" pitchFamily="18" charset="0"/>
              </a:rPr>
              <a:t>Hence when a device interrupts through INTR, it has to supply the address of ISR after receiving interrupt acknowledge signal.</a:t>
            </a: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ü"/>
            </a:pPr>
            <a:r>
              <a:rPr lang="en-US" sz="2800" b="1" dirty="0" smtClean="0">
                <a:latin typeface="Times New Roman" pitchFamily="18" charset="0"/>
                <a:cs typeface="Times New Roman" pitchFamily="18" charset="0"/>
              </a:rPr>
              <a:t>Types of interrupt (cont’d)</a:t>
            </a:r>
          </a:p>
          <a:p>
            <a:pPr>
              <a:buFont typeface="Courier New" pitchFamily="49" charset="0"/>
              <a:buChar char="o"/>
            </a:pPr>
            <a:r>
              <a:rPr lang="en-US" sz="2800" b="1" dirty="0" err="1" smtClean="0">
                <a:latin typeface="Times New Roman" pitchFamily="18" charset="0"/>
                <a:cs typeface="Times New Roman" pitchFamily="18" charset="0"/>
              </a:rPr>
              <a:t>Maskable</a:t>
            </a:r>
            <a:r>
              <a:rPr lang="en-US" sz="2800" b="1" dirty="0" smtClean="0">
                <a:latin typeface="Times New Roman" pitchFamily="18" charset="0"/>
                <a:cs typeface="Times New Roman" pitchFamily="18" charset="0"/>
              </a:rPr>
              <a:t> interrupts</a:t>
            </a:r>
          </a:p>
          <a:p>
            <a:pPr algn="just"/>
            <a:r>
              <a:rPr lang="en-US" sz="2400" i="1" dirty="0" err="1" smtClean="0">
                <a:latin typeface="Times New Roman" pitchFamily="18" charset="0"/>
                <a:cs typeface="Times New Roman" pitchFamily="18" charset="0"/>
              </a:rPr>
              <a:t>Maskable</a:t>
            </a:r>
            <a:r>
              <a:rPr lang="en-US" sz="2400" i="1" dirty="0" smtClean="0">
                <a:latin typeface="Times New Roman" pitchFamily="18" charset="0"/>
                <a:cs typeface="Times New Roman" pitchFamily="18" charset="0"/>
              </a:rPr>
              <a:t> Interrupts</a:t>
            </a:r>
            <a:r>
              <a:rPr lang="en-US" sz="2400" dirty="0" smtClean="0">
                <a:latin typeface="Times New Roman" pitchFamily="18" charset="0"/>
                <a:cs typeface="Times New Roman" pitchFamily="18" charset="0"/>
              </a:rPr>
              <a:t> are those which can be disabled or ignored by the microprocessor. </a:t>
            </a:r>
          </a:p>
          <a:p>
            <a:pPr algn="just"/>
            <a:r>
              <a:rPr lang="en-US" sz="2400" dirty="0" smtClean="0">
                <a:latin typeface="Times New Roman" pitchFamily="18" charset="0"/>
                <a:cs typeface="Times New Roman" pitchFamily="18" charset="0"/>
              </a:rPr>
              <a:t>These interrupts are either edge-triggered or level-triggered, so they can be disabled. </a:t>
            </a:r>
            <a:r>
              <a:rPr lang="en-US" sz="2400" i="1" dirty="0" smtClean="0">
                <a:latin typeface="Times New Roman" pitchFamily="18" charset="0"/>
                <a:cs typeface="Times New Roman" pitchFamily="18" charset="0"/>
              </a:rPr>
              <a:t>INTR, RST 7.5, RST 6.5, RST 5.5 </a:t>
            </a:r>
            <a:r>
              <a:rPr lang="en-US" sz="2400" dirty="0" smtClean="0">
                <a:latin typeface="Times New Roman" pitchFamily="18" charset="0"/>
                <a:cs typeface="Times New Roman" pitchFamily="18" charset="0"/>
              </a:rPr>
              <a:t>are </a:t>
            </a:r>
            <a:r>
              <a:rPr lang="en-US" sz="2400" dirty="0" err="1" smtClean="0">
                <a:latin typeface="Times New Roman" pitchFamily="18" charset="0"/>
                <a:cs typeface="Times New Roman" pitchFamily="18" charset="0"/>
              </a:rPr>
              <a:t>maskable</a:t>
            </a:r>
            <a:r>
              <a:rPr lang="en-US" sz="2400" dirty="0" smtClean="0">
                <a:latin typeface="Times New Roman" pitchFamily="18" charset="0"/>
                <a:cs typeface="Times New Roman" pitchFamily="18" charset="0"/>
              </a:rPr>
              <a:t> interrupts in 8085 microprocessor.</a:t>
            </a:r>
          </a:p>
          <a:p>
            <a:pPr algn="just"/>
            <a:r>
              <a:rPr lang="en-US" sz="2400" dirty="0" smtClean="0">
                <a:latin typeface="Times New Roman" pitchFamily="18" charset="0"/>
                <a:cs typeface="Times New Roman" pitchFamily="18" charset="0"/>
              </a:rPr>
              <a:t>The </a:t>
            </a:r>
            <a:r>
              <a:rPr lang="en-US" sz="2400" dirty="0" err="1" smtClean="0">
                <a:latin typeface="Times New Roman" pitchFamily="18" charset="0"/>
                <a:cs typeface="Times New Roman" pitchFamily="18" charset="0"/>
              </a:rPr>
              <a:t>maskable</a:t>
            </a:r>
            <a:r>
              <a:rPr lang="en-US" sz="2400" dirty="0" smtClean="0">
                <a:latin typeface="Times New Roman" pitchFamily="18" charset="0"/>
                <a:cs typeface="Times New Roman" pitchFamily="18" charset="0"/>
              </a:rPr>
              <a:t> interrupt process in the 8085 is controlled by a single flip flop inside the microprocessor. </a:t>
            </a:r>
          </a:p>
          <a:p>
            <a:pPr algn="just"/>
            <a:r>
              <a:rPr lang="en-US" sz="2400" dirty="0" smtClean="0">
                <a:latin typeface="Times New Roman" pitchFamily="18" charset="0"/>
                <a:cs typeface="Times New Roman" pitchFamily="18" charset="0"/>
              </a:rPr>
              <a:t>This Interrupt Enable flip flop is controlled using the two instructions </a:t>
            </a:r>
            <a:r>
              <a:rPr lang="en-US" altLang="en-U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EI</a:t>
            </a:r>
            <a:r>
              <a:rPr lang="en-US" altLang="en-U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and </a:t>
            </a:r>
            <a:r>
              <a:rPr lang="en-US" altLang="en-U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DI</a:t>
            </a:r>
            <a:r>
              <a:rPr lang="en-US" altLang="en-US"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p>
          <a:p>
            <a:pPr algn="just"/>
            <a:endParaRPr lang="en-US" sz="2400" b="1"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b="1" dirty="0"/>
          </a:p>
        </p:txBody>
      </p:sp>
      <p:sp>
        <p:nvSpPr>
          <p:cNvPr id="3" name="Content Placeholder 2"/>
          <p:cNvSpPr>
            <a:spLocks noGrp="1"/>
          </p:cNvSpPr>
          <p:nvPr>
            <p:ph idx="1"/>
          </p:nvPr>
        </p:nvSpPr>
        <p:spPr/>
        <p:txBody>
          <a:bodyPr>
            <a:normAutofit/>
          </a:bodyPr>
          <a:lstStyle/>
          <a:p>
            <a:pPr algn="just">
              <a:buFont typeface="Courier New" pitchFamily="49" charset="0"/>
              <a:buChar char="o"/>
            </a:pPr>
            <a:r>
              <a:rPr lang="en-US" sz="2800" b="1" dirty="0" smtClean="0">
                <a:latin typeface="Times New Roman" pitchFamily="18" charset="0"/>
                <a:cs typeface="Times New Roman" pitchFamily="18" charset="0"/>
              </a:rPr>
              <a:t>Address Bus (A8-A15)</a:t>
            </a:r>
            <a:endParaRPr lang="en-US" sz="28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The address bus pins are ranges from A8 to A15 and these are mainly applicable to the most considerable memory address bit.</a:t>
            </a:r>
          </a:p>
          <a:p>
            <a:pPr algn="just">
              <a:buFont typeface="Courier New" pitchFamily="49" charset="0"/>
              <a:buChar char="o"/>
            </a:pPr>
            <a:r>
              <a:rPr lang="en-US" sz="2800" b="1" dirty="0" smtClean="0">
                <a:latin typeface="Times New Roman" pitchFamily="18" charset="0"/>
                <a:cs typeface="Times New Roman" pitchFamily="18" charset="0"/>
              </a:rPr>
              <a:t>Address Bus (or) Data Bus (AD0-AD7)</a:t>
            </a:r>
            <a:endParaRPr lang="en-US" sz="28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The address bus pins or data bus pins are ranges from AD0 to AD7, and these pins are applicable for LSB (least significant bits) of the address bus in the primary apparatus CLK cycle as well as employed as a data bus for second clock cycle &amp; third clock cycle.</a:t>
            </a:r>
          </a:p>
          <a:p>
            <a:endParaRPr lang="en-US" dirty="0"/>
          </a:p>
        </p:txBody>
      </p:sp>
      <p:sp>
        <p:nvSpPr>
          <p:cNvPr id="4" name="Date Placeholder 3"/>
          <p:cNvSpPr>
            <a:spLocks noGrp="1"/>
          </p:cNvSpPr>
          <p:nvPr>
            <p:ph type="dt" sz="half" idx="10"/>
          </p:nvPr>
        </p:nvSpPr>
        <p:spPr/>
        <p:txBody>
          <a:bodyPr/>
          <a:lstStyle/>
          <a:p>
            <a:fld id="{4317CAF9-9063-4D1F-9C66-0F580A01A1D1}"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Types of interrupt (cont’d)</a:t>
            </a:r>
          </a:p>
          <a:p>
            <a:pPr>
              <a:buNone/>
            </a:pPr>
            <a:endParaRPr lang="en-US" sz="2800" b="1" dirty="0" smtClean="0">
              <a:latin typeface="Times New Roman" pitchFamily="18" charset="0"/>
              <a:cs typeface="Times New Roman" pitchFamily="18" charset="0"/>
            </a:endParaRPr>
          </a:p>
          <a:p>
            <a:pPr>
              <a:buFont typeface="Courier New" pitchFamily="49" charset="0"/>
              <a:buChar char="o"/>
            </a:pPr>
            <a:r>
              <a:rPr lang="en-US" sz="2800" b="1" dirty="0" smtClean="0">
                <a:latin typeface="Times New Roman" pitchFamily="18" charset="0"/>
                <a:cs typeface="Times New Roman" pitchFamily="18" charset="0"/>
              </a:rPr>
              <a:t>Non-</a:t>
            </a:r>
            <a:r>
              <a:rPr lang="en-US" sz="2800" b="1" dirty="0" err="1" smtClean="0">
                <a:latin typeface="Times New Roman" pitchFamily="18" charset="0"/>
                <a:cs typeface="Times New Roman" pitchFamily="18" charset="0"/>
              </a:rPr>
              <a:t>maskabled</a:t>
            </a:r>
            <a:r>
              <a:rPr lang="en-US" sz="2800" b="1" dirty="0" smtClean="0">
                <a:latin typeface="Times New Roman" pitchFamily="18" charset="0"/>
                <a:cs typeface="Times New Roman" pitchFamily="18" charset="0"/>
              </a:rPr>
              <a:t> interrupts</a:t>
            </a:r>
          </a:p>
          <a:p>
            <a:r>
              <a:rPr lang="en-US" sz="2400" dirty="0" smtClean="0">
                <a:latin typeface="Times New Roman" pitchFamily="18" charset="0"/>
                <a:cs typeface="Times New Roman" pitchFamily="18" charset="0"/>
              </a:rPr>
              <a:t>Non-</a:t>
            </a:r>
            <a:r>
              <a:rPr lang="en-US" sz="2400" dirty="0" err="1" smtClean="0">
                <a:latin typeface="Times New Roman" pitchFamily="18" charset="0"/>
                <a:cs typeface="Times New Roman" pitchFamily="18" charset="0"/>
              </a:rPr>
              <a:t>Maskable</a:t>
            </a:r>
            <a:r>
              <a:rPr lang="en-US" sz="2400" dirty="0" smtClean="0">
                <a:latin typeface="Times New Roman" pitchFamily="18" charset="0"/>
                <a:cs typeface="Times New Roman" pitchFamily="18" charset="0"/>
              </a:rPr>
              <a:t> Interrupts are those which cannot be disabled or ignored by microprocessor. </a:t>
            </a:r>
          </a:p>
          <a:p>
            <a:r>
              <a:rPr lang="en-US" sz="2400" i="1" dirty="0" smtClean="0">
                <a:latin typeface="Times New Roman" pitchFamily="18" charset="0"/>
                <a:cs typeface="Times New Roman" pitchFamily="18" charset="0"/>
              </a:rPr>
              <a:t>TRAP</a:t>
            </a:r>
            <a:r>
              <a:rPr lang="en-US" sz="2400" dirty="0" smtClean="0">
                <a:latin typeface="Times New Roman" pitchFamily="18" charset="0"/>
                <a:cs typeface="Times New Roman" pitchFamily="18" charset="0"/>
              </a:rPr>
              <a:t> is a non-</a:t>
            </a:r>
            <a:r>
              <a:rPr lang="en-US" sz="2400" dirty="0" err="1" smtClean="0">
                <a:latin typeface="Times New Roman" pitchFamily="18" charset="0"/>
                <a:cs typeface="Times New Roman" pitchFamily="18" charset="0"/>
              </a:rPr>
              <a:t>maskable</a:t>
            </a:r>
            <a:r>
              <a:rPr lang="en-US" sz="2400" dirty="0" smtClean="0">
                <a:latin typeface="Times New Roman" pitchFamily="18" charset="0"/>
                <a:cs typeface="Times New Roman" pitchFamily="18" charset="0"/>
              </a:rPr>
              <a:t> interrupt. </a:t>
            </a:r>
          </a:p>
          <a:p>
            <a:r>
              <a:rPr lang="en-US" sz="2400" dirty="0" smtClean="0">
                <a:latin typeface="Times New Roman" pitchFamily="18" charset="0"/>
                <a:cs typeface="Times New Roman" pitchFamily="18" charset="0"/>
              </a:rPr>
              <a:t>The non-</a:t>
            </a:r>
            <a:r>
              <a:rPr lang="en-US" sz="2400" dirty="0" err="1" smtClean="0">
                <a:latin typeface="Times New Roman" pitchFamily="18" charset="0"/>
                <a:cs typeface="Times New Roman" pitchFamily="18" charset="0"/>
              </a:rPr>
              <a:t>maskable</a:t>
            </a:r>
            <a:r>
              <a:rPr lang="en-US" sz="2400" dirty="0" smtClean="0">
                <a:latin typeface="Times New Roman" pitchFamily="18" charset="0"/>
                <a:cs typeface="Times New Roman" pitchFamily="18" charset="0"/>
              </a:rPr>
              <a:t> interrupt is not affected by the value of the Interrupt Enable flip flop.</a:t>
            </a: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Interrupts of Intel 8085 (cont’d)</a:t>
            </a:r>
            <a:endParaRPr lang="en-US" dirty="0"/>
          </a:p>
        </p:txBody>
      </p:sp>
      <p:sp>
        <p:nvSpPr>
          <p:cNvPr id="3" name="Content Placeholder 2"/>
          <p:cNvSpPr>
            <a:spLocks noGrp="1"/>
          </p:cNvSpPr>
          <p:nvPr>
            <p:ph idx="1"/>
          </p:nvPr>
        </p:nvSpPr>
        <p:spPr>
          <a:xfrm>
            <a:off x="457200" y="1600200"/>
            <a:ext cx="8229600" cy="4648200"/>
          </a:xfrm>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Vectored interrupts</a:t>
            </a:r>
          </a:p>
          <a:p>
            <a:pPr algn="just">
              <a:buFont typeface="Courier New" pitchFamily="49" charset="0"/>
              <a:buChar char="o"/>
            </a:pPr>
            <a:r>
              <a:rPr lang="en-US" sz="2400" dirty="0" smtClean="0">
                <a:latin typeface="Times New Roman" pitchFamily="18" charset="0"/>
                <a:cs typeface="Times New Roman" pitchFamily="18" charset="0"/>
              </a:rPr>
              <a:t>In vectored interrupts, the processor automatically branches to the specific address in response to an interrupt.</a:t>
            </a:r>
          </a:p>
          <a:p>
            <a:pPr algn="just">
              <a:buFont typeface="Courier New" pitchFamily="49" charset="0"/>
              <a:buChar char="o"/>
            </a:pPr>
            <a:r>
              <a:rPr lang="en-US" sz="2400" dirty="0" smtClean="0">
                <a:latin typeface="Times New Roman" pitchFamily="18" charset="0"/>
                <a:cs typeface="Times New Roman" pitchFamily="18" charset="0"/>
              </a:rPr>
              <a:t>The TRAP, RST 7.5, RST 6.5 and RST 5.5 are vectored interrupts</a:t>
            </a:r>
          </a:p>
          <a:p>
            <a:pPr algn="just">
              <a:buFont typeface="Wingdings" pitchFamily="2" charset="2"/>
              <a:buChar char="ü"/>
            </a:pPr>
            <a:r>
              <a:rPr lang="en-US" sz="2800" b="1" dirty="0" smtClean="0">
                <a:latin typeface="Times New Roman" pitchFamily="18" charset="0"/>
                <a:cs typeface="Times New Roman" pitchFamily="18" charset="0"/>
              </a:rPr>
              <a:t>Non-Vectored Interrupts </a:t>
            </a:r>
          </a:p>
          <a:p>
            <a:pPr algn="just">
              <a:buFont typeface="Courier New" pitchFamily="49" charset="0"/>
              <a:buChar char="o"/>
            </a:pPr>
            <a:r>
              <a:rPr lang="en-US" sz="2400" dirty="0" smtClean="0">
                <a:latin typeface="Times New Roman" pitchFamily="18" charset="0"/>
                <a:cs typeface="Times New Roman" pitchFamily="18" charset="0"/>
              </a:rPr>
              <a:t>Non-vectored interrupts are those in which vector address is not predefined. The interrupting device gives the address of sub-routine for these interrupts. </a:t>
            </a:r>
          </a:p>
          <a:p>
            <a:pPr algn="just">
              <a:buFont typeface="Courier New" pitchFamily="49" charset="0"/>
              <a:buChar char="o"/>
            </a:pPr>
            <a:r>
              <a:rPr lang="en-US" sz="2400" i="1" dirty="0" smtClean="0">
                <a:latin typeface="Times New Roman" pitchFamily="18" charset="0"/>
                <a:cs typeface="Times New Roman" pitchFamily="18" charset="0"/>
              </a:rPr>
              <a:t>INTR</a:t>
            </a:r>
            <a:r>
              <a:rPr lang="en-US" sz="2400" dirty="0" smtClean="0">
                <a:latin typeface="Times New Roman" pitchFamily="18" charset="0"/>
                <a:cs typeface="Times New Roman" pitchFamily="18" charset="0"/>
              </a:rPr>
              <a:t> is the only non-vectored interrupt in 8085 microprocessor.</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CDA3D38-5FEA-416B-AC96-727EBB0ACC42}"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71</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pPr algn="just">
              <a:buFont typeface="Courier New" pitchFamily="49" charset="0"/>
              <a:buChar char="o"/>
            </a:pPr>
            <a:r>
              <a:rPr lang="en-US" sz="3100" b="1" dirty="0" smtClean="0">
                <a:latin typeface="Times New Roman" pitchFamily="18" charset="0"/>
                <a:cs typeface="Times New Roman" pitchFamily="18" charset="0"/>
              </a:rPr>
              <a:t>Address Latch Enable (ALE)</a:t>
            </a:r>
            <a:endParaRPr lang="en-US" sz="3100" dirty="0" smtClean="0">
              <a:latin typeface="Times New Roman" pitchFamily="18" charset="0"/>
              <a:cs typeface="Times New Roman" pitchFamily="18" charset="0"/>
            </a:endParaRPr>
          </a:p>
          <a:p>
            <a:pPr algn="just"/>
            <a:r>
              <a:rPr lang="en-US" sz="3100" dirty="0" smtClean="0">
                <a:latin typeface="Times New Roman" pitchFamily="18" charset="0"/>
                <a:cs typeface="Times New Roman" pitchFamily="18" charset="0"/>
              </a:rPr>
              <a:t>Basically, ALE assists in de-multiplexing the data bus as well as low order address.</a:t>
            </a:r>
          </a:p>
          <a:p>
            <a:pPr algn="just"/>
            <a:r>
              <a:rPr lang="en-US" sz="3100" dirty="0" smtClean="0">
                <a:latin typeface="Times New Roman" pitchFamily="18" charset="0"/>
                <a:cs typeface="Times New Roman" pitchFamily="18" charset="0"/>
              </a:rPr>
              <a:t> This will go high throughout the primary clock cycle as well as allows the address bits with low order. </a:t>
            </a:r>
          </a:p>
          <a:p>
            <a:pPr algn="just"/>
            <a:r>
              <a:rPr lang="en-US" sz="3100" dirty="0" smtClean="0">
                <a:latin typeface="Times New Roman" pitchFamily="18" charset="0"/>
                <a:cs typeface="Times New Roman" pitchFamily="18" charset="0"/>
              </a:rPr>
              <a:t>The address bus with low order is added for memory otherwise any exterior latch.</a:t>
            </a:r>
          </a:p>
          <a:p>
            <a:pPr algn="just">
              <a:buFont typeface="Courier New" pitchFamily="49" charset="0"/>
              <a:buChar char="o"/>
            </a:pPr>
            <a:r>
              <a:rPr lang="en-US" sz="3100" b="1" dirty="0" smtClean="0">
                <a:latin typeface="Times New Roman" pitchFamily="18" charset="0"/>
                <a:cs typeface="Times New Roman" pitchFamily="18" charset="0"/>
              </a:rPr>
              <a:t>Status Signal (IO/M)</a:t>
            </a:r>
            <a:endParaRPr lang="en-US" sz="3100" dirty="0" smtClean="0">
              <a:latin typeface="Times New Roman" pitchFamily="18" charset="0"/>
              <a:cs typeface="Times New Roman" pitchFamily="18" charset="0"/>
            </a:endParaRPr>
          </a:p>
          <a:p>
            <a:pPr algn="just"/>
            <a:r>
              <a:rPr lang="en-US" sz="3100" dirty="0" smtClean="0">
                <a:latin typeface="Times New Roman" pitchFamily="18" charset="0"/>
                <a:cs typeface="Times New Roman" pitchFamily="18" charset="0"/>
              </a:rPr>
              <a:t>The status signal IO/M resolves whether the address is intended for memory or input/output. </a:t>
            </a:r>
          </a:p>
          <a:p>
            <a:pPr algn="just"/>
            <a:r>
              <a:rPr lang="en-US" sz="3100" dirty="0" smtClean="0">
                <a:latin typeface="Times New Roman" pitchFamily="18" charset="0"/>
                <a:cs typeface="Times New Roman" pitchFamily="18" charset="0"/>
              </a:rPr>
              <a:t>When the address is high then the address of the address bus is used for the devices of input/output devices. </a:t>
            </a:r>
          </a:p>
          <a:p>
            <a:pPr algn="just"/>
            <a:r>
              <a:rPr lang="en-US" sz="3100" dirty="0" smtClean="0">
                <a:latin typeface="Times New Roman" pitchFamily="18" charset="0"/>
                <a:cs typeface="Times New Roman" pitchFamily="18" charset="0"/>
              </a:rPr>
              <a:t>When the address is low then the address of the address bus is used for the memory.</a:t>
            </a:r>
          </a:p>
          <a:p>
            <a:endParaRPr lang="en-US" dirty="0"/>
          </a:p>
        </p:txBody>
      </p:sp>
      <p:sp>
        <p:nvSpPr>
          <p:cNvPr id="4" name="Date Placeholder 3"/>
          <p:cNvSpPr>
            <a:spLocks noGrp="1"/>
          </p:cNvSpPr>
          <p:nvPr>
            <p:ph type="dt" sz="half" idx="10"/>
          </p:nvPr>
        </p:nvSpPr>
        <p:spPr/>
        <p:txBody>
          <a:bodyPr/>
          <a:lstStyle/>
          <a:p>
            <a:fld id="{26FBBEBD-8F6D-4856-9DF0-0711B952BAD7}"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Pin description of 8085 (cont’d)</a:t>
            </a:r>
            <a:endParaRPr lang="en-US" dirty="0"/>
          </a:p>
        </p:txBody>
      </p:sp>
      <p:sp>
        <p:nvSpPr>
          <p:cNvPr id="3" name="Content Placeholder 2"/>
          <p:cNvSpPr>
            <a:spLocks noGrp="1"/>
          </p:cNvSpPr>
          <p:nvPr>
            <p:ph idx="1"/>
          </p:nvPr>
        </p:nvSpPr>
        <p:spPr/>
        <p:txBody>
          <a:bodyPr>
            <a:normAutofit/>
          </a:bodyPr>
          <a:lstStyle/>
          <a:p>
            <a:pPr>
              <a:buFont typeface="Courier New" pitchFamily="49" charset="0"/>
              <a:buChar char="o"/>
            </a:pPr>
            <a:r>
              <a:rPr lang="en-US" sz="2600" b="1" dirty="0" smtClean="0">
                <a:latin typeface="Times New Roman" pitchFamily="18" charset="0"/>
                <a:cs typeface="Times New Roman" pitchFamily="18" charset="0"/>
              </a:rPr>
              <a:t>Status Signals (S0-S1)</a:t>
            </a:r>
            <a:endParaRPr lang="en-US" sz="26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The status signals S0, S1 gives different functions as well as status based on their status.</a:t>
            </a:r>
          </a:p>
          <a:p>
            <a:pPr algn="just"/>
            <a:r>
              <a:rPr lang="en-US" sz="2600" dirty="0" smtClean="0">
                <a:latin typeface="Times New Roman" pitchFamily="18" charset="0"/>
                <a:cs typeface="Times New Roman" pitchFamily="18" charset="0"/>
              </a:rPr>
              <a:t>When the S0, S1 are 01 then the operation will be HALT.</a:t>
            </a:r>
          </a:p>
          <a:p>
            <a:pPr algn="just"/>
            <a:r>
              <a:rPr lang="en-US" sz="2600" dirty="0" smtClean="0">
                <a:latin typeface="Times New Roman" pitchFamily="18" charset="0"/>
                <a:cs typeface="Times New Roman" pitchFamily="18" charset="0"/>
              </a:rPr>
              <a:t>the S0, S1 is 10 then the operation will be WRITE</a:t>
            </a:r>
          </a:p>
          <a:p>
            <a:pPr algn="just"/>
            <a:r>
              <a:rPr lang="en-US" sz="2600" dirty="0" smtClean="0">
                <a:latin typeface="Times New Roman" pitchFamily="18" charset="0"/>
                <a:cs typeface="Times New Roman" pitchFamily="18" charset="0"/>
              </a:rPr>
              <a:t>When the S0, S1 is 10 then the operation will be READ</a:t>
            </a:r>
          </a:p>
          <a:p>
            <a:pPr algn="just"/>
            <a:r>
              <a:rPr lang="en-US" sz="2600" dirty="0" smtClean="0">
                <a:latin typeface="Times New Roman" pitchFamily="18" charset="0"/>
                <a:cs typeface="Times New Roman" pitchFamily="18" charset="0"/>
              </a:rPr>
              <a:t>When the S0, S1 are 11 then the operation will be FETCH</a:t>
            </a:r>
          </a:p>
          <a:p>
            <a:endParaRPr lang="en-US" dirty="0"/>
          </a:p>
        </p:txBody>
      </p:sp>
      <p:sp>
        <p:nvSpPr>
          <p:cNvPr id="4" name="Date Placeholder 3"/>
          <p:cNvSpPr>
            <a:spLocks noGrp="1"/>
          </p:cNvSpPr>
          <p:nvPr>
            <p:ph type="dt" sz="half" idx="10"/>
          </p:nvPr>
        </p:nvSpPr>
        <p:spPr/>
        <p:txBody>
          <a:bodyPr/>
          <a:lstStyle/>
          <a:p>
            <a:fld id="{A88C2FAB-94DB-4ABC-A5DB-FBCE8057DCD0}"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1150</TotalTime>
  <Words>5110</Words>
  <Application>Microsoft Office PowerPoint</Application>
  <PresentationFormat>On-screen Show (4:3)</PresentationFormat>
  <Paragraphs>707</Paragraphs>
  <Slides>71</Slides>
  <Notes>22</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Office Theme</vt:lpstr>
      <vt:lpstr>CSE 301 Microprocessors</vt:lpstr>
      <vt:lpstr>Slide 2</vt:lpstr>
      <vt:lpstr>Introduction</vt:lpstr>
      <vt:lpstr>Introduction</vt:lpstr>
      <vt:lpstr>Introduction to 8085</vt:lpstr>
      <vt:lpstr>Pin configuration of 8085</vt:lpstr>
      <vt:lpstr>Pin description of 8085 (cont’d)</vt:lpstr>
      <vt:lpstr>Pin description of 8085 (cont’d)</vt:lpstr>
      <vt:lpstr>Pin description of 8085 (cont’d)</vt:lpstr>
      <vt:lpstr>Pin description of 8085 (cont’d)</vt:lpstr>
      <vt:lpstr>Pin description of 8085 (cont’d)</vt:lpstr>
      <vt:lpstr>Pin description of 8085 (cont’d)</vt:lpstr>
      <vt:lpstr>Pin description of 8085 (cont’d)</vt:lpstr>
      <vt:lpstr>Pin description of 8085 (cont’d)</vt:lpstr>
      <vt:lpstr>Pin description of 8085 (cont’d)</vt:lpstr>
      <vt:lpstr>Pin description of 8085 (cont’d)</vt:lpstr>
      <vt:lpstr>Pin description of 8085 </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(cont’d)</vt:lpstr>
      <vt:lpstr>Internal architecture of 8085 </vt:lpstr>
      <vt:lpstr>Operation of 8085 microprocessor</vt:lpstr>
      <vt:lpstr>Memory read operation (cont’d)</vt:lpstr>
      <vt:lpstr>Memory read operation (cont’d)</vt:lpstr>
      <vt:lpstr>Memory read operation</vt:lpstr>
      <vt:lpstr>Addressing modes of 8085 microprocessor (cont’d)</vt:lpstr>
      <vt:lpstr>Addressing modes of 8085 microprocessor (cont’d)</vt:lpstr>
      <vt:lpstr>Addressing modes of 8085 microprocessor (cont’d)</vt:lpstr>
      <vt:lpstr>Addressing modes of 8085 microprocessor (cont’d)</vt:lpstr>
      <vt:lpstr>Addressing modes of 8085 microprocessor (cont’d)</vt:lpstr>
      <vt:lpstr>Addressing modes of 8085 microprocessor </vt:lpstr>
      <vt:lpstr>Instruction Set of 8085 (cont’d)</vt:lpstr>
      <vt:lpstr>Instruction Set of 8085 (cont’d)</vt:lpstr>
      <vt:lpstr>Instruction Set of 8085 (cont’d)</vt:lpstr>
      <vt:lpstr>Instruction Set of 8085 (cont’d)</vt:lpstr>
      <vt:lpstr>Instruction Set of 8085 (cont’d)</vt:lpstr>
      <vt:lpstr>Instruction Set of 8085 (cont’d)</vt:lpstr>
      <vt:lpstr>Interrupts of Intel 8085 (cont’d)</vt:lpstr>
      <vt:lpstr>Interrupts of Intel 8085 (cont’d)</vt:lpstr>
      <vt:lpstr>Interrupts of Intel 8085 (cont’d)</vt:lpstr>
      <vt:lpstr>Interrupts of Intel 8085 (cont’d)</vt:lpstr>
      <vt:lpstr>Interrupts of Intel 8085 (cont’d)</vt:lpstr>
      <vt:lpstr>Interrupts of Intel 8085 (cont’d)</vt:lpstr>
      <vt:lpstr>Interrupts of Intel 8085 (cont’d)</vt:lpstr>
      <vt:lpstr>Interrupts of Intel 8085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301 Microprocessors</dc:title>
  <dc:creator>User</dc:creator>
  <cp:lastModifiedBy>hp</cp:lastModifiedBy>
  <cp:revision>247</cp:revision>
  <dcterms:created xsi:type="dcterms:W3CDTF">2020-03-25T03:39:18Z</dcterms:created>
  <dcterms:modified xsi:type="dcterms:W3CDTF">2020-03-28T04:03:12Z</dcterms:modified>
</cp:coreProperties>
</file>