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59" r:id="rId6"/>
    <p:sldId id="268" r:id="rId7"/>
    <p:sldId id="269" r:id="rId8"/>
    <p:sldId id="260" r:id="rId9"/>
    <p:sldId id="261" r:id="rId10"/>
    <p:sldId id="262" r:id="rId11"/>
    <p:sldId id="264" r:id="rId12"/>
    <p:sldId id="265" r:id="rId13"/>
    <p:sldId id="266" r:id="rId14"/>
    <p:sldId id="263" r:id="rId15"/>
    <p:sldId id="270" r:id="rId16"/>
    <p:sldId id="271" r:id="rId17"/>
    <p:sldId id="272" r:id="rId18"/>
    <p:sldId id="273" r:id="rId19"/>
    <p:sldId id="274" r:id="rId20"/>
    <p:sldId id="277" r:id="rId21"/>
    <p:sldId id="275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3/8/2018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3/8/2018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3/8/2018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3/8/2018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3/8/2018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3/8/2018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0FD41-2927-406F-96DC-1FE6930DA90A}" type="datetimeFigureOut">
              <a:rPr lang="en-US" smtClean="0"/>
              <a:pPr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609600" y="1524000"/>
            <a:ext cx="78486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4400" b="0" dirty="0">
                <a:solidFill>
                  <a:schemeClr val="bg1"/>
                </a:solidFill>
                <a:latin typeface="Helvetica" pitchFamily="34" charset="0"/>
              </a:rPr>
              <a:t>Lecture </a:t>
            </a:r>
            <a:r>
              <a:rPr lang="en-US" sz="4400" b="0" dirty="0" smtClean="0">
                <a:solidFill>
                  <a:schemeClr val="bg1"/>
                </a:solidFill>
                <a:latin typeface="Helvetica" pitchFamily="34" charset="0"/>
              </a:rPr>
              <a:t>No.03 </a:t>
            </a:r>
            <a:r>
              <a:rPr lang="en-US" sz="4400" b="0" dirty="0">
                <a:solidFill>
                  <a:schemeClr val="bg1"/>
                </a:solidFill>
                <a:latin typeface="Helvetica" pitchFamily="34" charset="0"/>
              </a:rPr>
              <a:t/>
            </a:r>
            <a:br>
              <a:rPr lang="en-US" sz="4400" b="0" dirty="0">
                <a:solidFill>
                  <a:schemeClr val="bg1"/>
                </a:solidFill>
                <a:latin typeface="Helvetica" pitchFamily="34" charset="0"/>
              </a:rPr>
            </a:br>
            <a:r>
              <a:rPr lang="en-US" sz="4400" b="0" dirty="0">
                <a:solidFill>
                  <a:schemeClr val="bg1"/>
                </a:solidFill>
                <a:latin typeface="Helvetica" pitchFamily="34" charset="0"/>
              </a:rPr>
              <a:t/>
            </a:r>
            <a:br>
              <a:rPr lang="en-US" sz="4400" b="0" dirty="0">
                <a:solidFill>
                  <a:schemeClr val="bg1"/>
                </a:solidFill>
                <a:latin typeface="Helvetica" pitchFamily="34" charset="0"/>
              </a:rPr>
            </a:br>
            <a:r>
              <a:rPr lang="en-US" sz="4400" b="0" dirty="0" smtClean="0">
                <a:solidFill>
                  <a:schemeClr val="bg1"/>
                </a:solidFill>
                <a:latin typeface="Helvetica" pitchFamily="34" charset="0"/>
              </a:rPr>
              <a:t>CSE 203: Data </a:t>
            </a:r>
            <a:r>
              <a:rPr lang="en-US" sz="4400" b="0" dirty="0">
                <a:solidFill>
                  <a:schemeClr val="bg1"/>
                </a:solidFill>
                <a:latin typeface="Helvetica" pitchFamily="34" charset="0"/>
              </a:rPr>
              <a:t>Structures</a:t>
            </a:r>
            <a:br>
              <a:rPr lang="en-US" sz="4400" b="0" dirty="0">
                <a:solidFill>
                  <a:schemeClr val="bg1"/>
                </a:solidFill>
                <a:latin typeface="Helvetica" pitchFamily="34" charset="0"/>
              </a:rPr>
            </a:br>
            <a:r>
              <a:rPr lang="en-US" sz="4400" b="0" dirty="0">
                <a:solidFill>
                  <a:schemeClr val="bg1"/>
                </a:solidFill>
                <a:latin typeface="Helvetica" pitchFamily="34" charset="0"/>
              </a:rPr>
              <a:t/>
            </a:r>
            <a:br>
              <a:rPr lang="en-US" sz="4400" b="0" dirty="0">
                <a:solidFill>
                  <a:schemeClr val="bg1"/>
                </a:solidFill>
                <a:latin typeface="Helvetica" pitchFamily="34" charset="0"/>
              </a:rPr>
            </a:br>
            <a:r>
              <a:rPr lang="en-US" sz="3600" b="0" dirty="0">
                <a:solidFill>
                  <a:schemeClr val="bg1"/>
                </a:solidFill>
                <a:latin typeface="Helvetica" pitchFamily="34" charset="0"/>
              </a:rPr>
              <a:t>Dr. </a:t>
            </a:r>
            <a:r>
              <a:rPr lang="en-US" sz="3600" b="0" dirty="0" smtClean="0">
                <a:solidFill>
                  <a:schemeClr val="bg1"/>
                </a:solidFill>
                <a:latin typeface="Helvetica" pitchFamily="34" charset="0"/>
              </a:rPr>
              <a:t>A. H. M. Kamal</a:t>
            </a:r>
            <a:endParaRPr lang="en-US" sz="3600" b="0" dirty="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772400" y="22413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Basic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2438" y="896937"/>
            <a:ext cx="8226425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j-ea"/>
                <a:cs typeface="+mj-cs"/>
              </a:rPr>
              <a:t>Goals of this Course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itchFamily="34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81000" y="1903412"/>
            <a:ext cx="8226425" cy="4954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33400" marR="0" lvl="0" indent="-53340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  <a:t>Reinforce the concept that costs and benefits exist for every data structure.</a:t>
            </a:r>
          </a:p>
          <a:p>
            <a:pPr marL="914400" marR="0" lvl="1" indent="-45720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  <a:p>
            <a:pPr marL="533400" marR="0" lvl="0" indent="-53340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  <a:t>Learn the commonly used data structures.</a:t>
            </a:r>
          </a:p>
          <a:p>
            <a:pPr marL="914400" marR="0" lvl="1" indent="-45720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  <a:t>These form a programmer's basic data structure “toolkit.”</a:t>
            </a:r>
          </a:p>
          <a:p>
            <a:pPr marL="914400" marR="0" lvl="1" indent="-45720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  <a:p>
            <a:pPr marL="533400" marR="0" lvl="0" indent="-53340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  <a:t>Understand how to measure the cost of a data structure or program.</a:t>
            </a:r>
          </a:p>
          <a:p>
            <a:pPr marL="914400" marR="0" lvl="1" indent="-45720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  <a:t>These techniques also allow you to judge the merits of new data structures that you or others might invent.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72400" y="22413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Basic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948690"/>
            <a:ext cx="9144000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Basic Terminology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Data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− Data are values or set of values.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Data Item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− Data item refers to single unit of values.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Group Items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− Data items that are divided into sub.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Elementary Items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− Data items that cannot be divided.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Attribute and Entity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− Which contains certain properties.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Entity Set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− Entities of similar attributes form an entity set.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Field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− Field is a single elementary unit of information.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Record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− Record is a collection of field values of a given entity.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File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− File is a collection of records of the entities.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72400" y="22413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Basic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1447800"/>
            <a:ext cx="9144000" cy="46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0153" rIns="30153" bIns="30153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Data Definition</a:t>
            </a:r>
            <a:endParaRPr kumimoji="0" lang="en-US" sz="4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Data Definition defines a particular data with the following characteristics.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 Atomic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 − Definition should define a single concept.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 Traceable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 − Definition should be able to be mapped to some data element.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 Accurate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 − Definition should be unambiguous.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Verdana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Calibri" pitchFamily="34" charset="0"/>
                <a:cs typeface="Vrinda" pitchFamily="34" charset="0"/>
              </a:rPr>
              <a:t>Clear and Concise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Calibri" pitchFamily="34" charset="0"/>
                <a:cs typeface="Vrinda" pitchFamily="34" charset="0"/>
              </a:rPr>
              <a:t> − Definition should be understandable.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5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72400" y="22413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Basic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2101334"/>
            <a:ext cx="8813686" cy="1599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30153" rIns="30153" bIns="30153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Data Object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Calibri" pitchFamily="34" charset="0"/>
                <a:cs typeface="Vrinda" pitchFamily="34" charset="0"/>
              </a:rPr>
              <a:t>Data Object represents an object having a data.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72400" y="22413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Basic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28600" y="908393"/>
            <a:ext cx="8077200" cy="5416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0153" rIns="30153" bIns="30153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Data Type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Calibri" pitchFamily="34" charset="0"/>
                <a:cs typeface="Vrinda" pitchFamily="34" charset="0"/>
              </a:rPr>
              <a:t>Data type is a way to classify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400" dirty="0" smtClean="0">
                <a:solidFill>
                  <a:schemeClr val="bg1"/>
                </a:solidFill>
                <a:latin typeface="Verdana" pitchFamily="34" charset="0"/>
                <a:ea typeface="Calibri" pitchFamily="34" charset="0"/>
                <a:cs typeface="Vrinda" pitchFamily="34" charset="0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Calibri" pitchFamily="34" charset="0"/>
                <a:cs typeface="Vrinda" pitchFamily="34" charset="0"/>
              </a:rPr>
              <a:t>various types of data such as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400" dirty="0" smtClean="0">
                <a:solidFill>
                  <a:schemeClr val="bg1"/>
                </a:solidFill>
                <a:latin typeface="Verdana" pitchFamily="34" charset="0"/>
                <a:ea typeface="Calibri" pitchFamily="34" charset="0"/>
                <a:cs typeface="Vrinda" pitchFamily="34" charset="0"/>
              </a:rPr>
              <a:t>	-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Calibri" pitchFamily="34" charset="0"/>
                <a:cs typeface="Vrinda" pitchFamily="34" charset="0"/>
              </a:rPr>
              <a:t>integer,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400" dirty="0" smtClean="0">
                <a:solidFill>
                  <a:schemeClr val="bg1"/>
                </a:solidFill>
                <a:latin typeface="Verdana" pitchFamily="34" charset="0"/>
                <a:ea typeface="Calibri" pitchFamily="34" charset="0"/>
                <a:cs typeface="Vrinda" pitchFamily="34" charset="0"/>
              </a:rPr>
              <a:t>	-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Calibri" pitchFamily="34" charset="0"/>
                <a:cs typeface="Vrinda" pitchFamily="34" charset="0"/>
              </a:rPr>
              <a:t>string,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400" dirty="0" smtClean="0">
                <a:solidFill>
                  <a:schemeClr val="bg1"/>
                </a:solidFill>
                <a:latin typeface="Verdana" pitchFamily="34" charset="0"/>
                <a:ea typeface="Calibri" pitchFamily="34" charset="0"/>
                <a:cs typeface="Vrinda" pitchFamily="34" charset="0"/>
              </a:rPr>
              <a:t>	-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Calibri" pitchFamily="34" charset="0"/>
                <a:cs typeface="Vrinda" pitchFamily="34" charset="0"/>
              </a:rPr>
              <a:t>etc.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dirty="0" smtClean="0">
              <a:solidFill>
                <a:schemeClr val="bg1"/>
              </a:solidFill>
              <a:latin typeface="Verdana" pitchFamily="34" charset="0"/>
              <a:ea typeface="Calibri" pitchFamily="34" charset="0"/>
              <a:cs typeface="Vrind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Calibri" pitchFamily="34" charset="0"/>
                <a:cs typeface="Vrinda" pitchFamily="34" charset="0"/>
              </a:rPr>
              <a:t>which determines 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Calibri" pitchFamily="34" charset="0"/>
                <a:cs typeface="Vrinda" pitchFamily="34" charset="0"/>
              </a:rPr>
              <a:t>the values that can be used, 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Calibri" pitchFamily="34" charset="0"/>
                <a:cs typeface="Vrinda" pitchFamily="34" charset="0"/>
              </a:rPr>
              <a:t>the type of operations that can be performed 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2400" dirty="0" smtClean="0">
              <a:solidFill>
                <a:schemeClr val="bg1"/>
              </a:solidFill>
              <a:latin typeface="Verdana" pitchFamily="34" charset="0"/>
              <a:ea typeface="Calibri" pitchFamily="34" charset="0"/>
              <a:cs typeface="Vrinda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Calibri" pitchFamily="34" charset="0"/>
                <a:cs typeface="Vrinda" pitchFamily="34" charset="0"/>
              </a:rPr>
              <a:t>on the corresponding type of data.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72400" y="22413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Basic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6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6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6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5" presetClass="emph" presetSubtype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61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61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61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5" presetClass="emph" presetSubtype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61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 override="childStyle">
                                        <p:cTn id="15" dur="indefinite"/>
                                        <p:tgtEl>
                                          <p:spTgt spid="61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61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" presetClass="emph" presetSubtype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61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61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0" dur="indefinite"/>
                                        <p:tgtEl>
                                          <p:spTgt spid="61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" presetClass="emph" presetSubtype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2" dur="indefinite"/>
                                        <p:tgtEl>
                                          <p:spTgt spid="61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 override="childStyle">
                                        <p:cTn id="23" dur="indefinite"/>
                                        <p:tgtEl>
                                          <p:spTgt spid="61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61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mph" presetSubtype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8" dur="indefinite"/>
                                        <p:tgtEl>
                                          <p:spTgt spid="61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 override="childStyle">
                                        <p:cTn id="29" dur="indefinite"/>
                                        <p:tgtEl>
                                          <p:spTgt spid="61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0" dur="indefinite"/>
                                        <p:tgtEl>
                                          <p:spTgt spid="61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" presetClass="emph" presetSubtype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2" dur="indefinite"/>
                                        <p:tgtEl>
                                          <p:spTgt spid="61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 override="childStyle">
                                        <p:cTn id="33" dur="indefinite"/>
                                        <p:tgtEl>
                                          <p:spTgt spid="61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4" dur="indefinite"/>
                                        <p:tgtEl>
                                          <p:spTgt spid="61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" presetClass="emph" presetSubtype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6" dur="indefinite"/>
                                        <p:tgtEl>
                                          <p:spTgt spid="614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 override="childStyle">
                                        <p:cTn id="37" dur="indefinite"/>
                                        <p:tgtEl>
                                          <p:spTgt spid="614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8" dur="indefinite"/>
                                        <p:tgtEl>
                                          <p:spTgt spid="614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5" presetClass="emph" presetSubtype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0" dur="indefinite"/>
                                        <p:tgtEl>
                                          <p:spTgt spid="614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 override="childStyle">
                                        <p:cTn id="41" dur="indefinite"/>
                                        <p:tgtEl>
                                          <p:spTgt spid="614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42" dur="indefinite"/>
                                        <p:tgtEl>
                                          <p:spTgt spid="614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990600"/>
            <a:ext cx="8610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chemeClr val="bg1"/>
                </a:solidFill>
                <a:latin typeface="Verdana" pitchFamily="34" charset="0"/>
                <a:ea typeface="Times New Roman" pitchFamily="18" charset="0"/>
                <a:cs typeface="Arial" pitchFamily="34" charset="0"/>
              </a:rPr>
              <a:t>Data Type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solidFill>
                <a:schemeClr val="bg1"/>
              </a:solidFill>
              <a:latin typeface="Verdana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There are two data types −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2400" dirty="0" smtClean="0">
                <a:solidFill>
                  <a:schemeClr val="bg1"/>
                </a:solidFill>
              </a:rPr>
              <a:t>Built-in Data Type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2400" dirty="0" smtClean="0">
                <a:solidFill>
                  <a:schemeClr val="bg1"/>
                </a:solidFill>
              </a:rPr>
              <a:t>Derived Data Type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48400" y="3352800"/>
            <a:ext cx="2590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 smtClean="0">
                <a:solidFill>
                  <a:schemeClr val="bg1"/>
                </a:solidFill>
              </a:rPr>
              <a:t>Derived Data Type</a:t>
            </a:r>
          </a:p>
          <a:p>
            <a:pPr lvl="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 List</a:t>
            </a:r>
          </a:p>
          <a:p>
            <a:pPr lvl="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 Array</a:t>
            </a:r>
          </a:p>
          <a:p>
            <a:pPr lvl="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 Stack</a:t>
            </a:r>
          </a:p>
          <a:p>
            <a:pPr lvl="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 Queue</a:t>
            </a:r>
          </a:p>
          <a:p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3352800"/>
            <a:ext cx="3962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/>
            <a:r>
              <a:rPr lang="en-US" sz="2000" b="1" dirty="0" smtClean="0">
                <a:solidFill>
                  <a:schemeClr val="bg1"/>
                </a:solidFill>
              </a:rPr>
              <a:t>Built-in Data Type</a:t>
            </a:r>
          </a:p>
          <a:p>
            <a:pPr lvl="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 Integers</a:t>
            </a:r>
          </a:p>
          <a:p>
            <a:pPr lvl="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 Boolean (true, false)</a:t>
            </a:r>
          </a:p>
          <a:p>
            <a:pPr lvl="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 Floating (Decimal numbers)</a:t>
            </a:r>
          </a:p>
          <a:p>
            <a:pPr lvl="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 Character and Strings</a:t>
            </a:r>
          </a:p>
          <a:p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3400" y="2895600"/>
            <a:ext cx="8077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-----------------------------------------------------------------------------------------------------------------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772400" y="22413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Basic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7400" y="1752600"/>
            <a:ext cx="39624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/>
            <a:r>
              <a:rPr lang="en-US" sz="3600" b="1" dirty="0" smtClean="0">
                <a:solidFill>
                  <a:schemeClr val="bg1"/>
                </a:solidFill>
              </a:rPr>
              <a:t>Basic Operations:</a:t>
            </a:r>
          </a:p>
          <a:p>
            <a:pPr marL="342900" lvl="0" indent="-342900"/>
            <a:endParaRPr lang="en-US" sz="2800" b="1" dirty="0" smtClean="0">
              <a:solidFill>
                <a:schemeClr val="bg1"/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 Traversing</a:t>
            </a:r>
          </a:p>
          <a:p>
            <a:pPr lvl="0"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 Searching</a:t>
            </a:r>
          </a:p>
          <a:p>
            <a:pPr lvl="0"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 Insertion</a:t>
            </a:r>
          </a:p>
          <a:p>
            <a:pPr lvl="0"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 Deletion</a:t>
            </a:r>
          </a:p>
          <a:p>
            <a:pPr lvl="0"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 Sorting</a:t>
            </a:r>
          </a:p>
          <a:p>
            <a:pPr lvl="0"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 Merging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72400" y="22413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Basic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1524000"/>
            <a:ext cx="82296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Algorithms</a:t>
            </a:r>
          </a:p>
          <a:p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Algorithm is a step-by-step procedure, which defines a set of instructions to be executed in a certain order to get the desired output. Algorithms are generally created independent of underlying languages, i.e. an algorithm can be implemented in more than one programming language.</a:t>
            </a:r>
          </a:p>
          <a:p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72400" y="22413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Basic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524000"/>
            <a:ext cx="83058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Algorithms</a:t>
            </a:r>
          </a:p>
          <a:p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From the data structure point of view, following are some important categories of algorithms −</a:t>
            </a:r>
          </a:p>
          <a:p>
            <a:endParaRPr lang="en-US" sz="2000" dirty="0" smtClean="0">
              <a:solidFill>
                <a:schemeClr val="bg1"/>
              </a:solidFill>
            </a:endParaRPr>
          </a:p>
          <a:p>
            <a:pPr lvl="0"/>
            <a:r>
              <a:rPr lang="en-US" sz="2000" b="1" dirty="0" smtClean="0">
                <a:solidFill>
                  <a:schemeClr val="bg1"/>
                </a:solidFill>
              </a:rPr>
              <a:t>Search</a:t>
            </a:r>
            <a:r>
              <a:rPr lang="en-US" sz="2000" dirty="0" smtClean="0">
                <a:solidFill>
                  <a:schemeClr val="bg1"/>
                </a:solidFill>
              </a:rPr>
              <a:t> − Algorithm to search an item in a data structure.</a:t>
            </a:r>
          </a:p>
          <a:p>
            <a:pPr lvl="0"/>
            <a:endParaRPr lang="en-US" sz="2000" b="1" dirty="0" smtClean="0">
              <a:solidFill>
                <a:schemeClr val="bg1"/>
              </a:solidFill>
            </a:endParaRPr>
          </a:p>
          <a:p>
            <a:pPr lvl="0"/>
            <a:r>
              <a:rPr lang="en-US" sz="2000" b="1" dirty="0" smtClean="0">
                <a:solidFill>
                  <a:schemeClr val="bg1"/>
                </a:solidFill>
              </a:rPr>
              <a:t>Sort</a:t>
            </a:r>
            <a:r>
              <a:rPr lang="en-US" sz="2000" dirty="0" smtClean="0">
                <a:solidFill>
                  <a:schemeClr val="bg1"/>
                </a:solidFill>
              </a:rPr>
              <a:t> − Algorithm to sort items in a certain order.</a:t>
            </a:r>
          </a:p>
          <a:p>
            <a:pPr lvl="0"/>
            <a:endParaRPr lang="en-US" sz="2000" b="1" dirty="0" smtClean="0">
              <a:solidFill>
                <a:schemeClr val="bg1"/>
              </a:solidFill>
            </a:endParaRPr>
          </a:p>
          <a:p>
            <a:pPr lvl="0"/>
            <a:r>
              <a:rPr lang="en-US" sz="2000" b="1" dirty="0" smtClean="0">
                <a:solidFill>
                  <a:schemeClr val="bg1"/>
                </a:solidFill>
              </a:rPr>
              <a:t>Insert</a:t>
            </a:r>
            <a:r>
              <a:rPr lang="en-US" sz="2000" dirty="0" smtClean="0">
                <a:solidFill>
                  <a:schemeClr val="bg1"/>
                </a:solidFill>
              </a:rPr>
              <a:t> − Algorithm to insert item in a data structure.</a:t>
            </a:r>
          </a:p>
          <a:p>
            <a:pPr lvl="0"/>
            <a:endParaRPr lang="en-US" sz="2000" b="1" dirty="0" smtClean="0">
              <a:solidFill>
                <a:schemeClr val="bg1"/>
              </a:solidFill>
            </a:endParaRPr>
          </a:p>
          <a:p>
            <a:pPr lvl="0"/>
            <a:r>
              <a:rPr lang="en-US" sz="2000" b="1" dirty="0" smtClean="0">
                <a:solidFill>
                  <a:schemeClr val="bg1"/>
                </a:solidFill>
              </a:rPr>
              <a:t>Update</a:t>
            </a:r>
            <a:r>
              <a:rPr lang="en-US" sz="2000" dirty="0" smtClean="0">
                <a:solidFill>
                  <a:schemeClr val="bg1"/>
                </a:solidFill>
              </a:rPr>
              <a:t> − Algorithm to update an existing item in a data structure.</a:t>
            </a:r>
          </a:p>
          <a:p>
            <a:pPr lvl="0"/>
            <a:endParaRPr lang="en-US" sz="2000" b="1" dirty="0" smtClean="0">
              <a:solidFill>
                <a:schemeClr val="bg1"/>
              </a:solidFill>
            </a:endParaRPr>
          </a:p>
          <a:p>
            <a:pPr lvl="0"/>
            <a:r>
              <a:rPr lang="en-US" sz="2000" b="1" dirty="0" smtClean="0">
                <a:solidFill>
                  <a:schemeClr val="bg1"/>
                </a:solidFill>
              </a:rPr>
              <a:t>Delete</a:t>
            </a:r>
            <a:r>
              <a:rPr lang="en-US" sz="2000" dirty="0" smtClean="0">
                <a:solidFill>
                  <a:schemeClr val="bg1"/>
                </a:solidFill>
              </a:rPr>
              <a:t> − Algorithm to delete an existing item from a data structure.</a:t>
            </a:r>
          </a:p>
          <a:p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72400" y="22413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Basic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5" name="Picture 4" descr="one problem many solution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752600"/>
            <a:ext cx="4359275" cy="4058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76200" y="914400"/>
            <a:ext cx="518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Whish is the best algorithm?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0" y="1295400"/>
            <a:ext cx="2057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- Time</a:t>
            </a:r>
          </a:p>
          <a:p>
            <a:r>
              <a:rPr lang="en-US" sz="3200" dirty="0" smtClean="0">
                <a:solidFill>
                  <a:schemeClr val="bg1"/>
                </a:solidFill>
              </a:rPr>
              <a:t>- Space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2209800"/>
            <a:ext cx="45720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Space complexity S(P) of any algorithm P is S(P) = C + SP(I), where C is the fixed part and S(I) is the variable part of the algorithm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----------------------------------------</a:t>
            </a:r>
          </a:p>
          <a:p>
            <a:r>
              <a:rPr lang="en-US" sz="2400" i="1" dirty="0" smtClean="0">
                <a:solidFill>
                  <a:schemeClr val="bg1"/>
                </a:solidFill>
              </a:rPr>
              <a:t>Algorithm: SUM(A, B)</a:t>
            </a:r>
          </a:p>
          <a:p>
            <a:r>
              <a:rPr lang="en-US" sz="2400" i="1" dirty="0" smtClean="0">
                <a:solidFill>
                  <a:schemeClr val="bg1"/>
                </a:solidFill>
              </a:rPr>
              <a:t>Step 1 -  START</a:t>
            </a:r>
          </a:p>
          <a:p>
            <a:r>
              <a:rPr lang="en-US" sz="2400" i="1" dirty="0" smtClean="0">
                <a:solidFill>
                  <a:schemeClr val="bg1"/>
                </a:solidFill>
              </a:rPr>
              <a:t>Step 2 -  C ← A + B + 10</a:t>
            </a:r>
          </a:p>
          <a:p>
            <a:r>
              <a:rPr lang="en-US" sz="2400" i="1" dirty="0" smtClean="0">
                <a:solidFill>
                  <a:schemeClr val="bg1"/>
                </a:solidFill>
              </a:rPr>
              <a:t>Step 3 -  Stop</a:t>
            </a:r>
          </a:p>
          <a:p>
            <a:r>
              <a:rPr lang="en-US" sz="2400" i="1" dirty="0" smtClean="0">
                <a:solidFill>
                  <a:schemeClr val="bg1"/>
                </a:solidFill>
              </a:rPr>
              <a:t>----------------------------------------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Here A, B, C are not constant. Hence, S(p)=1+3=4</a:t>
            </a:r>
          </a:p>
          <a:p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772400" y="22413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Basic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762000"/>
            <a:ext cx="8226425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j-ea"/>
                <a:cs typeface="+mj-cs"/>
              </a:rPr>
              <a:t>Data Structures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itchFamily="34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7575" y="1981200"/>
            <a:ext cx="8226425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n-ea"/>
                <a:cs typeface="Times New Roman" pitchFamily="18" charset="0"/>
              </a:rPr>
              <a:t>Prepares the students for the more advanced material to which students will encounter in later courses.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n-ea"/>
                <a:cs typeface="Times New Roman" pitchFamily="18" charset="0"/>
              </a:rPr>
              <a:t>Cover well-known data structures such as dynamic arrays, linked lists, stacks, queues, tree and graphs.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n-ea"/>
                <a:cs typeface="Times New Roman" pitchFamily="18" charset="0"/>
              </a:rPr>
              <a:t>Implement data structures in C/C++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itchFamily="34" charset="0"/>
              <a:ea typeface="+mn-ea"/>
              <a:cs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457200" y="2133600"/>
            <a:ext cx="381000" cy="3048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57200" y="3581400"/>
            <a:ext cx="381000" cy="3048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33400" y="5257800"/>
            <a:ext cx="381000" cy="3048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772400" y="22413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Basic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mph" presetSubtype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mph" presetSubtype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0" dur="indefinite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72400" y="22413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Basic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5" name="Picture 4" descr="one problem many solution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752600"/>
            <a:ext cx="4359275" cy="4058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76200" y="914400"/>
            <a:ext cx="518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Whish is the best algorithm?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0" y="1295400"/>
            <a:ext cx="2057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- Time</a:t>
            </a:r>
          </a:p>
          <a:p>
            <a:r>
              <a:rPr lang="en-US" sz="3200" dirty="0" smtClean="0">
                <a:solidFill>
                  <a:schemeClr val="bg1"/>
                </a:solidFill>
              </a:rPr>
              <a:t>- Space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2386548"/>
            <a:ext cx="4572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Time complexity falls under one of the three:</a:t>
            </a:r>
          </a:p>
          <a:p>
            <a:endParaRPr lang="en-US" sz="2400" dirty="0" smtClean="0">
              <a:solidFill>
                <a:schemeClr val="bg1"/>
              </a:solidFill>
            </a:endParaRPr>
          </a:p>
          <a:p>
            <a:pPr lvl="0"/>
            <a:r>
              <a:rPr lang="en-US" sz="2400" b="1" dirty="0" smtClean="0">
                <a:solidFill>
                  <a:schemeClr val="bg1"/>
                </a:solidFill>
              </a:rPr>
              <a:t>Best Case</a:t>
            </a:r>
            <a:r>
              <a:rPr lang="en-US" sz="2400" dirty="0" smtClean="0">
                <a:solidFill>
                  <a:schemeClr val="bg1"/>
                </a:solidFill>
              </a:rPr>
              <a:t> − Minimum time required for program execution.</a:t>
            </a:r>
          </a:p>
          <a:p>
            <a:pPr lvl="0"/>
            <a:r>
              <a:rPr lang="en-US" sz="2400" b="1" dirty="0" smtClean="0">
                <a:solidFill>
                  <a:schemeClr val="bg1"/>
                </a:solidFill>
              </a:rPr>
              <a:t>Average Case</a:t>
            </a:r>
            <a:r>
              <a:rPr lang="en-US" sz="2400" dirty="0" smtClean="0">
                <a:solidFill>
                  <a:schemeClr val="bg1"/>
                </a:solidFill>
              </a:rPr>
              <a:t> − Average time required for program execution.</a:t>
            </a:r>
          </a:p>
          <a:p>
            <a:pPr lvl="0"/>
            <a:r>
              <a:rPr lang="en-US" sz="2400" b="1" dirty="0" smtClean="0">
                <a:solidFill>
                  <a:schemeClr val="bg1"/>
                </a:solidFill>
              </a:rPr>
              <a:t>Worst Case</a:t>
            </a:r>
            <a:r>
              <a:rPr lang="en-US" sz="2400" dirty="0" smtClean="0">
                <a:solidFill>
                  <a:schemeClr val="bg1"/>
                </a:solidFill>
              </a:rPr>
              <a:t> − Maximum time required for program execution.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747712"/>
            <a:ext cx="8226425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j-ea"/>
                <a:cs typeface="+mj-cs"/>
              </a:rPr>
              <a:t>Organizing Data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itchFamily="34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7575" y="2895600"/>
            <a:ext cx="8226425" cy="3429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  <a:t> Any organization for a collection of records that can be searched, processed in any order, or modified.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  <a:t> The choice of data structure and algorithm can make the difference between a program running in a few seconds or many days.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1676400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Data Structure is a systematic way to organize data in order to use it efficiently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772400" y="22413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Basic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990600" y="2133600"/>
            <a:ext cx="81534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Interface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− Each data structure has an interface. Interface represents the set of operations that a data structure supports. An interface only provides the list of supported operations, type of parameters they can accept and return type of these operations.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Implementation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− Implementation provides the internal representation of a data structure. Implementation also provides the definition of the algorithms used in the operations of the data structure.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57200" y="914400"/>
            <a:ext cx="8226425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j-ea"/>
                <a:cs typeface="+mj-cs"/>
              </a:rPr>
              <a:t>Organizing Data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itchFamily="34" charset="0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72400" y="22413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Basic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914400"/>
            <a:ext cx="8226425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j-ea"/>
                <a:cs typeface="+mj-cs"/>
              </a:rPr>
              <a:t>Efficiency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itchFamily="34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1905000"/>
            <a:ext cx="8226425" cy="457041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  <a:t> A solution is said to be 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  <a:t>efficient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  <a:t> if it solves the problem 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  <a:t>within its 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  <a:t>resource constraints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  <a:t>.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  <a:t>		- Space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  <a:t>		- Time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chemeClr val="bg1"/>
                </a:solidFill>
                <a:latin typeface="Helvetica" pitchFamily="34" charset="0"/>
              </a:rPr>
              <a:t>2.   Correctly.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  <a:t> The cost of a solution is the amount of resources that the solution consumes.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72400" y="22413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Basic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1447800"/>
            <a:ext cx="9144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48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Need for Data Structure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4800" dirty="0" smtClean="0">
              <a:solidFill>
                <a:schemeClr val="bg1"/>
              </a:solidFill>
              <a:latin typeface="Verdana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1600" b="0" i="0" u="none" strike="noStrike" cap="none" normalizeH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57200" algn="l"/>
              </a:tabLst>
            </a:pP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Applications are getting complex </a:t>
            </a: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57200" algn="l"/>
              </a:tabLst>
            </a:pPr>
            <a:r>
              <a:rPr lang="en-US" sz="3200" dirty="0" smtClean="0">
                <a:solidFill>
                  <a:schemeClr val="bg1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ata are becoming rich</a:t>
            </a: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57200" algn="l"/>
              </a:tabLst>
            </a:pPr>
            <a:r>
              <a:rPr lang="en-US" sz="3200" dirty="0" smtClean="0">
                <a:solidFill>
                  <a:schemeClr val="bg1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Demand for handling data by computer is increasing</a:t>
            </a:r>
            <a:endParaRPr kumimoji="0" lang="en-US" sz="3200" b="0" i="0" u="none" strike="noStrike" cap="none" normalizeH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72400" y="22413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Basic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838200"/>
            <a:ext cx="9144000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48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Need for Data Structure</a:t>
            </a:r>
            <a:endParaRPr kumimoji="0" lang="en-US" sz="1600" b="0" i="0" u="none" strike="noStrike" cap="none" normalizeH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lang="en-US" sz="3200" dirty="0" smtClean="0">
                <a:solidFill>
                  <a:schemeClr val="bg1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here are three common problems that applications face now-a-days.</a:t>
            </a: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en-US" sz="1600" b="0" i="0" u="none" strike="noStrike" cap="none" normalizeH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Data Search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− Consider an inventory of 1 million items of a store. If the application is to search an item, it has to search an item in 1 million items every time slowing down the search. As data grows, search will become slower.</a:t>
            </a:r>
            <a:endParaRPr kumimoji="0" lang="en-US" sz="2400" b="0" i="0" u="none" strike="noStrike" cap="none" normalizeH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Processor speed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− Processor speed although being very high, falls limited if the data grows to billion records.</a:t>
            </a:r>
            <a:endParaRPr kumimoji="0" lang="en-US" sz="2400" b="0" i="0" u="none" strike="noStrike" cap="none" normalizeH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Multiple requests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− As thousands of users can search data simultaneously on a web server, even the fast server fails while searching the data.</a:t>
            </a:r>
            <a:endParaRPr kumimoji="0" lang="en-US" sz="2400" b="0" i="0" u="none" strike="noStrike" cap="none" normalizeH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72400" y="22413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Basic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533400" y="762000"/>
            <a:ext cx="8226425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j-ea"/>
                <a:cs typeface="+mj-cs"/>
              </a:rPr>
              <a:t>Selecting a Data Structure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itchFamily="34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33400" y="1995488"/>
            <a:ext cx="8226425" cy="4570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33400" marR="0" lvl="0" indent="-53340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  <a:t>Select a data structure as follows:</a:t>
            </a:r>
          </a:p>
          <a:p>
            <a:pPr marL="533400" marR="0" lvl="0" indent="-53340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  <a:t>Analyze the problem to determine the resource constraints a solution must meet.</a:t>
            </a:r>
          </a:p>
          <a:p>
            <a:pPr marL="533400" marR="0" lvl="0" indent="-53340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  <a:t>Determine the basic operations that must be supported.  Quantify the resource constraints for each operation.</a:t>
            </a:r>
          </a:p>
          <a:p>
            <a:pPr marL="533400" marR="0" lvl="0" indent="-53340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  <a:t>Select the data structure that best meets these requirements.</a:t>
            </a: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72400" y="22413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Basic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762000"/>
            <a:ext cx="8226425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j-ea"/>
                <a:cs typeface="+mj-cs"/>
              </a:rPr>
              <a:t>Some Questions to Ask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itchFamily="34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7575" y="1981200"/>
            <a:ext cx="8226425" cy="4570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  <a:t>Are all data inserted into the data structure at the beginning, or are insertions interspersed with other operations?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  <a:t>Does the system allows any modification?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  <a:t>Can data be deleted?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  <a:t>Are all data processed in some well-defined order, or is random access allowed?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  <p:sp>
        <p:nvSpPr>
          <p:cNvPr id="8" name="Flowchart: Connector 7"/>
          <p:cNvSpPr/>
          <p:nvPr/>
        </p:nvSpPr>
        <p:spPr>
          <a:xfrm>
            <a:off x="304800" y="2057400"/>
            <a:ext cx="381000" cy="3810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Connector 8"/>
          <p:cNvSpPr/>
          <p:nvPr/>
        </p:nvSpPr>
        <p:spPr>
          <a:xfrm>
            <a:off x="304800" y="4191000"/>
            <a:ext cx="381000" cy="3810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Connector 9"/>
          <p:cNvSpPr/>
          <p:nvPr/>
        </p:nvSpPr>
        <p:spPr>
          <a:xfrm>
            <a:off x="304800" y="3657600"/>
            <a:ext cx="381000" cy="3810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Connector 12"/>
          <p:cNvSpPr/>
          <p:nvPr/>
        </p:nvSpPr>
        <p:spPr>
          <a:xfrm>
            <a:off x="304800" y="4800600"/>
            <a:ext cx="381000" cy="3810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772400" y="22413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Basic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750</Words>
  <Application>Microsoft Office PowerPoint</Application>
  <PresentationFormat>On-screen Show (4:3)</PresentationFormat>
  <Paragraphs>194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Kamal</dc:creator>
  <cp:lastModifiedBy>Kamal</cp:lastModifiedBy>
  <cp:revision>18</cp:revision>
  <dcterms:created xsi:type="dcterms:W3CDTF">2018-03-06T15:10:58Z</dcterms:created>
  <dcterms:modified xsi:type="dcterms:W3CDTF">2018-03-08T08:28:34Z</dcterms:modified>
</cp:coreProperties>
</file>