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Default Extension="gif" ContentType="image/gif"/>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53"/>
  </p:notesMasterIdLst>
  <p:sldIdLst>
    <p:sldId id="256" r:id="rId2"/>
    <p:sldId id="270" r:id="rId3"/>
    <p:sldId id="337" r:id="rId4"/>
    <p:sldId id="271" r:id="rId5"/>
    <p:sldId id="272" r:id="rId6"/>
    <p:sldId id="275" r:id="rId7"/>
    <p:sldId id="276" r:id="rId8"/>
    <p:sldId id="277" r:id="rId9"/>
    <p:sldId id="278" r:id="rId10"/>
    <p:sldId id="279" r:id="rId11"/>
    <p:sldId id="281" r:id="rId12"/>
    <p:sldId id="292" r:id="rId13"/>
    <p:sldId id="291" r:id="rId14"/>
    <p:sldId id="293" r:id="rId15"/>
    <p:sldId id="294" r:id="rId16"/>
    <p:sldId id="295" r:id="rId17"/>
    <p:sldId id="298" r:id="rId18"/>
    <p:sldId id="299" r:id="rId19"/>
    <p:sldId id="300" r:id="rId20"/>
    <p:sldId id="301" r:id="rId21"/>
    <p:sldId id="302" r:id="rId22"/>
    <p:sldId id="303" r:id="rId23"/>
    <p:sldId id="308" r:id="rId24"/>
    <p:sldId id="309" r:id="rId25"/>
    <p:sldId id="336" r:id="rId26"/>
    <p:sldId id="296" r:id="rId27"/>
    <p:sldId id="310" r:id="rId28"/>
    <p:sldId id="311" r:id="rId29"/>
    <p:sldId id="312" r:id="rId30"/>
    <p:sldId id="313" r:id="rId31"/>
    <p:sldId id="314" r:id="rId32"/>
    <p:sldId id="315" r:id="rId33"/>
    <p:sldId id="316" r:id="rId34"/>
    <p:sldId id="318" r:id="rId35"/>
    <p:sldId id="319" r:id="rId36"/>
    <p:sldId id="328" r:id="rId37"/>
    <p:sldId id="320" r:id="rId38"/>
    <p:sldId id="321" r:id="rId39"/>
    <p:sldId id="322" r:id="rId40"/>
    <p:sldId id="334" r:id="rId41"/>
    <p:sldId id="323" r:id="rId42"/>
    <p:sldId id="324" r:id="rId43"/>
    <p:sldId id="325" r:id="rId44"/>
    <p:sldId id="326" r:id="rId45"/>
    <p:sldId id="327" r:id="rId46"/>
    <p:sldId id="335" r:id="rId47"/>
    <p:sldId id="329" r:id="rId48"/>
    <p:sldId id="330" r:id="rId49"/>
    <p:sldId id="331" r:id="rId50"/>
    <p:sldId id="333" r:id="rId51"/>
    <p:sldId id="332"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EA917"/>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4" d="100"/>
          <a:sy n="64" d="100"/>
        </p:scale>
        <p:origin x="-690" y="-18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5" Type="http://schemas.openxmlformats.org/officeDocument/2006/relationships/image" Target="../media/image8.wmf"/><Relationship Id="rId4" Type="http://schemas.openxmlformats.org/officeDocument/2006/relationships/image" Target="../media/image7.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image" Target="../media/image36.wmf"/><Relationship Id="rId7" Type="http://schemas.openxmlformats.org/officeDocument/2006/relationships/image" Target="../media/image40.wmf"/><Relationship Id="rId2" Type="http://schemas.openxmlformats.org/officeDocument/2006/relationships/image" Target="../media/image35.wmf"/><Relationship Id="rId1" Type="http://schemas.openxmlformats.org/officeDocument/2006/relationships/image" Target="../media/image34.wmf"/><Relationship Id="rId6" Type="http://schemas.openxmlformats.org/officeDocument/2006/relationships/image" Target="../media/image39.wmf"/><Relationship Id="rId5" Type="http://schemas.openxmlformats.org/officeDocument/2006/relationships/image" Target="../media/image38.wmf"/><Relationship Id="rId10" Type="http://schemas.openxmlformats.org/officeDocument/2006/relationships/image" Target="../media/image43.wmf"/><Relationship Id="rId4" Type="http://schemas.openxmlformats.org/officeDocument/2006/relationships/image" Target="../media/image37.wmf"/><Relationship Id="rId9" Type="http://schemas.openxmlformats.org/officeDocument/2006/relationships/image" Target="../media/image42.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44.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58.wmf"/><Relationship Id="rId3" Type="http://schemas.openxmlformats.org/officeDocument/2006/relationships/image" Target="../media/image53.wmf"/><Relationship Id="rId7" Type="http://schemas.openxmlformats.org/officeDocument/2006/relationships/image" Target="../media/image57.wmf"/><Relationship Id="rId2" Type="http://schemas.openxmlformats.org/officeDocument/2006/relationships/image" Target="../media/image52.wmf"/><Relationship Id="rId1" Type="http://schemas.openxmlformats.org/officeDocument/2006/relationships/image" Target="../media/image51.wmf"/><Relationship Id="rId6" Type="http://schemas.openxmlformats.org/officeDocument/2006/relationships/image" Target="../media/image56.wmf"/><Relationship Id="rId5" Type="http://schemas.openxmlformats.org/officeDocument/2006/relationships/image" Target="../media/image55.wmf"/><Relationship Id="rId10" Type="http://schemas.openxmlformats.org/officeDocument/2006/relationships/image" Target="../media/image60.wmf"/><Relationship Id="rId4" Type="http://schemas.openxmlformats.org/officeDocument/2006/relationships/image" Target="../media/image54.wmf"/><Relationship Id="rId9" Type="http://schemas.openxmlformats.org/officeDocument/2006/relationships/image" Target="../media/image59.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62.wmf"/><Relationship Id="rId1" Type="http://schemas.openxmlformats.org/officeDocument/2006/relationships/image" Target="../media/image61.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5.wmf"/><Relationship Id="rId2" Type="http://schemas.openxmlformats.org/officeDocument/2006/relationships/image" Target="../media/image64.wmf"/><Relationship Id="rId1" Type="http://schemas.openxmlformats.org/officeDocument/2006/relationships/image" Target="../media/image63.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67.wmf"/><Relationship Id="rId1" Type="http://schemas.openxmlformats.org/officeDocument/2006/relationships/image" Target="../media/image66.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69.wmf"/><Relationship Id="rId1" Type="http://schemas.openxmlformats.org/officeDocument/2006/relationships/image" Target="../media/image68.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71.wmf"/><Relationship Id="rId1" Type="http://schemas.openxmlformats.org/officeDocument/2006/relationships/image" Target="../media/image70.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4" Type="http://schemas.openxmlformats.org/officeDocument/2006/relationships/image" Target="../media/image12.wmf"/></Relationships>
</file>

<file path=ppt/drawings/_rels/vmlDrawing20.vml.rels><?xml version="1.0" encoding="UTF-8" standalone="yes"?>
<Relationships xmlns="http://schemas.openxmlformats.org/package/2006/relationships"><Relationship Id="rId2" Type="http://schemas.openxmlformats.org/officeDocument/2006/relationships/image" Target="../media/image73.wmf"/><Relationship Id="rId1" Type="http://schemas.openxmlformats.org/officeDocument/2006/relationships/image" Target="../media/image72.wmf"/></Relationships>
</file>

<file path=ppt/drawings/_rels/vmlDrawing21.vml.rels><?xml version="1.0" encoding="UTF-8" standalone="yes"?>
<Relationships xmlns="http://schemas.openxmlformats.org/package/2006/relationships"><Relationship Id="rId2" Type="http://schemas.openxmlformats.org/officeDocument/2006/relationships/image" Target="../media/image75.wmf"/><Relationship Id="rId1" Type="http://schemas.openxmlformats.org/officeDocument/2006/relationships/image" Target="../media/image74.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78.wmf"/><Relationship Id="rId2" Type="http://schemas.openxmlformats.org/officeDocument/2006/relationships/image" Target="../media/image77.wmf"/><Relationship Id="rId1" Type="http://schemas.openxmlformats.org/officeDocument/2006/relationships/image" Target="../media/image76.wmf"/></Relationships>
</file>

<file path=ppt/drawings/_rels/vmlDrawing23.vml.rels><?xml version="1.0" encoding="UTF-8" standalone="yes"?>
<Relationships xmlns="http://schemas.openxmlformats.org/package/2006/relationships"><Relationship Id="rId3" Type="http://schemas.openxmlformats.org/officeDocument/2006/relationships/image" Target="../media/image81.wmf"/><Relationship Id="rId2" Type="http://schemas.openxmlformats.org/officeDocument/2006/relationships/image" Target="../media/image80.wmf"/><Relationship Id="rId1" Type="http://schemas.openxmlformats.org/officeDocument/2006/relationships/image" Target="../media/image79.wmf"/></Relationships>
</file>

<file path=ppt/drawings/_rels/vmlDrawing24.vml.rels><?xml version="1.0" encoding="UTF-8" standalone="yes"?>
<Relationships xmlns="http://schemas.openxmlformats.org/package/2006/relationships"><Relationship Id="rId3" Type="http://schemas.openxmlformats.org/officeDocument/2006/relationships/image" Target="../media/image84.wmf"/><Relationship Id="rId2" Type="http://schemas.openxmlformats.org/officeDocument/2006/relationships/image" Target="../media/image83.wmf"/><Relationship Id="rId1" Type="http://schemas.openxmlformats.org/officeDocument/2006/relationships/image" Target="../media/image82.wmf"/><Relationship Id="rId5" Type="http://schemas.openxmlformats.org/officeDocument/2006/relationships/image" Target="../media/image86.wmf"/><Relationship Id="rId4" Type="http://schemas.openxmlformats.org/officeDocument/2006/relationships/image" Target="../media/image85.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93.wmf"/><Relationship Id="rId1" Type="http://schemas.openxmlformats.org/officeDocument/2006/relationships/image" Target="../media/image92.wmf"/><Relationship Id="rId4" Type="http://schemas.openxmlformats.org/officeDocument/2006/relationships/image" Target="../media/image94.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106.wmf"/><Relationship Id="rId1" Type="http://schemas.openxmlformats.org/officeDocument/2006/relationships/image" Target="../media/image105.wmf"/><Relationship Id="rId4" Type="http://schemas.openxmlformats.org/officeDocument/2006/relationships/image" Target="../media/image94.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108.wmf"/><Relationship Id="rId2" Type="http://schemas.openxmlformats.org/officeDocument/2006/relationships/image" Target="../media/image107.wmf"/><Relationship Id="rId1" Type="http://schemas.openxmlformats.org/officeDocument/2006/relationships/image" Target="../media/image11.wmf"/></Relationships>
</file>

<file path=ppt/drawings/_rels/vmlDrawing28.vml.rels><?xml version="1.0" encoding="UTF-8" standalone="yes"?>
<Relationships xmlns="http://schemas.openxmlformats.org/package/2006/relationships"><Relationship Id="rId8" Type="http://schemas.openxmlformats.org/officeDocument/2006/relationships/image" Target="../media/image116.wmf"/><Relationship Id="rId3" Type="http://schemas.openxmlformats.org/officeDocument/2006/relationships/image" Target="../media/image111.wmf"/><Relationship Id="rId7" Type="http://schemas.openxmlformats.org/officeDocument/2006/relationships/image" Target="../media/image115.wmf"/><Relationship Id="rId2" Type="http://schemas.openxmlformats.org/officeDocument/2006/relationships/image" Target="../media/image110.wmf"/><Relationship Id="rId1" Type="http://schemas.openxmlformats.org/officeDocument/2006/relationships/image" Target="../media/image109.wmf"/><Relationship Id="rId6" Type="http://schemas.openxmlformats.org/officeDocument/2006/relationships/image" Target="../media/image114.wmf"/><Relationship Id="rId5" Type="http://schemas.openxmlformats.org/officeDocument/2006/relationships/image" Target="../media/image113.wmf"/><Relationship Id="rId4" Type="http://schemas.openxmlformats.org/officeDocument/2006/relationships/image" Target="../media/image112.wmf"/></Relationships>
</file>

<file path=ppt/drawings/_rels/vmlDrawing29.vml.rels><?xml version="1.0" encoding="UTF-8" standalone="yes"?>
<Relationships xmlns="http://schemas.openxmlformats.org/package/2006/relationships"><Relationship Id="rId8" Type="http://schemas.openxmlformats.org/officeDocument/2006/relationships/image" Target="../media/image124.wmf"/><Relationship Id="rId3" Type="http://schemas.openxmlformats.org/officeDocument/2006/relationships/image" Target="../media/image119.wmf"/><Relationship Id="rId7" Type="http://schemas.openxmlformats.org/officeDocument/2006/relationships/image" Target="../media/image123.wmf"/><Relationship Id="rId2" Type="http://schemas.openxmlformats.org/officeDocument/2006/relationships/image" Target="../media/image118.wmf"/><Relationship Id="rId1" Type="http://schemas.openxmlformats.org/officeDocument/2006/relationships/image" Target="../media/image117.wmf"/><Relationship Id="rId6" Type="http://schemas.openxmlformats.org/officeDocument/2006/relationships/image" Target="../media/image122.wmf"/><Relationship Id="rId5" Type="http://schemas.openxmlformats.org/officeDocument/2006/relationships/image" Target="../media/image121.wmf"/><Relationship Id="rId4" Type="http://schemas.openxmlformats.org/officeDocument/2006/relationships/image" Target="../media/image120.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12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4.wmf"/><Relationship Id="rId1" Type="http://schemas.openxmlformats.org/officeDocument/2006/relationships/image" Target="../media/image14.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4.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31.wmf"/><Relationship Id="rId3" Type="http://schemas.openxmlformats.org/officeDocument/2006/relationships/image" Target="../media/image26.wmf"/><Relationship Id="rId7" Type="http://schemas.openxmlformats.org/officeDocument/2006/relationships/image" Target="../media/image30.wmf"/><Relationship Id="rId2" Type="http://schemas.openxmlformats.org/officeDocument/2006/relationships/image" Target="../media/image25.wmf"/><Relationship Id="rId1" Type="http://schemas.openxmlformats.org/officeDocument/2006/relationships/image" Target="../media/image24.wmf"/><Relationship Id="rId6" Type="http://schemas.openxmlformats.org/officeDocument/2006/relationships/image" Target="../media/image29.wmf"/><Relationship Id="rId5" Type="http://schemas.openxmlformats.org/officeDocument/2006/relationships/image" Target="../media/image28.wmf"/><Relationship Id="rId4" Type="http://schemas.openxmlformats.org/officeDocument/2006/relationships/image" Target="../media/image27.wmf"/><Relationship Id="rId9" Type="http://schemas.openxmlformats.org/officeDocument/2006/relationships/image" Target="../media/image32.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3.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5813F2-DC9B-49A9-B5F3-3332C9BB7F45}" type="datetimeFigureOut">
              <a:rPr lang="en-US" smtClean="0"/>
              <a:pPr/>
              <a:t>4/2/2020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822A0C-37DD-46AF-ADCD-5FEF7885698D}" type="slidenum">
              <a:rPr lang="en-US" smtClean="0"/>
              <a:pPr/>
              <a:t>‹#›</a:t>
            </a:fld>
            <a:endParaRPr lang="en-US"/>
          </a:p>
        </p:txBody>
      </p:sp>
    </p:spTree>
    <p:extLst>
      <p:ext uri="{BB962C8B-B14F-4D97-AF65-F5344CB8AC3E}">
        <p14:creationId xmlns="" xmlns:p14="http://schemas.microsoft.com/office/powerpoint/2010/main" val="422129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822A0C-37DD-46AF-ADCD-5FEF7885698D}" type="slidenum">
              <a:rPr lang="en-US" smtClean="0"/>
              <a:pPr/>
              <a:t>2</a:t>
            </a:fld>
            <a:endParaRPr lang="en-US"/>
          </a:p>
        </p:txBody>
      </p:sp>
    </p:spTree>
    <p:extLst>
      <p:ext uri="{BB962C8B-B14F-4D97-AF65-F5344CB8AC3E}">
        <p14:creationId xmlns="" xmlns:p14="http://schemas.microsoft.com/office/powerpoint/2010/main" val="28543638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A7BE2BD-6C3F-4B83-82D1-36BF605026F0}"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3525542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C0E7A0-801F-4446-ABFE-7A778E4F07DD}"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233223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98CA7DB-E3CB-410F-B52B-D2B3A8A65D20}"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3735118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3241352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FD573E-1163-4C2B-8070-EAD632F7EB55}"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58806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839C338-B0CF-4371-9000-D9C769B4E21D}" type="datetime3">
              <a:rPr lang="en-US" smtClean="0"/>
              <a:pPr/>
              <a:t>2 April 2020</a:t>
            </a:fld>
            <a:endParaRPr lang="en-US"/>
          </a:p>
        </p:txBody>
      </p:sp>
      <p:sp>
        <p:nvSpPr>
          <p:cNvPr id="6" name="Footer Placeholder 5"/>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7" name="Slide Number Placeholder 6"/>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13078067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9518EE-A1AA-441D-BB97-F0D53D9CE5EF}" type="datetime3">
              <a:rPr lang="en-US" smtClean="0"/>
              <a:pPr/>
              <a:t>2 April 2020</a:t>
            </a:fld>
            <a:endParaRPr lang="en-US"/>
          </a:p>
        </p:txBody>
      </p:sp>
      <p:sp>
        <p:nvSpPr>
          <p:cNvPr id="8" name="Footer Placeholder 7"/>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9" name="Slide Number Placeholder 8"/>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416310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2D3E249-0835-4D20-B3EB-7BB70C151092}" type="datetime3">
              <a:rPr lang="en-US" smtClean="0"/>
              <a:pPr/>
              <a:t>2 April 2020</a:t>
            </a:fld>
            <a:endParaRPr lang="en-US"/>
          </a:p>
        </p:txBody>
      </p:sp>
      <p:sp>
        <p:nvSpPr>
          <p:cNvPr id="4" name="Footer Placeholder 3"/>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5" name="Slide Number Placeholder 4"/>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2941405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F9B07A-6236-40A9-B9FB-A6C95268F736}" type="datetime3">
              <a:rPr lang="en-US" smtClean="0"/>
              <a:pPr/>
              <a:t>2 April 2020</a:t>
            </a:fld>
            <a:endParaRPr lang="en-US"/>
          </a:p>
        </p:txBody>
      </p:sp>
      <p:sp>
        <p:nvSpPr>
          <p:cNvPr id="3" name="Footer Placeholder 2"/>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4" name="Slide Number Placeholder 3"/>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27454941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C671137-9DA2-4E39-8733-84BFC54C5FA3}" type="datetime3">
              <a:rPr lang="en-US" smtClean="0"/>
              <a:pPr/>
              <a:t>2 April 2020</a:t>
            </a:fld>
            <a:endParaRPr lang="en-US"/>
          </a:p>
        </p:txBody>
      </p:sp>
      <p:sp>
        <p:nvSpPr>
          <p:cNvPr id="6" name="Footer Placeholder 5"/>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7" name="Slide Number Placeholder 6"/>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4227862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5061FE-6772-4481-9601-714764EC8C20}" type="datetime3">
              <a:rPr lang="en-US" smtClean="0"/>
              <a:pPr/>
              <a:t>2 April 2020</a:t>
            </a:fld>
            <a:endParaRPr lang="en-US"/>
          </a:p>
        </p:txBody>
      </p:sp>
      <p:sp>
        <p:nvSpPr>
          <p:cNvPr id="6" name="Footer Placeholder 5"/>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7" name="Slide Number Placeholder 6"/>
          <p:cNvSpPr>
            <a:spLocks noGrp="1"/>
          </p:cNvSpPr>
          <p:nvPr>
            <p:ph type="sldNum" sz="quarter" idx="12"/>
          </p:nvPr>
        </p:nvSpPr>
        <p:spPr/>
        <p:txBody>
          <a:body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727749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F2A2E6-CAD6-4142-834A-88A7F579A256}" type="datetime3">
              <a:rPr lang="en-US" smtClean="0"/>
              <a:pPr/>
              <a:t>2 April 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C8CFFE-504E-48E2-9562-8F7E4BA14AAB}" type="slidenum">
              <a:rPr lang="en-US" smtClean="0"/>
              <a:pPr/>
              <a:t>‹#›</a:t>
            </a:fld>
            <a:endParaRPr lang="en-US"/>
          </a:p>
        </p:txBody>
      </p:sp>
    </p:spTree>
    <p:extLst>
      <p:ext uri="{BB962C8B-B14F-4D97-AF65-F5344CB8AC3E}">
        <p14:creationId xmlns="" xmlns:p14="http://schemas.microsoft.com/office/powerpoint/2010/main" val="28530245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oleObject" Target="../embeddings/oleObject17.bin"/><Relationship Id="rId4" Type="http://schemas.openxmlformats.org/officeDocument/2006/relationships/oleObject" Target="../embeddings/oleObject16.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6.v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24.bin"/><Relationship Id="rId3" Type="http://schemas.openxmlformats.org/officeDocument/2006/relationships/oleObject" Target="../embeddings/oleObject19.bin"/><Relationship Id="rId7"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22.bin"/><Relationship Id="rId11" Type="http://schemas.openxmlformats.org/officeDocument/2006/relationships/oleObject" Target="../embeddings/oleObject27.bin"/><Relationship Id="rId5" Type="http://schemas.openxmlformats.org/officeDocument/2006/relationships/oleObject" Target="../embeddings/oleObject21.bin"/><Relationship Id="rId10" Type="http://schemas.openxmlformats.org/officeDocument/2006/relationships/oleObject" Target="../embeddings/oleObject26.bin"/><Relationship Id="rId4" Type="http://schemas.openxmlformats.org/officeDocument/2006/relationships/oleObject" Target="../embeddings/oleObject20.bin"/><Relationship Id="rId9" Type="http://schemas.openxmlformats.org/officeDocument/2006/relationships/oleObject" Target="../embeddings/oleObject25.bin"/></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8.v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9.vml"/></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35.bin"/><Relationship Id="rId3" Type="http://schemas.openxmlformats.org/officeDocument/2006/relationships/oleObject" Target="../embeddings/oleObject30.bin"/><Relationship Id="rId7" Type="http://schemas.openxmlformats.org/officeDocument/2006/relationships/oleObject" Target="../embeddings/oleObject34.bin"/><Relationship Id="rId12"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33.bin"/><Relationship Id="rId11" Type="http://schemas.openxmlformats.org/officeDocument/2006/relationships/oleObject" Target="../embeddings/oleObject38.bin"/><Relationship Id="rId5" Type="http://schemas.openxmlformats.org/officeDocument/2006/relationships/oleObject" Target="../embeddings/oleObject32.bin"/><Relationship Id="rId10" Type="http://schemas.openxmlformats.org/officeDocument/2006/relationships/oleObject" Target="../embeddings/oleObject37.bin"/><Relationship Id="rId4" Type="http://schemas.openxmlformats.org/officeDocument/2006/relationships/oleObject" Target="../embeddings/oleObject31.bin"/><Relationship Id="rId9" Type="http://schemas.openxmlformats.org/officeDocument/2006/relationships/oleObject" Target="../embeddings/oleObject36.bin"/></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1.v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12.vml"/><Relationship Id="rId5" Type="http://schemas.openxmlformats.org/officeDocument/2006/relationships/oleObject" Target="../embeddings/oleObject43.bin"/><Relationship Id="rId4" Type="http://schemas.openxmlformats.org/officeDocument/2006/relationships/oleObject" Target="../embeddings/oleObject42.bin"/></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3.vml"/><Relationship Id="rId5" Type="http://schemas.openxmlformats.org/officeDocument/2006/relationships/oleObject" Target="../embeddings/oleObject46.bin"/><Relationship Id="rId4" Type="http://schemas.openxmlformats.org/officeDocument/2006/relationships/oleObject" Target="../embeddings/oleObject45.bin"/></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52.bin"/><Relationship Id="rId3" Type="http://schemas.openxmlformats.org/officeDocument/2006/relationships/oleObject" Target="../embeddings/oleObject47.bin"/><Relationship Id="rId7" Type="http://schemas.openxmlformats.org/officeDocument/2006/relationships/oleObject" Target="../embeddings/oleObject51.bin"/><Relationship Id="rId12" Type="http://schemas.openxmlformats.org/officeDocument/2006/relationships/oleObject" Target="../embeddings/oleObject56.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50.bin"/><Relationship Id="rId11" Type="http://schemas.openxmlformats.org/officeDocument/2006/relationships/oleObject" Target="../embeddings/oleObject55.bin"/><Relationship Id="rId5" Type="http://schemas.openxmlformats.org/officeDocument/2006/relationships/oleObject" Target="../embeddings/oleObject49.bin"/><Relationship Id="rId10" Type="http://schemas.openxmlformats.org/officeDocument/2006/relationships/oleObject" Target="../embeddings/oleObject54.bin"/><Relationship Id="rId4" Type="http://schemas.openxmlformats.org/officeDocument/2006/relationships/oleObject" Target="../embeddings/oleObject48.bin"/><Relationship Id="rId9" Type="http://schemas.openxmlformats.org/officeDocument/2006/relationships/oleObject" Target="../embeddings/oleObject53.bin"/></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57.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oleObject" Target="../embeddings/oleObject58.bin"/></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59.bin"/><Relationship Id="rId2" Type="http://schemas.openxmlformats.org/officeDocument/2006/relationships/slideLayout" Target="../slideLayouts/slideLayout2.xml"/><Relationship Id="rId1" Type="http://schemas.openxmlformats.org/officeDocument/2006/relationships/vmlDrawing" Target="../drawings/vmlDrawing16.vml"/><Relationship Id="rId5" Type="http://schemas.openxmlformats.org/officeDocument/2006/relationships/oleObject" Target="../embeddings/oleObject61.bin"/><Relationship Id="rId4" Type="http://schemas.openxmlformats.org/officeDocument/2006/relationships/oleObject" Target="../embeddings/oleObject60.bin"/></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62.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oleObject" Target="../embeddings/oleObject63.bin"/></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64.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oleObject" Target="../embeddings/oleObject65.bin"/></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oleObject" Target="../embeddings/oleObject67.bin"/></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oleObject" Target="../embeddings/oleObject69.bin"/></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70.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oleObject" Target="../embeddings/oleObject71.bin"/></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72.bin"/><Relationship Id="rId2" Type="http://schemas.openxmlformats.org/officeDocument/2006/relationships/slideLayout" Target="../slideLayouts/slideLayout2.xml"/><Relationship Id="rId1" Type="http://schemas.openxmlformats.org/officeDocument/2006/relationships/vmlDrawing" Target="../drawings/vmlDrawing22.vml"/><Relationship Id="rId5" Type="http://schemas.openxmlformats.org/officeDocument/2006/relationships/oleObject" Target="../embeddings/oleObject74.bin"/><Relationship Id="rId4" Type="http://schemas.openxmlformats.org/officeDocument/2006/relationships/oleObject" Target="../embeddings/oleObject73.bin"/></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75.bin"/><Relationship Id="rId2" Type="http://schemas.openxmlformats.org/officeDocument/2006/relationships/slideLayout" Target="../slideLayouts/slideLayout2.xml"/><Relationship Id="rId1" Type="http://schemas.openxmlformats.org/officeDocument/2006/relationships/vmlDrawing" Target="../drawings/vmlDrawing23.vml"/><Relationship Id="rId5" Type="http://schemas.openxmlformats.org/officeDocument/2006/relationships/oleObject" Target="../embeddings/oleObject77.bin"/><Relationship Id="rId4" Type="http://schemas.openxmlformats.org/officeDocument/2006/relationships/oleObject" Target="../embeddings/oleObject76.bin"/></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78.bin"/><Relationship Id="rId7" Type="http://schemas.openxmlformats.org/officeDocument/2006/relationships/oleObject" Target="../embeddings/oleObject82.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oleObject" Target="../embeddings/oleObject81.bin"/><Relationship Id="rId5" Type="http://schemas.openxmlformats.org/officeDocument/2006/relationships/oleObject" Target="../embeddings/oleObject80.bin"/><Relationship Id="rId4" Type="http://schemas.openxmlformats.org/officeDocument/2006/relationships/oleObject" Target="../embeddings/oleObject79.bin"/></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88.gif"/><Relationship Id="rId2" Type="http://schemas.openxmlformats.org/officeDocument/2006/relationships/image" Target="../media/image87.gi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90.gif"/><Relationship Id="rId2" Type="http://schemas.openxmlformats.org/officeDocument/2006/relationships/image" Target="../media/image89.gif"/><Relationship Id="rId1" Type="http://schemas.openxmlformats.org/officeDocument/2006/relationships/slideLayout" Target="../slideLayouts/slideLayout2.xml"/><Relationship Id="rId4" Type="http://schemas.openxmlformats.org/officeDocument/2006/relationships/image" Target="../media/image91.g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83.bin"/><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oleObject" Target="../embeddings/oleObject86.bin"/><Relationship Id="rId5" Type="http://schemas.openxmlformats.org/officeDocument/2006/relationships/oleObject" Target="../embeddings/oleObject85.bin"/><Relationship Id="rId4" Type="http://schemas.openxmlformats.org/officeDocument/2006/relationships/oleObject" Target="../embeddings/oleObject84.bin"/></Relationships>
</file>

<file path=ppt/slides/_rels/slide41.xml.rels><?xml version="1.0" encoding="UTF-8" standalone="yes"?>
<Relationships xmlns="http://schemas.openxmlformats.org/package/2006/relationships"><Relationship Id="rId2" Type="http://schemas.openxmlformats.org/officeDocument/2006/relationships/image" Target="../media/image95.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97.gif"/><Relationship Id="rId2" Type="http://schemas.openxmlformats.org/officeDocument/2006/relationships/image" Target="../media/image96.gi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98.gi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00.gif"/><Relationship Id="rId2" Type="http://schemas.openxmlformats.org/officeDocument/2006/relationships/image" Target="../media/image99.gif"/><Relationship Id="rId1" Type="http://schemas.openxmlformats.org/officeDocument/2006/relationships/slideLayout" Target="../slideLayouts/slideLayout2.xml"/><Relationship Id="rId4" Type="http://schemas.openxmlformats.org/officeDocument/2006/relationships/image" Target="../media/image101.gif"/></Relationships>
</file>

<file path=ppt/slides/_rels/slide45.xml.rels><?xml version="1.0" encoding="UTF-8" standalone="yes"?>
<Relationships xmlns="http://schemas.openxmlformats.org/package/2006/relationships"><Relationship Id="rId3" Type="http://schemas.openxmlformats.org/officeDocument/2006/relationships/image" Target="../media/image103.gif"/><Relationship Id="rId2" Type="http://schemas.openxmlformats.org/officeDocument/2006/relationships/image" Target="../media/image102.gif"/><Relationship Id="rId1" Type="http://schemas.openxmlformats.org/officeDocument/2006/relationships/slideLayout" Target="../slideLayouts/slideLayout2.xml"/><Relationship Id="rId4" Type="http://schemas.openxmlformats.org/officeDocument/2006/relationships/image" Target="../media/image104.gif"/></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87.bin"/><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oleObject" Target="../embeddings/oleObject90.bin"/><Relationship Id="rId5" Type="http://schemas.openxmlformats.org/officeDocument/2006/relationships/oleObject" Target="../embeddings/oleObject89.bin"/><Relationship Id="rId4" Type="http://schemas.openxmlformats.org/officeDocument/2006/relationships/oleObject" Target="../embeddings/oleObject88.bin"/></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91.bin"/><Relationship Id="rId2" Type="http://schemas.openxmlformats.org/officeDocument/2006/relationships/slideLayout" Target="../slideLayouts/slideLayout2.xml"/><Relationship Id="rId1" Type="http://schemas.openxmlformats.org/officeDocument/2006/relationships/vmlDrawing" Target="../drawings/vmlDrawing27.vml"/><Relationship Id="rId5" Type="http://schemas.openxmlformats.org/officeDocument/2006/relationships/oleObject" Target="../embeddings/oleObject93.bin"/><Relationship Id="rId4" Type="http://schemas.openxmlformats.org/officeDocument/2006/relationships/oleObject" Target="../embeddings/oleObject92.bin"/></Relationships>
</file>

<file path=ppt/slides/_rels/slide48.xml.rels><?xml version="1.0" encoding="UTF-8" standalone="yes"?>
<Relationships xmlns="http://schemas.openxmlformats.org/package/2006/relationships"><Relationship Id="rId8" Type="http://schemas.openxmlformats.org/officeDocument/2006/relationships/oleObject" Target="../embeddings/oleObject99.bin"/><Relationship Id="rId3" Type="http://schemas.openxmlformats.org/officeDocument/2006/relationships/oleObject" Target="../embeddings/oleObject94.bin"/><Relationship Id="rId7" Type="http://schemas.openxmlformats.org/officeDocument/2006/relationships/oleObject" Target="../embeddings/oleObject98.bin"/><Relationship Id="rId2" Type="http://schemas.openxmlformats.org/officeDocument/2006/relationships/slideLayout" Target="../slideLayouts/slideLayout2.xml"/><Relationship Id="rId1" Type="http://schemas.openxmlformats.org/officeDocument/2006/relationships/vmlDrawing" Target="../drawings/vmlDrawing28.vml"/><Relationship Id="rId6" Type="http://schemas.openxmlformats.org/officeDocument/2006/relationships/oleObject" Target="../embeddings/oleObject97.bin"/><Relationship Id="rId11" Type="http://schemas.openxmlformats.org/officeDocument/2006/relationships/oleObject" Target="../embeddings/oleObject102.bin"/><Relationship Id="rId5" Type="http://schemas.openxmlformats.org/officeDocument/2006/relationships/oleObject" Target="../embeddings/oleObject96.bin"/><Relationship Id="rId10" Type="http://schemas.openxmlformats.org/officeDocument/2006/relationships/oleObject" Target="../embeddings/oleObject101.bin"/><Relationship Id="rId4" Type="http://schemas.openxmlformats.org/officeDocument/2006/relationships/oleObject" Target="../embeddings/oleObject95.bin"/><Relationship Id="rId9" Type="http://schemas.openxmlformats.org/officeDocument/2006/relationships/oleObject" Target="../embeddings/oleObject100.bin"/></Relationships>
</file>

<file path=ppt/slides/_rels/slide49.xml.rels><?xml version="1.0" encoding="UTF-8" standalone="yes"?>
<Relationships xmlns="http://schemas.openxmlformats.org/package/2006/relationships"><Relationship Id="rId8" Type="http://schemas.openxmlformats.org/officeDocument/2006/relationships/oleObject" Target="../embeddings/oleObject108.bin"/><Relationship Id="rId3" Type="http://schemas.openxmlformats.org/officeDocument/2006/relationships/oleObject" Target="../embeddings/oleObject103.bin"/><Relationship Id="rId7" Type="http://schemas.openxmlformats.org/officeDocument/2006/relationships/oleObject" Target="../embeddings/oleObject107.bin"/><Relationship Id="rId2" Type="http://schemas.openxmlformats.org/officeDocument/2006/relationships/slideLayout" Target="../slideLayouts/slideLayout2.xml"/><Relationship Id="rId1" Type="http://schemas.openxmlformats.org/officeDocument/2006/relationships/vmlDrawing" Target="../drawings/vmlDrawing29.vml"/><Relationship Id="rId6" Type="http://schemas.openxmlformats.org/officeDocument/2006/relationships/oleObject" Target="../embeddings/oleObject106.bin"/><Relationship Id="rId11" Type="http://schemas.openxmlformats.org/officeDocument/2006/relationships/oleObject" Target="../embeddings/oleObject111.bin"/><Relationship Id="rId5" Type="http://schemas.openxmlformats.org/officeDocument/2006/relationships/oleObject" Target="../embeddings/oleObject105.bin"/><Relationship Id="rId10" Type="http://schemas.openxmlformats.org/officeDocument/2006/relationships/oleObject" Target="../embeddings/oleObject110.bin"/><Relationship Id="rId4" Type="http://schemas.openxmlformats.org/officeDocument/2006/relationships/oleObject" Target="../embeddings/oleObject104.bin"/><Relationship Id="rId9" Type="http://schemas.openxmlformats.org/officeDocument/2006/relationships/oleObject" Target="../embeddings/oleObject109.bin"/></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112.bin"/><Relationship Id="rId2" Type="http://schemas.openxmlformats.org/officeDocument/2006/relationships/slideLayout" Target="../slideLayouts/slideLayout2.xml"/><Relationship Id="rId1" Type="http://schemas.openxmlformats.org/officeDocument/2006/relationships/vmlDrawing" Target="../drawings/vmlDrawing30.v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10.bin"/><Relationship Id="rId5" Type="http://schemas.openxmlformats.org/officeDocument/2006/relationships/oleObject" Target="../embeddings/oleObject9.bin"/><Relationship Id="rId4" Type="http://schemas.openxmlformats.org/officeDocument/2006/relationships/oleObject" Target="../embeddings/oleObject8.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oleObject" Target="../embeddings/oleObject14.bin"/><Relationship Id="rId4" Type="http://schemas.openxmlformats.org/officeDocument/2006/relationships/oleObject" Target="../embeddings/oleObject1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772400" cy="1774825"/>
          </a:xfrm>
        </p:spPr>
        <p:txBody>
          <a:bodyPr/>
          <a:lstStyle/>
          <a:p>
            <a:r>
              <a:rPr lang="en-US" b="1" dirty="0" smtClean="0">
                <a:latin typeface="Times New Roman" pitchFamily="18" charset="0"/>
                <a:cs typeface="Times New Roman" pitchFamily="18" charset="0"/>
              </a:rPr>
              <a:t>CSE 447</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Digital Signal Processing</a:t>
            </a:r>
            <a:endParaRPr lang="en-US" b="1" dirty="0">
              <a:latin typeface="Times New Roman" pitchFamily="18" charset="0"/>
              <a:cs typeface="Times New Roman" pitchFamily="18" charset="0"/>
            </a:endParaRPr>
          </a:p>
        </p:txBody>
      </p:sp>
      <p:sp>
        <p:nvSpPr>
          <p:cNvPr id="3" name="Subtitle 2"/>
          <p:cNvSpPr>
            <a:spLocks noGrp="1"/>
          </p:cNvSpPr>
          <p:nvPr>
            <p:ph type="subTitle" idx="1"/>
          </p:nvPr>
        </p:nvSpPr>
        <p:spPr>
          <a:xfrm>
            <a:off x="1371600" y="3124200"/>
            <a:ext cx="6400800" cy="2362200"/>
          </a:xfrm>
        </p:spPr>
        <p:txBody>
          <a:bodyPr>
            <a:normAutofit fontScale="85000" lnSpcReduction="10000"/>
          </a:bodyPr>
          <a:lstStyle/>
          <a:p>
            <a:r>
              <a:rPr lang="en-US" sz="3300" b="1" dirty="0" smtClean="0">
                <a:latin typeface="Times New Roman" pitchFamily="18" charset="0"/>
                <a:cs typeface="Times New Roman" pitchFamily="18" charset="0"/>
              </a:rPr>
              <a:t>Dr. Md. </a:t>
            </a:r>
            <a:r>
              <a:rPr lang="en-US" sz="3300" b="1" dirty="0" err="1" smtClean="0">
                <a:latin typeface="Times New Roman" pitchFamily="18" charset="0"/>
                <a:cs typeface="Times New Roman" pitchFamily="18" charset="0"/>
              </a:rPr>
              <a:t>Sujan</a:t>
            </a:r>
            <a:r>
              <a:rPr lang="en-US" sz="3300" b="1" dirty="0" smtClean="0">
                <a:latin typeface="Times New Roman" pitchFamily="18" charset="0"/>
                <a:cs typeface="Times New Roman" pitchFamily="18" charset="0"/>
              </a:rPr>
              <a:t> Ali</a:t>
            </a:r>
          </a:p>
          <a:p>
            <a:r>
              <a:rPr lang="en-US" dirty="0" smtClean="0">
                <a:latin typeface="Times New Roman" pitchFamily="18" charset="0"/>
                <a:cs typeface="Times New Roman" pitchFamily="18" charset="0"/>
              </a:rPr>
              <a:t>Associate Professor</a:t>
            </a:r>
          </a:p>
          <a:p>
            <a:r>
              <a:rPr lang="en-US" dirty="0" smtClean="0">
                <a:latin typeface="Times New Roman" pitchFamily="18" charset="0"/>
                <a:cs typeface="Times New Roman" pitchFamily="18" charset="0"/>
              </a:rPr>
              <a:t>Dept. of Computer Science and Engineering</a:t>
            </a:r>
          </a:p>
          <a:p>
            <a:r>
              <a:rPr lang="en-US" dirty="0" err="1" smtClean="0">
                <a:latin typeface="Times New Roman" pitchFamily="18" charset="0"/>
                <a:cs typeface="Times New Roman" pitchFamily="18" charset="0"/>
              </a:rPr>
              <a:t>Jatiya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Kabi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Kazi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Nazrul</a:t>
            </a:r>
            <a:r>
              <a:rPr lang="en-US" dirty="0" smtClean="0">
                <a:latin typeface="Times New Roman" pitchFamily="18" charset="0"/>
                <a:cs typeface="Times New Roman" pitchFamily="18" charset="0"/>
              </a:rPr>
              <a:t> Islam University</a:t>
            </a:r>
          </a:p>
          <a:p>
            <a:r>
              <a:rPr lang="en-US" dirty="0" err="1" smtClean="0">
                <a:latin typeface="Times New Roman" pitchFamily="18" charset="0"/>
                <a:cs typeface="Times New Roman" pitchFamily="18" charset="0"/>
              </a:rPr>
              <a:t>Trishal</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Mymensingh</a:t>
            </a:r>
            <a:r>
              <a:rPr lang="en-US" dirty="0" smtClean="0">
                <a:latin typeface="Times New Roman" pitchFamily="18" charset="0"/>
                <a:cs typeface="Times New Roman" pitchFamily="18" charset="0"/>
              </a:rPr>
              <a:t>, Bangladesh</a:t>
            </a:r>
            <a:endParaRPr lang="en-US" dirty="0">
              <a:latin typeface="Times New Roman" pitchFamily="18" charset="0"/>
              <a:cs typeface="Times New Roman" pitchFamily="18" charset="0"/>
            </a:endParaRPr>
          </a:p>
        </p:txBody>
      </p:sp>
    </p:spTree>
    <p:extLst>
      <p:ext uri="{BB962C8B-B14F-4D97-AF65-F5344CB8AC3E}">
        <p14:creationId xmlns="" xmlns:p14="http://schemas.microsoft.com/office/powerpoint/2010/main" val="10219642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ooter Placeholder 4"/>
          <p:cNvSpPr>
            <a:spLocks noGrp="1"/>
          </p:cNvSpPr>
          <p:nvPr>
            <p:ph type="ftr" sz="quarter" idx="11"/>
          </p:nvPr>
        </p:nvSpPr>
        <p:spPr/>
        <p:txBody>
          <a:bodyPr/>
          <a:lstStyle/>
          <a:p>
            <a:pPr>
              <a:defRPr/>
            </a:pPr>
            <a:r>
              <a:rPr lang="en-US" smtClean="0"/>
              <a:t>CSE 447: Digital Signal Processing, Dept. of Computer Science and Engineering</a:t>
            </a:r>
            <a:endParaRPr lang="en-US" dirty="0"/>
          </a:p>
        </p:txBody>
      </p:sp>
      <p:sp>
        <p:nvSpPr>
          <p:cNvPr id="17" name="Slide Number Placeholder 5"/>
          <p:cNvSpPr>
            <a:spLocks noGrp="1"/>
          </p:cNvSpPr>
          <p:nvPr>
            <p:ph type="sldNum" sz="quarter" idx="12"/>
          </p:nvPr>
        </p:nvSpPr>
        <p:spPr/>
        <p:txBody>
          <a:bodyPr/>
          <a:lstStyle/>
          <a:p>
            <a:pPr>
              <a:defRPr/>
            </a:pPr>
            <a:fld id="{9FA128D9-9F74-42F1-9C92-7840005DA2A3}" type="slidenum">
              <a:rPr lang="en-US"/>
              <a:pPr>
                <a:defRPr/>
              </a:pPr>
              <a:t>10</a:t>
            </a:fld>
            <a:endParaRPr lang="en-US"/>
          </a:p>
        </p:txBody>
      </p:sp>
      <p:sp>
        <p:nvSpPr>
          <p:cNvPr id="8196" name="Rectangle 2"/>
          <p:cNvSpPr>
            <a:spLocks noGrp="1" noChangeArrowheads="1"/>
          </p:cNvSpPr>
          <p:nvPr>
            <p:ph type="title"/>
          </p:nvPr>
        </p:nvSpPr>
        <p:spPr>
          <a:xfrm>
            <a:off x="457200" y="152400"/>
            <a:ext cx="8229600" cy="1143000"/>
          </a:xfrm>
        </p:spPr>
        <p:txBody>
          <a:bodyPr/>
          <a:lstStyle/>
          <a:p>
            <a:pPr eaLnBrk="1" hangingPunct="1"/>
            <a:r>
              <a:rPr lang="en-US" b="1" dirty="0" smtClean="0">
                <a:latin typeface="Times New Roman" pitchFamily="18" charset="0"/>
                <a:cs typeface="Times New Roman" pitchFamily="18" charset="0"/>
              </a:rPr>
              <a:t>Region of Convergence</a:t>
            </a:r>
          </a:p>
        </p:txBody>
      </p:sp>
      <p:sp>
        <p:nvSpPr>
          <p:cNvPr id="8197" name="Rectangle 3"/>
          <p:cNvSpPr>
            <a:spLocks noGrp="1" noChangeArrowheads="1"/>
          </p:cNvSpPr>
          <p:nvPr>
            <p:ph type="body" idx="1"/>
          </p:nvPr>
        </p:nvSpPr>
        <p:spPr>
          <a:xfrm>
            <a:off x="304800" y="1295400"/>
            <a:ext cx="8610600" cy="1136650"/>
          </a:xfrm>
        </p:spPr>
        <p:txBody>
          <a:bodyPr>
            <a:noAutofit/>
          </a:bodyPr>
          <a:lstStyle/>
          <a:p>
            <a:pPr eaLnBrk="1" hangingPunct="1"/>
            <a:r>
              <a:rPr lang="en-US" sz="2400" dirty="0" smtClean="0">
                <a:latin typeface="Times New Roman" pitchFamily="18" charset="0"/>
                <a:cs typeface="Times New Roman" pitchFamily="18" charset="0"/>
              </a:rPr>
              <a:t>The set of values of z for which the z-transform converges</a:t>
            </a:r>
          </a:p>
          <a:p>
            <a:pPr eaLnBrk="1" hangingPunct="1"/>
            <a:r>
              <a:rPr lang="en-US" sz="2400" dirty="0" smtClean="0">
                <a:latin typeface="Times New Roman" pitchFamily="18" charset="0"/>
                <a:cs typeface="Times New Roman" pitchFamily="18" charset="0"/>
              </a:rPr>
              <a:t>Each value of r represents a circle of radius r </a:t>
            </a:r>
          </a:p>
          <a:p>
            <a:pPr eaLnBrk="1" hangingPunct="1"/>
            <a:r>
              <a:rPr lang="en-US" sz="2400" dirty="0" smtClean="0">
                <a:latin typeface="Times New Roman" pitchFamily="18" charset="0"/>
                <a:cs typeface="Times New Roman" pitchFamily="18" charset="0"/>
              </a:rPr>
              <a:t>The region of convergence is made of circles</a:t>
            </a:r>
          </a:p>
        </p:txBody>
      </p:sp>
      <p:sp>
        <p:nvSpPr>
          <p:cNvPr id="8198" name="Text Box 23"/>
          <p:cNvSpPr txBox="1">
            <a:spLocks noChangeArrowheads="1"/>
          </p:cNvSpPr>
          <p:nvPr/>
        </p:nvSpPr>
        <p:spPr bwMode="auto">
          <a:xfrm>
            <a:off x="4695825" y="2051050"/>
            <a:ext cx="4275138" cy="457200"/>
          </a:xfrm>
          <a:prstGeom prst="rect">
            <a:avLst/>
          </a:prstGeom>
          <a:noFill/>
          <a:ln w="9525">
            <a:noFill/>
            <a:miter lim="800000"/>
            <a:headEnd/>
            <a:tailEnd/>
          </a:ln>
        </p:spPr>
        <p:txBody>
          <a:bodyPr>
            <a:spAutoFit/>
          </a:bodyPr>
          <a:lstStyle/>
          <a:p>
            <a:pPr>
              <a:spcBef>
                <a:spcPct val="50000"/>
              </a:spcBef>
            </a:pPr>
            <a:endParaRPr lang="ar-EG"/>
          </a:p>
        </p:txBody>
      </p:sp>
      <p:sp>
        <p:nvSpPr>
          <p:cNvPr id="8199" name="Rectangle 25"/>
          <p:cNvSpPr>
            <a:spLocks noChangeArrowheads="1"/>
          </p:cNvSpPr>
          <p:nvPr/>
        </p:nvSpPr>
        <p:spPr bwMode="auto">
          <a:xfrm>
            <a:off x="3709988" y="2895600"/>
            <a:ext cx="5205412" cy="3324225"/>
          </a:xfrm>
          <a:prstGeom prst="rect">
            <a:avLst/>
          </a:prstGeom>
          <a:noFill/>
          <a:ln w="9525">
            <a:noFill/>
            <a:miter lim="800000"/>
            <a:headEnd/>
            <a:tailEnd/>
          </a:ln>
        </p:spPr>
        <p:txBody>
          <a:bodyPr/>
          <a:lstStyle/>
          <a:p>
            <a:pPr marL="342900" indent="-342900">
              <a:spcBef>
                <a:spcPct val="20000"/>
              </a:spcBef>
              <a:buFontTx/>
              <a:buChar char="•"/>
            </a:pPr>
            <a:r>
              <a:rPr lang="en-US" sz="2400" dirty="0">
                <a:latin typeface="Times New Roman" pitchFamily="18" charset="0"/>
                <a:cs typeface="Times New Roman" pitchFamily="18" charset="0"/>
              </a:rPr>
              <a:t>Example: z-transform converges for values of 0.5&lt;r&lt;2</a:t>
            </a:r>
          </a:p>
          <a:p>
            <a:pPr marL="742950" lvl="1" indent="-285750">
              <a:spcBef>
                <a:spcPct val="20000"/>
              </a:spcBef>
              <a:buFontTx/>
              <a:buChar char="–"/>
            </a:pPr>
            <a:r>
              <a:rPr lang="en-US" sz="2400" dirty="0">
                <a:latin typeface="Times New Roman" pitchFamily="18" charset="0"/>
                <a:cs typeface="Times New Roman" pitchFamily="18" charset="0"/>
              </a:rPr>
              <a:t>ROC is shown on the left</a:t>
            </a:r>
          </a:p>
          <a:p>
            <a:pPr marL="742950" lvl="1" indent="-285750">
              <a:spcBef>
                <a:spcPct val="20000"/>
              </a:spcBef>
              <a:buFontTx/>
              <a:buChar char="–"/>
            </a:pPr>
            <a:r>
              <a:rPr lang="en-US" sz="2400" dirty="0">
                <a:latin typeface="Times New Roman" pitchFamily="18" charset="0"/>
                <a:cs typeface="Times New Roman" pitchFamily="18" charset="0"/>
              </a:rPr>
              <a:t>In this example the ROC includes the unit circle, so DTFT exists</a:t>
            </a:r>
          </a:p>
        </p:txBody>
      </p:sp>
      <p:grpSp>
        <p:nvGrpSpPr>
          <p:cNvPr id="2" name="Group 31"/>
          <p:cNvGrpSpPr>
            <a:grpSpLocks/>
          </p:cNvGrpSpPr>
          <p:nvPr/>
        </p:nvGrpSpPr>
        <p:grpSpPr bwMode="auto">
          <a:xfrm>
            <a:off x="554038" y="2439988"/>
            <a:ext cx="3211512" cy="2843212"/>
            <a:chOff x="531" y="1817"/>
            <a:chExt cx="2023" cy="1791"/>
          </a:xfrm>
        </p:grpSpPr>
        <p:sp>
          <p:nvSpPr>
            <p:cNvPr id="8201" name="Oval 29"/>
            <p:cNvSpPr>
              <a:spLocks noChangeArrowheads="1"/>
            </p:cNvSpPr>
            <p:nvPr/>
          </p:nvSpPr>
          <p:spPr bwMode="auto">
            <a:xfrm>
              <a:off x="776" y="2255"/>
              <a:ext cx="1152" cy="1152"/>
            </a:xfrm>
            <a:prstGeom prst="ellipse">
              <a:avLst/>
            </a:prstGeom>
            <a:solidFill>
              <a:schemeClr val="folHlink"/>
            </a:solidFill>
            <a:ln w="19050">
              <a:solidFill>
                <a:schemeClr val="tx1"/>
              </a:solidFill>
              <a:round/>
              <a:headEnd/>
              <a:tailEnd/>
            </a:ln>
          </p:spPr>
          <p:txBody>
            <a:bodyPr wrap="none" anchor="ctr"/>
            <a:lstStyle/>
            <a:p>
              <a:endParaRPr lang="ar-EG"/>
            </a:p>
          </p:txBody>
        </p:sp>
        <p:sp>
          <p:nvSpPr>
            <p:cNvPr id="8202" name="Oval 5"/>
            <p:cNvSpPr>
              <a:spLocks noChangeArrowheads="1"/>
            </p:cNvSpPr>
            <p:nvPr/>
          </p:nvSpPr>
          <p:spPr bwMode="auto">
            <a:xfrm>
              <a:off x="1063" y="2538"/>
              <a:ext cx="576" cy="576"/>
            </a:xfrm>
            <a:prstGeom prst="ellipse">
              <a:avLst/>
            </a:prstGeom>
            <a:noFill/>
            <a:ln w="19050">
              <a:solidFill>
                <a:schemeClr val="tx1"/>
              </a:solidFill>
              <a:round/>
              <a:headEnd/>
              <a:tailEnd/>
            </a:ln>
          </p:spPr>
          <p:txBody>
            <a:bodyPr wrap="none" anchor="ctr"/>
            <a:lstStyle/>
            <a:p>
              <a:endParaRPr lang="ar-EG"/>
            </a:p>
          </p:txBody>
        </p:sp>
        <p:sp>
          <p:nvSpPr>
            <p:cNvPr id="8203" name="Text Box 10"/>
            <p:cNvSpPr txBox="1">
              <a:spLocks noChangeArrowheads="1"/>
            </p:cNvSpPr>
            <p:nvPr/>
          </p:nvSpPr>
          <p:spPr bwMode="auto">
            <a:xfrm>
              <a:off x="2164" y="2717"/>
              <a:ext cx="390" cy="231"/>
            </a:xfrm>
            <a:prstGeom prst="rect">
              <a:avLst/>
            </a:prstGeom>
            <a:noFill/>
            <a:ln w="9525">
              <a:noFill/>
              <a:miter lim="800000"/>
              <a:headEnd/>
              <a:tailEnd/>
            </a:ln>
          </p:spPr>
          <p:txBody>
            <a:bodyPr>
              <a:spAutoFit/>
            </a:bodyPr>
            <a:lstStyle/>
            <a:p>
              <a:pPr>
                <a:spcBef>
                  <a:spcPct val="50000"/>
                </a:spcBef>
              </a:pPr>
              <a:r>
                <a:rPr lang="en-US" sz="1800">
                  <a:latin typeface="Verdana" pitchFamily="34" charset="0"/>
                </a:rPr>
                <a:t>Re</a:t>
              </a:r>
            </a:p>
          </p:txBody>
        </p:sp>
        <p:sp>
          <p:nvSpPr>
            <p:cNvPr id="8204" name="Text Box 11"/>
            <p:cNvSpPr txBox="1">
              <a:spLocks noChangeArrowheads="1"/>
            </p:cNvSpPr>
            <p:nvPr/>
          </p:nvSpPr>
          <p:spPr bwMode="auto">
            <a:xfrm>
              <a:off x="1201" y="1817"/>
              <a:ext cx="382" cy="231"/>
            </a:xfrm>
            <a:prstGeom prst="rect">
              <a:avLst/>
            </a:prstGeom>
            <a:noFill/>
            <a:ln w="9525">
              <a:noFill/>
              <a:miter lim="800000"/>
              <a:headEnd/>
              <a:tailEnd/>
            </a:ln>
          </p:spPr>
          <p:txBody>
            <a:bodyPr>
              <a:spAutoFit/>
            </a:bodyPr>
            <a:lstStyle/>
            <a:p>
              <a:pPr>
                <a:spcBef>
                  <a:spcPct val="50000"/>
                </a:spcBef>
              </a:pPr>
              <a:r>
                <a:rPr lang="en-US" sz="1800" dirty="0" err="1">
                  <a:latin typeface="Verdana" pitchFamily="34" charset="0"/>
                </a:rPr>
                <a:t>Im</a:t>
              </a:r>
              <a:endParaRPr lang="en-US" sz="1800" dirty="0">
                <a:latin typeface="Verdana" pitchFamily="34" charset="0"/>
              </a:endParaRPr>
            </a:p>
          </p:txBody>
        </p:sp>
        <p:sp>
          <p:nvSpPr>
            <p:cNvPr id="8205" name="Oval 27"/>
            <p:cNvSpPr>
              <a:spLocks noChangeArrowheads="1"/>
            </p:cNvSpPr>
            <p:nvPr/>
          </p:nvSpPr>
          <p:spPr bwMode="auto">
            <a:xfrm>
              <a:off x="1203" y="2683"/>
              <a:ext cx="288" cy="288"/>
            </a:xfrm>
            <a:prstGeom prst="ellipse">
              <a:avLst/>
            </a:prstGeom>
            <a:solidFill>
              <a:schemeClr val="bg1"/>
            </a:solidFill>
            <a:ln w="19050">
              <a:solidFill>
                <a:schemeClr val="tx1"/>
              </a:solidFill>
              <a:round/>
              <a:headEnd/>
              <a:tailEnd/>
            </a:ln>
          </p:spPr>
          <p:txBody>
            <a:bodyPr wrap="none" anchor="ctr"/>
            <a:lstStyle/>
            <a:p>
              <a:endParaRPr lang="ar-EG"/>
            </a:p>
          </p:txBody>
        </p:sp>
        <p:sp>
          <p:nvSpPr>
            <p:cNvPr id="8206" name="Line 6"/>
            <p:cNvSpPr>
              <a:spLocks noChangeShapeType="1"/>
            </p:cNvSpPr>
            <p:nvPr/>
          </p:nvSpPr>
          <p:spPr bwMode="auto">
            <a:xfrm flipV="1">
              <a:off x="531" y="2827"/>
              <a:ext cx="1641" cy="8"/>
            </a:xfrm>
            <a:prstGeom prst="line">
              <a:avLst/>
            </a:prstGeom>
            <a:noFill/>
            <a:ln w="19050">
              <a:solidFill>
                <a:schemeClr val="tx1"/>
              </a:solidFill>
              <a:round/>
              <a:headEnd type="triangle" w="med" len="med"/>
              <a:tailEnd type="triangle" w="med" len="med"/>
            </a:ln>
          </p:spPr>
          <p:txBody>
            <a:bodyPr/>
            <a:lstStyle/>
            <a:p>
              <a:endParaRPr lang="en-US"/>
            </a:p>
          </p:txBody>
        </p:sp>
        <p:sp>
          <p:nvSpPr>
            <p:cNvPr id="8207" name="Line 7"/>
            <p:cNvSpPr>
              <a:spLocks noChangeShapeType="1"/>
            </p:cNvSpPr>
            <p:nvPr/>
          </p:nvSpPr>
          <p:spPr bwMode="auto">
            <a:xfrm rot="5400000" flipH="1">
              <a:off x="542" y="2799"/>
              <a:ext cx="1610" cy="8"/>
            </a:xfrm>
            <a:prstGeom prst="line">
              <a:avLst/>
            </a:prstGeom>
            <a:noFill/>
            <a:ln w="19050">
              <a:solidFill>
                <a:schemeClr val="tx1"/>
              </a:solidFill>
              <a:round/>
              <a:headEnd type="triangle" w="med" len="med"/>
              <a:tailEnd type="triangle" w="med" len="med"/>
            </a:ln>
          </p:spPr>
          <p:txBody>
            <a:bodyPr/>
            <a:lstStyle/>
            <a:p>
              <a:endParaRPr lang="en-US"/>
            </a:p>
          </p:txBody>
        </p:sp>
      </p:grpSp>
      <p:sp>
        <p:nvSpPr>
          <p:cNvPr id="18" name="Date Placeholder 17"/>
          <p:cNvSpPr>
            <a:spLocks noGrp="1"/>
          </p:cNvSpPr>
          <p:nvPr>
            <p:ph type="dt" sz="half" idx="10"/>
          </p:nvPr>
        </p:nvSpPr>
        <p:spPr/>
        <p:txBody>
          <a:bodyPr/>
          <a:lstStyle/>
          <a:p>
            <a:fld id="{8FBC6F04-E8CC-4ECA-B2CC-A7F192DF9B48}" type="datetime3">
              <a:rPr lang="en-US" smtClean="0"/>
              <a:pPr/>
              <a:t>2 April 2020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Footer Placeholder 4"/>
          <p:cNvSpPr>
            <a:spLocks noGrp="1"/>
          </p:cNvSpPr>
          <p:nvPr>
            <p:ph type="ftr" sz="quarter" idx="11"/>
          </p:nvPr>
        </p:nvSpPr>
        <p:spPr/>
        <p:txBody>
          <a:bodyPr/>
          <a:lstStyle/>
          <a:p>
            <a:pPr>
              <a:defRPr/>
            </a:pPr>
            <a:r>
              <a:rPr lang="en-US" smtClean="0"/>
              <a:t>CSE 447: Digital Signal Processing, Dept. of Computer Science and Engineering</a:t>
            </a:r>
            <a:endParaRPr lang="en-US" dirty="0"/>
          </a:p>
        </p:txBody>
      </p:sp>
      <p:sp>
        <p:nvSpPr>
          <p:cNvPr id="24" name="Slide Number Placeholder 5"/>
          <p:cNvSpPr>
            <a:spLocks noGrp="1"/>
          </p:cNvSpPr>
          <p:nvPr>
            <p:ph type="sldNum" sz="quarter" idx="12"/>
          </p:nvPr>
        </p:nvSpPr>
        <p:spPr/>
        <p:txBody>
          <a:bodyPr/>
          <a:lstStyle/>
          <a:p>
            <a:pPr>
              <a:defRPr/>
            </a:pPr>
            <a:fld id="{24946025-5034-48CB-A9C7-81D14A4198FE}" type="slidenum">
              <a:rPr lang="en-US"/>
              <a:pPr>
                <a:defRPr/>
              </a:pPr>
              <a:t>11</a:t>
            </a:fld>
            <a:endParaRPr lang="en-US"/>
          </a:p>
        </p:txBody>
      </p:sp>
      <p:sp>
        <p:nvSpPr>
          <p:cNvPr id="4103" name="Rectangle 2"/>
          <p:cNvSpPr>
            <a:spLocks noGrp="1" noChangeArrowheads="1"/>
          </p:cNvSpPr>
          <p:nvPr>
            <p:ph type="title"/>
          </p:nvPr>
        </p:nvSpPr>
        <p:spPr>
          <a:xfrm>
            <a:off x="457200" y="0"/>
            <a:ext cx="8229600" cy="868362"/>
          </a:xfrm>
        </p:spPr>
        <p:txBody>
          <a:bodyPr/>
          <a:lstStyle/>
          <a:p>
            <a:pPr eaLnBrk="1" hangingPunct="1"/>
            <a:r>
              <a:rPr lang="en-US" dirty="0" smtClean="0"/>
              <a:t>Example</a:t>
            </a:r>
          </a:p>
        </p:txBody>
      </p:sp>
      <p:sp>
        <p:nvSpPr>
          <p:cNvPr id="4104" name="Rectangle 3"/>
          <p:cNvSpPr>
            <a:spLocks noGrp="1" noChangeArrowheads="1"/>
          </p:cNvSpPr>
          <p:nvPr>
            <p:ph type="body" idx="1"/>
          </p:nvPr>
        </p:nvSpPr>
        <p:spPr>
          <a:xfrm>
            <a:off x="304800" y="1752600"/>
            <a:ext cx="5175250" cy="4419600"/>
          </a:xfrm>
        </p:spPr>
        <p:txBody>
          <a:bodyPr/>
          <a:lstStyle/>
          <a:p>
            <a:pPr eaLnBrk="1" hangingPunct="1"/>
            <a:r>
              <a:rPr lang="en-US" sz="2400" dirty="0" smtClean="0">
                <a:latin typeface="Times New Roman" pitchFamily="18" charset="0"/>
                <a:cs typeface="Times New Roman" pitchFamily="18" charset="0"/>
              </a:rPr>
              <a:t>For Convergence we require</a:t>
            </a:r>
          </a:p>
          <a:p>
            <a:pPr eaLnBrk="1" hangingPunct="1"/>
            <a:endParaRPr lang="en-US" sz="2400" dirty="0" smtClean="0">
              <a:latin typeface="Times New Roman" pitchFamily="18" charset="0"/>
              <a:cs typeface="Times New Roman" pitchFamily="18" charset="0"/>
            </a:endParaRPr>
          </a:p>
          <a:p>
            <a:pPr eaLnBrk="1" hangingPunct="1">
              <a:buNone/>
            </a:pPr>
            <a:endParaRPr lang="en-US" sz="2400" dirty="0" smtClean="0">
              <a:latin typeface="Times New Roman" pitchFamily="18" charset="0"/>
              <a:cs typeface="Times New Roman" pitchFamily="18" charset="0"/>
            </a:endParaRPr>
          </a:p>
          <a:p>
            <a:pPr eaLnBrk="1" hangingPunct="1"/>
            <a:r>
              <a:rPr lang="en-US" sz="2400" dirty="0" smtClean="0">
                <a:latin typeface="Times New Roman" pitchFamily="18" charset="0"/>
                <a:cs typeface="Times New Roman" pitchFamily="18" charset="0"/>
              </a:rPr>
              <a:t>Inside the ROC series converges to </a:t>
            </a:r>
          </a:p>
          <a:p>
            <a:pPr eaLnBrk="1" hangingPunct="1"/>
            <a:endParaRPr lang="en-US" dirty="0" smtClean="0"/>
          </a:p>
          <a:p>
            <a:pPr eaLnBrk="1" hangingPunct="1"/>
            <a:endParaRPr lang="en-US" dirty="0" smtClean="0"/>
          </a:p>
        </p:txBody>
      </p:sp>
      <p:graphicFrame>
        <p:nvGraphicFramePr>
          <p:cNvPr id="4098" name="Object 1024"/>
          <p:cNvGraphicFramePr>
            <a:graphicFrameLocks noChangeAspect="1"/>
          </p:cNvGraphicFramePr>
          <p:nvPr/>
        </p:nvGraphicFramePr>
        <p:xfrm>
          <a:off x="1219200" y="914400"/>
          <a:ext cx="6096000" cy="754063"/>
        </p:xfrm>
        <a:graphic>
          <a:graphicData uri="http://schemas.openxmlformats.org/presentationml/2006/ole">
            <p:oleObj spid="_x0000_s25602" name="Equation" r:id="rId3" imgW="3492360" imgH="431640" progId="Equation.3">
              <p:embed/>
            </p:oleObj>
          </a:graphicData>
        </a:graphic>
      </p:graphicFrame>
      <p:graphicFrame>
        <p:nvGraphicFramePr>
          <p:cNvPr id="4099" name="Object 1025"/>
          <p:cNvGraphicFramePr>
            <a:graphicFrameLocks noChangeAspect="1"/>
          </p:cNvGraphicFramePr>
          <p:nvPr/>
        </p:nvGraphicFramePr>
        <p:xfrm>
          <a:off x="1981200" y="2286000"/>
          <a:ext cx="1600200" cy="762000"/>
        </p:xfrm>
        <a:graphic>
          <a:graphicData uri="http://schemas.openxmlformats.org/presentationml/2006/ole">
            <p:oleObj spid="_x0000_s25603" name="Equation" r:id="rId4" imgW="939600" imgH="431640" progId="Equation.3">
              <p:embed/>
            </p:oleObj>
          </a:graphicData>
        </a:graphic>
      </p:graphicFrame>
      <p:graphicFrame>
        <p:nvGraphicFramePr>
          <p:cNvPr id="4100" name="Object 1027"/>
          <p:cNvGraphicFramePr>
            <a:graphicFrameLocks noChangeAspect="1"/>
          </p:cNvGraphicFramePr>
          <p:nvPr/>
        </p:nvGraphicFramePr>
        <p:xfrm>
          <a:off x="1143000" y="3733800"/>
          <a:ext cx="3505200" cy="990600"/>
        </p:xfrm>
        <a:graphic>
          <a:graphicData uri="http://schemas.openxmlformats.org/presentationml/2006/ole">
            <p:oleObj spid="_x0000_s25604" name="Equation" r:id="rId5" imgW="2425680" imgH="431640" progId="Equation.3">
              <p:embed/>
            </p:oleObj>
          </a:graphicData>
        </a:graphic>
      </p:graphicFrame>
      <p:grpSp>
        <p:nvGrpSpPr>
          <p:cNvPr id="2" name="Group 22"/>
          <p:cNvGrpSpPr>
            <a:grpSpLocks/>
          </p:cNvGrpSpPr>
          <p:nvPr/>
        </p:nvGrpSpPr>
        <p:grpSpPr bwMode="auto">
          <a:xfrm>
            <a:off x="5513388" y="1497013"/>
            <a:ext cx="3594100" cy="3214687"/>
            <a:chOff x="3473" y="943"/>
            <a:chExt cx="2264" cy="2025"/>
          </a:xfrm>
        </p:grpSpPr>
        <p:sp>
          <p:nvSpPr>
            <p:cNvPr id="4108" name="Rectangle 10"/>
            <p:cNvSpPr>
              <a:spLocks noChangeArrowheads="1"/>
            </p:cNvSpPr>
            <p:nvPr/>
          </p:nvSpPr>
          <p:spPr bwMode="auto">
            <a:xfrm>
              <a:off x="3645" y="1360"/>
              <a:ext cx="1494" cy="1448"/>
            </a:xfrm>
            <a:prstGeom prst="rect">
              <a:avLst/>
            </a:prstGeom>
            <a:solidFill>
              <a:schemeClr val="folHlink"/>
            </a:solidFill>
            <a:ln w="9525" cap="rnd">
              <a:noFill/>
              <a:prstDash val="sysDot"/>
              <a:miter lim="800000"/>
              <a:headEnd/>
              <a:tailEnd/>
            </a:ln>
          </p:spPr>
          <p:txBody>
            <a:bodyPr wrap="none" anchor="ctr"/>
            <a:lstStyle/>
            <a:p>
              <a:endParaRPr lang="ar-EG"/>
            </a:p>
          </p:txBody>
        </p:sp>
        <p:sp>
          <p:nvSpPr>
            <p:cNvPr id="4109" name="Oval 11"/>
            <p:cNvSpPr>
              <a:spLocks noChangeArrowheads="1"/>
            </p:cNvSpPr>
            <p:nvPr/>
          </p:nvSpPr>
          <p:spPr bwMode="auto">
            <a:xfrm>
              <a:off x="4068" y="1758"/>
              <a:ext cx="645" cy="651"/>
            </a:xfrm>
            <a:prstGeom prst="ellipse">
              <a:avLst/>
            </a:prstGeom>
            <a:noFill/>
            <a:ln w="19050">
              <a:solidFill>
                <a:schemeClr val="tx1"/>
              </a:solidFill>
              <a:round/>
              <a:headEnd/>
              <a:tailEnd/>
            </a:ln>
          </p:spPr>
          <p:txBody>
            <a:bodyPr wrap="none" anchor="ctr"/>
            <a:lstStyle/>
            <a:p>
              <a:endParaRPr lang="ar-EG"/>
            </a:p>
          </p:txBody>
        </p:sp>
        <p:sp>
          <p:nvSpPr>
            <p:cNvPr id="4110" name="Text Box 12"/>
            <p:cNvSpPr txBox="1">
              <a:spLocks noChangeArrowheads="1"/>
            </p:cNvSpPr>
            <p:nvPr/>
          </p:nvSpPr>
          <p:spPr bwMode="auto">
            <a:xfrm>
              <a:off x="5301" y="1961"/>
              <a:ext cx="436" cy="231"/>
            </a:xfrm>
            <a:prstGeom prst="rect">
              <a:avLst/>
            </a:prstGeom>
            <a:noFill/>
            <a:ln w="9525">
              <a:noFill/>
              <a:miter lim="800000"/>
              <a:headEnd/>
              <a:tailEnd/>
            </a:ln>
          </p:spPr>
          <p:txBody>
            <a:bodyPr>
              <a:spAutoFit/>
            </a:bodyPr>
            <a:lstStyle/>
            <a:p>
              <a:pPr>
                <a:spcBef>
                  <a:spcPct val="50000"/>
                </a:spcBef>
              </a:pPr>
              <a:r>
                <a:rPr lang="en-US" sz="1800">
                  <a:latin typeface="Verdana" pitchFamily="34" charset="0"/>
                </a:rPr>
                <a:t>Re</a:t>
              </a:r>
            </a:p>
          </p:txBody>
        </p:sp>
        <p:sp>
          <p:nvSpPr>
            <p:cNvPr id="4111" name="Text Box 13"/>
            <p:cNvSpPr txBox="1">
              <a:spLocks noChangeArrowheads="1"/>
            </p:cNvSpPr>
            <p:nvPr/>
          </p:nvSpPr>
          <p:spPr bwMode="auto">
            <a:xfrm>
              <a:off x="4223" y="943"/>
              <a:ext cx="427" cy="231"/>
            </a:xfrm>
            <a:prstGeom prst="rect">
              <a:avLst/>
            </a:prstGeom>
            <a:noFill/>
            <a:ln w="9525">
              <a:noFill/>
              <a:miter lim="800000"/>
              <a:headEnd/>
              <a:tailEnd/>
            </a:ln>
          </p:spPr>
          <p:txBody>
            <a:bodyPr>
              <a:spAutoFit/>
            </a:bodyPr>
            <a:lstStyle/>
            <a:p>
              <a:pPr>
                <a:spcBef>
                  <a:spcPct val="50000"/>
                </a:spcBef>
              </a:pPr>
              <a:r>
                <a:rPr lang="en-US" sz="1800">
                  <a:latin typeface="Verdana" pitchFamily="34" charset="0"/>
                </a:rPr>
                <a:t>Im</a:t>
              </a:r>
            </a:p>
          </p:txBody>
        </p:sp>
        <p:sp>
          <p:nvSpPr>
            <p:cNvPr id="4112" name="Oval 14"/>
            <p:cNvSpPr>
              <a:spLocks noChangeArrowheads="1"/>
            </p:cNvSpPr>
            <p:nvPr/>
          </p:nvSpPr>
          <p:spPr bwMode="auto">
            <a:xfrm>
              <a:off x="4225" y="1922"/>
              <a:ext cx="322" cy="326"/>
            </a:xfrm>
            <a:prstGeom prst="ellipse">
              <a:avLst/>
            </a:prstGeom>
            <a:solidFill>
              <a:schemeClr val="bg1"/>
            </a:solidFill>
            <a:ln w="19050">
              <a:solidFill>
                <a:schemeClr val="tx1"/>
              </a:solidFill>
              <a:round/>
              <a:headEnd/>
              <a:tailEnd/>
            </a:ln>
          </p:spPr>
          <p:txBody>
            <a:bodyPr wrap="none" anchor="ctr"/>
            <a:lstStyle/>
            <a:p>
              <a:endParaRPr lang="ar-EG"/>
            </a:p>
          </p:txBody>
        </p:sp>
        <p:sp>
          <p:nvSpPr>
            <p:cNvPr id="4113" name="Line 15"/>
            <p:cNvSpPr>
              <a:spLocks noChangeShapeType="1"/>
            </p:cNvSpPr>
            <p:nvPr/>
          </p:nvSpPr>
          <p:spPr bwMode="auto">
            <a:xfrm flipV="1">
              <a:off x="3473" y="2085"/>
              <a:ext cx="1836" cy="9"/>
            </a:xfrm>
            <a:prstGeom prst="line">
              <a:avLst/>
            </a:prstGeom>
            <a:noFill/>
            <a:ln w="19050">
              <a:solidFill>
                <a:schemeClr val="tx1"/>
              </a:solidFill>
              <a:round/>
              <a:headEnd type="triangle" w="med" len="med"/>
              <a:tailEnd type="triangle" w="med" len="med"/>
            </a:ln>
          </p:spPr>
          <p:txBody>
            <a:bodyPr/>
            <a:lstStyle/>
            <a:p>
              <a:endParaRPr lang="en-US"/>
            </a:p>
          </p:txBody>
        </p:sp>
        <p:sp>
          <p:nvSpPr>
            <p:cNvPr id="4114" name="Line 16"/>
            <p:cNvSpPr>
              <a:spLocks noChangeShapeType="1"/>
            </p:cNvSpPr>
            <p:nvPr/>
          </p:nvSpPr>
          <p:spPr bwMode="auto">
            <a:xfrm rot="5400000" flipH="1">
              <a:off x="3477" y="2053"/>
              <a:ext cx="1820" cy="9"/>
            </a:xfrm>
            <a:prstGeom prst="line">
              <a:avLst/>
            </a:prstGeom>
            <a:noFill/>
            <a:ln w="19050">
              <a:solidFill>
                <a:schemeClr val="tx1"/>
              </a:solidFill>
              <a:round/>
              <a:headEnd type="triangle" w="med" len="med"/>
              <a:tailEnd type="triangle" w="med" len="med"/>
            </a:ln>
          </p:spPr>
          <p:txBody>
            <a:bodyPr/>
            <a:lstStyle/>
            <a:p>
              <a:endParaRPr lang="en-US"/>
            </a:p>
          </p:txBody>
        </p:sp>
        <p:sp>
          <p:nvSpPr>
            <p:cNvPr id="4115" name="Text Box 17"/>
            <p:cNvSpPr txBox="1">
              <a:spLocks noChangeArrowheads="1"/>
            </p:cNvSpPr>
            <p:nvPr/>
          </p:nvSpPr>
          <p:spPr bwMode="auto">
            <a:xfrm>
              <a:off x="4483" y="1862"/>
              <a:ext cx="232" cy="231"/>
            </a:xfrm>
            <a:prstGeom prst="rect">
              <a:avLst/>
            </a:prstGeom>
            <a:noFill/>
            <a:ln w="9525">
              <a:noFill/>
              <a:miter lim="800000"/>
              <a:headEnd/>
              <a:tailEnd/>
            </a:ln>
          </p:spPr>
          <p:txBody>
            <a:bodyPr>
              <a:spAutoFit/>
            </a:bodyPr>
            <a:lstStyle/>
            <a:p>
              <a:pPr>
                <a:spcBef>
                  <a:spcPct val="50000"/>
                </a:spcBef>
              </a:pPr>
              <a:r>
                <a:rPr lang="en-US" sz="1800">
                  <a:latin typeface="Verdana" pitchFamily="34" charset="0"/>
                </a:rPr>
                <a:t>a</a:t>
              </a:r>
            </a:p>
          </p:txBody>
        </p:sp>
        <p:sp>
          <p:nvSpPr>
            <p:cNvPr id="4116" name="Text Box 18"/>
            <p:cNvSpPr txBox="1">
              <a:spLocks noChangeArrowheads="1"/>
            </p:cNvSpPr>
            <p:nvPr/>
          </p:nvSpPr>
          <p:spPr bwMode="auto">
            <a:xfrm>
              <a:off x="4654" y="1848"/>
              <a:ext cx="193" cy="231"/>
            </a:xfrm>
            <a:prstGeom prst="rect">
              <a:avLst/>
            </a:prstGeom>
            <a:noFill/>
            <a:ln w="9525">
              <a:noFill/>
              <a:miter lim="800000"/>
              <a:headEnd/>
              <a:tailEnd/>
            </a:ln>
          </p:spPr>
          <p:txBody>
            <a:bodyPr>
              <a:spAutoFit/>
            </a:bodyPr>
            <a:lstStyle/>
            <a:p>
              <a:pPr>
                <a:spcBef>
                  <a:spcPct val="50000"/>
                </a:spcBef>
              </a:pPr>
              <a:r>
                <a:rPr lang="en-US" sz="1800">
                  <a:latin typeface="Verdana" pitchFamily="34" charset="0"/>
                </a:rPr>
                <a:t>1</a:t>
              </a:r>
            </a:p>
          </p:txBody>
        </p:sp>
        <p:sp>
          <p:nvSpPr>
            <p:cNvPr id="4117" name="Text Box 19"/>
            <p:cNvSpPr txBox="1">
              <a:spLocks noChangeArrowheads="1"/>
            </p:cNvSpPr>
            <p:nvPr/>
          </p:nvSpPr>
          <p:spPr bwMode="auto">
            <a:xfrm>
              <a:off x="4289" y="1964"/>
              <a:ext cx="233" cy="231"/>
            </a:xfrm>
            <a:prstGeom prst="rect">
              <a:avLst/>
            </a:prstGeom>
            <a:noFill/>
            <a:ln w="9525">
              <a:noFill/>
              <a:miter lim="800000"/>
              <a:headEnd/>
              <a:tailEnd/>
            </a:ln>
          </p:spPr>
          <p:txBody>
            <a:bodyPr>
              <a:spAutoFit/>
            </a:bodyPr>
            <a:lstStyle/>
            <a:p>
              <a:pPr>
                <a:spcBef>
                  <a:spcPct val="50000"/>
                </a:spcBef>
              </a:pPr>
              <a:r>
                <a:rPr lang="en-US" sz="1800">
                  <a:latin typeface="Verdana" pitchFamily="34" charset="0"/>
                </a:rPr>
                <a:t>o</a:t>
              </a:r>
            </a:p>
          </p:txBody>
        </p:sp>
        <p:sp>
          <p:nvSpPr>
            <p:cNvPr id="4118" name="Text Box 20"/>
            <p:cNvSpPr txBox="1">
              <a:spLocks noChangeArrowheads="1"/>
            </p:cNvSpPr>
            <p:nvPr/>
          </p:nvSpPr>
          <p:spPr bwMode="auto">
            <a:xfrm>
              <a:off x="4443" y="1964"/>
              <a:ext cx="217" cy="231"/>
            </a:xfrm>
            <a:prstGeom prst="rect">
              <a:avLst/>
            </a:prstGeom>
            <a:noFill/>
            <a:ln w="9525">
              <a:noFill/>
              <a:miter lim="800000"/>
              <a:headEnd/>
              <a:tailEnd/>
            </a:ln>
          </p:spPr>
          <p:txBody>
            <a:bodyPr>
              <a:spAutoFit/>
            </a:bodyPr>
            <a:lstStyle/>
            <a:p>
              <a:pPr>
                <a:spcBef>
                  <a:spcPct val="50000"/>
                </a:spcBef>
              </a:pPr>
              <a:r>
                <a:rPr lang="en-US" sz="1800">
                  <a:latin typeface="Verdana" pitchFamily="34" charset="0"/>
                </a:rPr>
                <a:t>x</a:t>
              </a:r>
            </a:p>
          </p:txBody>
        </p:sp>
      </p:grpSp>
      <p:sp>
        <p:nvSpPr>
          <p:cNvPr id="4106" name="AutoShape 21"/>
          <p:cNvSpPr>
            <a:spLocks noChangeAspect="1" noChangeArrowheads="1"/>
          </p:cNvSpPr>
          <p:nvPr/>
        </p:nvSpPr>
        <p:spPr bwMode="auto">
          <a:xfrm>
            <a:off x="4724400" y="4826000"/>
            <a:ext cx="4322763" cy="1482725"/>
          </a:xfrm>
          <a:prstGeom prst="rect">
            <a:avLst/>
          </a:prstGeom>
          <a:noFill/>
          <a:ln w="9525">
            <a:noFill/>
            <a:miter lim="800000"/>
            <a:headEnd/>
            <a:tailEnd/>
          </a:ln>
        </p:spPr>
        <p:txBody>
          <a:bodyPr/>
          <a:lstStyle/>
          <a:p>
            <a:pPr marL="342900" indent="-342900">
              <a:spcBef>
                <a:spcPct val="20000"/>
              </a:spcBef>
              <a:buFontTx/>
              <a:buChar char="•"/>
            </a:pPr>
            <a:r>
              <a:rPr lang="en-US" sz="2000">
                <a:latin typeface="Verdana" pitchFamily="34" charset="0"/>
              </a:rPr>
              <a:t>Region outside the circle of radius a is the ROC</a:t>
            </a:r>
          </a:p>
        </p:txBody>
      </p:sp>
      <p:sp>
        <p:nvSpPr>
          <p:cNvPr id="4107" name="Text Box 8"/>
          <p:cNvSpPr txBox="1">
            <a:spLocks noChangeArrowheads="1"/>
          </p:cNvSpPr>
          <p:nvPr/>
        </p:nvSpPr>
        <p:spPr bwMode="auto">
          <a:xfrm>
            <a:off x="609600" y="5559425"/>
            <a:ext cx="7543800" cy="457200"/>
          </a:xfrm>
          <a:prstGeom prst="rect">
            <a:avLst/>
          </a:prstGeom>
          <a:noFill/>
          <a:ln w="9525">
            <a:noFill/>
            <a:miter lim="800000"/>
            <a:headEnd/>
            <a:tailEnd/>
          </a:ln>
        </p:spPr>
        <p:txBody>
          <a:bodyPr>
            <a:spAutoFit/>
          </a:bodyPr>
          <a:lstStyle/>
          <a:p>
            <a:pPr>
              <a:spcBef>
                <a:spcPct val="50000"/>
              </a:spcBef>
            </a:pPr>
            <a:r>
              <a:rPr lang="en-US" b="1"/>
              <a:t>Clearly, </a:t>
            </a:r>
            <a:r>
              <a:rPr lang="en-US" b="1" i="1"/>
              <a:t>X</a:t>
            </a:r>
            <a:r>
              <a:rPr lang="en-US" b="1"/>
              <a:t>(</a:t>
            </a:r>
            <a:r>
              <a:rPr lang="en-US" b="1" i="1"/>
              <a:t>z</a:t>
            </a:r>
            <a:r>
              <a:rPr lang="en-US" b="1"/>
              <a:t>) has a zero at </a:t>
            </a:r>
            <a:r>
              <a:rPr lang="en-US" b="1" i="1"/>
              <a:t>z</a:t>
            </a:r>
            <a:r>
              <a:rPr lang="en-US" b="1"/>
              <a:t> = 0 and a pole at </a:t>
            </a:r>
            <a:r>
              <a:rPr lang="en-US" b="1" i="1"/>
              <a:t>z</a:t>
            </a:r>
            <a:r>
              <a:rPr lang="en-US" b="1"/>
              <a:t> = </a:t>
            </a:r>
            <a:r>
              <a:rPr lang="en-US" b="1" i="1"/>
              <a:t>a</a:t>
            </a:r>
            <a:r>
              <a:rPr lang="en-US" b="1"/>
              <a:t>.</a:t>
            </a:r>
          </a:p>
        </p:txBody>
      </p:sp>
      <p:sp>
        <p:nvSpPr>
          <p:cNvPr id="25" name="Date Placeholder 24"/>
          <p:cNvSpPr>
            <a:spLocks noGrp="1"/>
          </p:cNvSpPr>
          <p:nvPr>
            <p:ph type="dt" sz="half" idx="10"/>
          </p:nvPr>
        </p:nvSpPr>
        <p:spPr/>
        <p:txBody>
          <a:bodyPr/>
          <a:lstStyle/>
          <a:p>
            <a:fld id="{EB7DA3DC-C13C-49AF-8E0F-9677079E20A5}" type="datetime3">
              <a:rPr lang="en-US" smtClean="0"/>
              <a:pPr/>
              <a:t>2 April 2020</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Properties of The ROC of Z-Transform</a:t>
            </a:r>
            <a:endParaRPr lang="en-US" sz="3600" dirty="0"/>
          </a:p>
        </p:txBody>
      </p:sp>
      <p:sp>
        <p:nvSpPr>
          <p:cNvPr id="3" name="Content Placeholder 2"/>
          <p:cNvSpPr>
            <a:spLocks noGrp="1"/>
          </p:cNvSpPr>
          <p:nvPr>
            <p:ph idx="1"/>
          </p:nvPr>
        </p:nvSpPr>
        <p:spPr/>
        <p:txBody>
          <a:bodyPr/>
          <a:lstStyle/>
          <a:p>
            <a:pPr>
              <a:buFont typeface="Wingdings" pitchFamily="2" charset="2"/>
              <a:buChar char="ü"/>
            </a:pPr>
            <a:r>
              <a:rPr lang="en-US" sz="2400" b="1" dirty="0" smtClean="0">
                <a:latin typeface="Times New Roman" pitchFamily="18" charset="0"/>
                <a:cs typeface="Times New Roman" pitchFamily="18" charset="0"/>
              </a:rPr>
              <a:t>The ROC is a ring or disk centered at the origin</a:t>
            </a:r>
          </a:p>
          <a:p>
            <a:pPr>
              <a:buFont typeface="Wingdings" pitchFamily="2" charset="2"/>
              <a:buChar char="ü"/>
            </a:pPr>
            <a:r>
              <a:rPr lang="en-US" sz="2400" b="1" dirty="0" smtClean="0">
                <a:latin typeface="Times New Roman" pitchFamily="18" charset="0"/>
                <a:cs typeface="Times New Roman" pitchFamily="18" charset="0"/>
              </a:rPr>
              <a:t>DTFT exists if and only if the ROC includes the unit circle</a:t>
            </a:r>
          </a:p>
          <a:p>
            <a:pPr algn="just">
              <a:buFont typeface="Wingdings" pitchFamily="2" charset="2"/>
              <a:buChar char="ü"/>
            </a:pPr>
            <a:r>
              <a:rPr lang="en-US" sz="2400" b="1" dirty="0" smtClean="0"/>
              <a:t>The ROC cannot contain any poles.</a:t>
            </a:r>
            <a:r>
              <a:rPr lang="en-US" sz="2400" dirty="0" smtClean="0"/>
              <a:t> </a:t>
            </a:r>
          </a:p>
          <a:p>
            <a:pPr algn="just">
              <a:buFont typeface="Courier New" pitchFamily="49" charset="0"/>
              <a:buChar char="o"/>
            </a:pPr>
            <a:r>
              <a:rPr lang="en-US" sz="2400" dirty="0" smtClean="0"/>
              <a:t>By definition a pole is a where </a:t>
            </a:r>
            <a:r>
              <a:rPr lang="en-US" sz="2400" i="1" dirty="0" smtClean="0"/>
              <a:t>X</a:t>
            </a:r>
            <a:r>
              <a:rPr lang="en-US" sz="2400" dirty="0" smtClean="0"/>
              <a:t>(</a:t>
            </a:r>
            <a:r>
              <a:rPr lang="en-US" sz="2400" i="1" dirty="0" smtClean="0"/>
              <a:t>z</a:t>
            </a:r>
            <a:r>
              <a:rPr lang="en-US" sz="2400" dirty="0" smtClean="0"/>
              <a:t>) is infinite. Since </a:t>
            </a:r>
            <a:r>
              <a:rPr lang="en-US" sz="2400" i="1" dirty="0" smtClean="0"/>
              <a:t>X</a:t>
            </a:r>
            <a:r>
              <a:rPr lang="en-US" sz="2400" dirty="0" smtClean="0"/>
              <a:t>(</a:t>
            </a:r>
            <a:r>
              <a:rPr lang="en-US" sz="2400" i="1" dirty="0" smtClean="0"/>
              <a:t>z</a:t>
            </a:r>
            <a:r>
              <a:rPr lang="en-US" sz="2400" dirty="0" smtClean="0"/>
              <a:t>) must be finite for all </a:t>
            </a:r>
            <a:r>
              <a:rPr lang="en-US" sz="2400" i="1" dirty="0" smtClean="0"/>
              <a:t>z</a:t>
            </a:r>
            <a:r>
              <a:rPr lang="en-US" sz="2400" dirty="0" smtClean="0"/>
              <a:t> for convergence, there cannot be a pole in the ROC. </a:t>
            </a:r>
          </a:p>
          <a:p>
            <a:endParaRPr lang="en-US" dirty="0"/>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Properties of The ROC of Z-Transform</a:t>
            </a:r>
            <a:endParaRPr lang="en-US" sz="3600" dirty="0"/>
          </a:p>
        </p:txBody>
      </p:sp>
      <p:sp>
        <p:nvSpPr>
          <p:cNvPr id="3" name="Content Placeholder 2"/>
          <p:cNvSpPr>
            <a:spLocks noGrp="1"/>
          </p:cNvSpPr>
          <p:nvPr>
            <p:ph idx="1"/>
          </p:nvPr>
        </p:nvSpPr>
        <p:spPr/>
        <p:txBody>
          <a:bodyPr>
            <a:normAutofit fontScale="92500" lnSpcReduction="10000"/>
          </a:bodyPr>
          <a:lstStyle/>
          <a:p>
            <a:pPr algn="just">
              <a:buFont typeface="Wingdings" pitchFamily="2" charset="2"/>
              <a:buChar char="ü"/>
            </a:pPr>
            <a:r>
              <a:rPr lang="en-US" sz="2400" b="1" dirty="0" smtClean="0"/>
              <a:t>If </a:t>
            </a:r>
            <a:r>
              <a:rPr lang="en-US" sz="2400" b="1" i="1" dirty="0" smtClean="0"/>
              <a:t>x</a:t>
            </a:r>
            <a:r>
              <a:rPr lang="en-US" sz="2400" b="1" dirty="0" smtClean="0"/>
              <a:t>[</a:t>
            </a:r>
            <a:r>
              <a:rPr lang="en-US" sz="2400" b="1" i="1" dirty="0" smtClean="0"/>
              <a:t>n</a:t>
            </a:r>
            <a:r>
              <a:rPr lang="en-US" sz="2400" b="1" dirty="0" smtClean="0"/>
              <a:t>] is a finite-duration sequence, then the ROC is the entire z-plane, except possibly </a:t>
            </a:r>
            <a:r>
              <a:rPr lang="en-US" sz="2400" b="1" i="1" dirty="0" smtClean="0"/>
              <a:t>z</a:t>
            </a:r>
            <a:r>
              <a:rPr lang="en-US" sz="2400" b="1" dirty="0" smtClean="0"/>
              <a:t>=0 or |</a:t>
            </a:r>
            <a:r>
              <a:rPr lang="en-US" sz="2400" b="1" i="1" dirty="0" smtClean="0"/>
              <a:t>z</a:t>
            </a:r>
            <a:r>
              <a:rPr lang="en-US" sz="2400" b="1" dirty="0" smtClean="0"/>
              <a:t>|=∞. </a:t>
            </a:r>
          </a:p>
          <a:p>
            <a:pPr algn="just">
              <a:buFont typeface="Courier New" pitchFamily="49" charset="0"/>
              <a:buChar char="o"/>
            </a:pPr>
            <a:r>
              <a:rPr lang="en-US" sz="2400" dirty="0" smtClean="0"/>
              <a:t>A finite-duration sequence is a sequence that is nonzero in a finite interval </a:t>
            </a:r>
            <a:r>
              <a:rPr lang="en-US" sz="2400" dirty="0" err="1" smtClean="0"/>
              <a:t>n1≤</a:t>
            </a:r>
            <a:r>
              <a:rPr lang="en-US" sz="2400" i="1" dirty="0" err="1" smtClean="0"/>
              <a:t>n</a:t>
            </a:r>
            <a:r>
              <a:rPr lang="en-US" sz="2400" dirty="0" err="1" smtClean="0"/>
              <a:t>≤n2</a:t>
            </a:r>
            <a:r>
              <a:rPr lang="en-US" sz="2400" dirty="0" smtClean="0"/>
              <a:t>. </a:t>
            </a:r>
          </a:p>
          <a:p>
            <a:pPr algn="just">
              <a:buFont typeface="Courier New" pitchFamily="49" charset="0"/>
              <a:buChar char="o"/>
            </a:pPr>
            <a:r>
              <a:rPr lang="en-US" sz="2400" dirty="0" smtClean="0"/>
              <a:t>As long as each value of </a:t>
            </a:r>
            <a:r>
              <a:rPr lang="en-US" sz="2400" i="1" dirty="0" smtClean="0"/>
              <a:t>x</a:t>
            </a:r>
            <a:r>
              <a:rPr lang="en-US" sz="2400" dirty="0" smtClean="0"/>
              <a:t>[</a:t>
            </a:r>
            <a:r>
              <a:rPr lang="en-US" sz="2400" i="1" dirty="0" smtClean="0"/>
              <a:t>n</a:t>
            </a:r>
            <a:r>
              <a:rPr lang="en-US" sz="2400" dirty="0" smtClean="0"/>
              <a:t>] is finite then the sequence will be absolutely </a:t>
            </a:r>
            <a:r>
              <a:rPr lang="en-US" sz="2400" dirty="0" err="1" smtClean="0"/>
              <a:t>summable</a:t>
            </a:r>
            <a:r>
              <a:rPr lang="en-US" sz="2400" dirty="0" smtClean="0"/>
              <a:t>. </a:t>
            </a:r>
          </a:p>
          <a:p>
            <a:pPr algn="just">
              <a:buFont typeface="Courier New" pitchFamily="49" charset="0"/>
              <a:buChar char="o"/>
            </a:pPr>
            <a:r>
              <a:rPr lang="en-US" sz="2400" dirty="0" smtClean="0"/>
              <a:t>When </a:t>
            </a:r>
            <a:r>
              <a:rPr lang="en-US" sz="2400" i="1" dirty="0" err="1" smtClean="0"/>
              <a:t>n</a:t>
            </a:r>
            <a:r>
              <a:rPr lang="en-US" sz="2400" dirty="0" err="1" smtClean="0"/>
              <a:t>2</a:t>
            </a:r>
            <a:r>
              <a:rPr lang="en-US" sz="2400" dirty="0" smtClean="0"/>
              <a:t>&gt;0 there will be a </a:t>
            </a:r>
            <a:r>
              <a:rPr lang="en-US" sz="2400" i="1" dirty="0" smtClean="0"/>
              <a:t>z</a:t>
            </a:r>
            <a:r>
              <a:rPr lang="en-US" sz="2400" dirty="0" smtClean="0"/>
              <a:t>-1 term and thus the ROC will not include </a:t>
            </a:r>
            <a:r>
              <a:rPr lang="en-US" sz="2400" i="1" dirty="0" smtClean="0"/>
              <a:t>z</a:t>
            </a:r>
            <a:r>
              <a:rPr lang="en-US" sz="2400" dirty="0" smtClean="0"/>
              <a:t>=0. When </a:t>
            </a:r>
            <a:r>
              <a:rPr lang="en-US" sz="2400" i="1" dirty="0" err="1" smtClean="0"/>
              <a:t>n</a:t>
            </a:r>
            <a:r>
              <a:rPr lang="en-US" sz="2400" dirty="0" err="1" smtClean="0"/>
              <a:t>1</a:t>
            </a:r>
            <a:r>
              <a:rPr lang="en-US" sz="2400" dirty="0" smtClean="0"/>
              <a:t>&lt;0 then the sum will be infinite and thus the ROC will not include |</a:t>
            </a:r>
            <a:r>
              <a:rPr lang="en-US" sz="2400" i="1" dirty="0" smtClean="0"/>
              <a:t>z</a:t>
            </a:r>
            <a:r>
              <a:rPr lang="en-US" sz="2400" dirty="0" smtClean="0"/>
              <a:t>|=∞. </a:t>
            </a:r>
          </a:p>
          <a:p>
            <a:pPr algn="just">
              <a:buFont typeface="Courier New" pitchFamily="49" charset="0"/>
              <a:buChar char="o"/>
            </a:pPr>
            <a:r>
              <a:rPr lang="en-US" sz="2400" dirty="0" smtClean="0"/>
              <a:t>On the other hand, when </a:t>
            </a:r>
            <a:r>
              <a:rPr lang="en-US" sz="2400" i="1" dirty="0" err="1" smtClean="0"/>
              <a:t>n</a:t>
            </a:r>
            <a:r>
              <a:rPr lang="en-US" sz="2400" dirty="0" err="1" smtClean="0"/>
              <a:t>2≤0</a:t>
            </a:r>
            <a:r>
              <a:rPr lang="en-US" sz="2400" dirty="0" smtClean="0"/>
              <a:t> then the ROC will include </a:t>
            </a:r>
            <a:r>
              <a:rPr lang="en-US" sz="2400" i="1" dirty="0" smtClean="0"/>
              <a:t>z</a:t>
            </a:r>
            <a:r>
              <a:rPr lang="en-US" sz="2400" dirty="0" smtClean="0"/>
              <a:t>=0, and when </a:t>
            </a:r>
            <a:r>
              <a:rPr lang="en-US" sz="2400" i="1" dirty="0" err="1" smtClean="0"/>
              <a:t>n</a:t>
            </a:r>
            <a:r>
              <a:rPr lang="en-US" sz="2400" dirty="0" err="1" smtClean="0"/>
              <a:t>1≥0</a:t>
            </a:r>
            <a:r>
              <a:rPr lang="en-US" sz="2400" dirty="0" smtClean="0"/>
              <a:t> the ROC will include |</a:t>
            </a:r>
            <a:r>
              <a:rPr lang="en-US" sz="2400" i="1" dirty="0" smtClean="0"/>
              <a:t>z</a:t>
            </a:r>
            <a:r>
              <a:rPr lang="en-US" sz="2400" dirty="0" smtClean="0"/>
              <a:t>|=∞. </a:t>
            </a:r>
          </a:p>
          <a:p>
            <a:pPr algn="just">
              <a:buFont typeface="Courier New" pitchFamily="49" charset="0"/>
              <a:buChar char="o"/>
            </a:pPr>
            <a:r>
              <a:rPr lang="en-US" sz="2400" dirty="0" smtClean="0"/>
              <a:t>With these constraints, the only signal, then, whose ROC is the entire z-plane is </a:t>
            </a:r>
            <a:r>
              <a:rPr lang="en-US" sz="2400" i="1" dirty="0" smtClean="0"/>
              <a:t>x</a:t>
            </a:r>
            <a:r>
              <a:rPr lang="en-US" sz="2400" dirty="0" smtClean="0"/>
              <a:t>[</a:t>
            </a:r>
            <a:r>
              <a:rPr lang="en-US" sz="2400" i="1" dirty="0" smtClean="0"/>
              <a:t>n</a:t>
            </a:r>
            <a:r>
              <a:rPr lang="en-US" sz="2400" dirty="0" smtClean="0"/>
              <a:t>]=</a:t>
            </a:r>
            <a:r>
              <a:rPr lang="en-US" sz="2400" i="1" dirty="0" err="1" smtClean="0"/>
              <a:t>cδ</a:t>
            </a:r>
            <a:r>
              <a:rPr lang="en-US" sz="2400" dirty="0" smtClean="0"/>
              <a:t>[</a:t>
            </a:r>
            <a:r>
              <a:rPr lang="en-US" sz="2400" i="1" dirty="0" smtClean="0"/>
              <a:t>n</a:t>
            </a:r>
            <a:r>
              <a:rPr lang="en-US" sz="2400" dirty="0" smtClean="0"/>
              <a:t>]. </a:t>
            </a:r>
            <a:endParaRPr lang="en-US" sz="2400" dirty="0"/>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001000" cy="1143000"/>
          </a:xfrm>
        </p:spPr>
        <p:txBody>
          <a:bodyPr>
            <a:normAutofit/>
          </a:bodyPr>
          <a:lstStyle/>
          <a:p>
            <a:r>
              <a:rPr lang="en-US" sz="3600" b="1" dirty="0" smtClean="0">
                <a:latin typeface="Times New Roman" pitchFamily="18" charset="0"/>
                <a:cs typeface="Times New Roman" pitchFamily="18" charset="0"/>
              </a:rPr>
              <a:t>Properties of The ROC of Z-Transform</a:t>
            </a:r>
            <a:endParaRPr lang="en-US" sz="3600" dirty="0"/>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400" b="1" dirty="0" smtClean="0">
                <a:latin typeface="Times New Roman" pitchFamily="18" charset="0"/>
                <a:cs typeface="Times New Roman" pitchFamily="18" charset="0"/>
              </a:rPr>
              <a:t>If </a:t>
            </a:r>
            <a:r>
              <a:rPr lang="en-US" sz="2400" b="1" i="1" dirty="0" smtClean="0">
                <a:latin typeface="Times New Roman" pitchFamily="18" charset="0"/>
                <a:cs typeface="Times New Roman" pitchFamily="18" charset="0"/>
              </a:rPr>
              <a:t>x</a:t>
            </a:r>
            <a:r>
              <a:rPr lang="en-US" sz="2400" b="1" dirty="0" smtClean="0">
                <a:latin typeface="Times New Roman" pitchFamily="18" charset="0"/>
                <a:cs typeface="Times New Roman" pitchFamily="18" charset="0"/>
              </a:rPr>
              <a:t>[</a:t>
            </a:r>
            <a:r>
              <a:rPr lang="en-US" sz="2400" b="1" i="1" dirty="0" smtClean="0">
                <a:latin typeface="Times New Roman" pitchFamily="18" charset="0"/>
                <a:cs typeface="Times New Roman" pitchFamily="18" charset="0"/>
              </a:rPr>
              <a:t>n</a:t>
            </a:r>
            <a:r>
              <a:rPr lang="en-US" sz="2400" b="1" dirty="0" smtClean="0">
                <a:latin typeface="Times New Roman" pitchFamily="18" charset="0"/>
                <a:cs typeface="Times New Roman" pitchFamily="18" charset="0"/>
              </a:rPr>
              <a:t>] is a right-sided sequence, then the ROC extends outward from the outermost pole in </a:t>
            </a:r>
            <a:r>
              <a:rPr lang="en-US" sz="2400" b="1" i="1" dirty="0" smtClean="0">
                <a:latin typeface="Times New Roman" pitchFamily="18" charset="0"/>
                <a:cs typeface="Times New Roman" pitchFamily="18" charset="0"/>
              </a:rPr>
              <a:t>X</a:t>
            </a:r>
            <a:r>
              <a:rPr lang="en-US" sz="2400" b="1" dirty="0" smtClean="0">
                <a:latin typeface="Times New Roman" pitchFamily="18" charset="0"/>
                <a:cs typeface="Times New Roman" pitchFamily="18" charset="0"/>
              </a:rPr>
              <a:t>(</a:t>
            </a:r>
            <a:r>
              <a:rPr lang="en-US" sz="2400" b="1" i="1" dirty="0" smtClean="0">
                <a:latin typeface="Times New Roman" pitchFamily="18" charset="0"/>
                <a:cs typeface="Times New Roman" pitchFamily="18" charset="0"/>
              </a:rPr>
              <a:t>z</a:t>
            </a:r>
            <a:r>
              <a:rPr lang="en-US" sz="2400" b="1" dirty="0" smtClean="0">
                <a:latin typeface="Times New Roman" pitchFamily="18" charset="0"/>
                <a:cs typeface="Times New Roman" pitchFamily="18" charset="0"/>
              </a:rPr>
              <a:t>). </a:t>
            </a:r>
          </a:p>
          <a:p>
            <a:pPr algn="just">
              <a:buFont typeface="Courier New" pitchFamily="49" charset="0"/>
              <a:buChar char="o"/>
            </a:pPr>
            <a:r>
              <a:rPr lang="en-US" sz="2400" dirty="0" smtClean="0">
                <a:latin typeface="Times New Roman" pitchFamily="18" charset="0"/>
                <a:cs typeface="Times New Roman" pitchFamily="18" charset="0"/>
              </a:rPr>
              <a:t>A right-sided sequence is a sequence where </a:t>
            </a:r>
            <a:r>
              <a:rPr lang="en-US" sz="2400" i="1" dirty="0" smtClean="0">
                <a:latin typeface="Times New Roman" pitchFamily="18" charset="0"/>
                <a:cs typeface="Times New Roman" pitchFamily="18" charset="0"/>
              </a:rPr>
              <a:t>x</a:t>
            </a:r>
            <a:r>
              <a:rPr lang="en-US" sz="2400" dirty="0" smtClean="0">
                <a:latin typeface="Times New Roman" pitchFamily="18" charset="0"/>
                <a:cs typeface="Times New Roman" pitchFamily="18" charset="0"/>
              </a:rPr>
              <a:t>[</a:t>
            </a:r>
            <a:r>
              <a:rPr lang="en-US" sz="2400" i="1" dirty="0" smtClean="0">
                <a:latin typeface="Times New Roman" pitchFamily="18" charset="0"/>
                <a:cs typeface="Times New Roman" pitchFamily="18" charset="0"/>
              </a:rPr>
              <a:t>n</a:t>
            </a:r>
            <a:r>
              <a:rPr lang="en-US" sz="2400" dirty="0" smtClean="0">
                <a:latin typeface="Times New Roman" pitchFamily="18" charset="0"/>
                <a:cs typeface="Times New Roman" pitchFamily="18" charset="0"/>
              </a:rPr>
              <a:t>]=0 for n&lt;</a:t>
            </a:r>
            <a:r>
              <a:rPr lang="en-US" sz="2400" dirty="0" err="1" smtClean="0">
                <a:latin typeface="Times New Roman" pitchFamily="18" charset="0"/>
                <a:cs typeface="Times New Roman" pitchFamily="18" charset="0"/>
              </a:rPr>
              <a:t>n1</a:t>
            </a:r>
            <a:r>
              <a:rPr lang="en-US" sz="2400" dirty="0" smtClean="0">
                <a:latin typeface="Times New Roman" pitchFamily="18" charset="0"/>
                <a:cs typeface="Times New Roman" pitchFamily="18" charset="0"/>
              </a:rPr>
              <a:t>&lt;∞.</a:t>
            </a:r>
          </a:p>
          <a:p>
            <a:pPr algn="just">
              <a:buNone/>
            </a:pP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14</a:t>
            </a:fld>
            <a:endParaRPr lang="en-US" dirty="0"/>
          </a:p>
        </p:txBody>
      </p:sp>
      <p:pic>
        <p:nvPicPr>
          <p:cNvPr id="27653" name="Picture 5" descr="C:\Users\hp\Desktop\12.png"/>
          <p:cNvPicPr>
            <a:picLocks noChangeAspect="1" noChangeArrowheads="1"/>
          </p:cNvPicPr>
          <p:nvPr/>
        </p:nvPicPr>
        <p:blipFill>
          <a:blip r:embed="rId2"/>
          <a:srcRect/>
          <a:stretch>
            <a:fillRect/>
          </a:stretch>
        </p:blipFill>
        <p:spPr bwMode="auto">
          <a:xfrm>
            <a:off x="990600" y="3200400"/>
            <a:ext cx="3913187" cy="2438400"/>
          </a:xfrm>
          <a:prstGeom prst="rect">
            <a:avLst/>
          </a:prstGeom>
          <a:noFill/>
        </p:spPr>
      </p:pic>
      <p:pic>
        <p:nvPicPr>
          <p:cNvPr id="27654" name="Picture 6" descr="C:\Users\hp\Desktop\21.png"/>
          <p:cNvPicPr>
            <a:picLocks noChangeAspect="1" noChangeArrowheads="1"/>
          </p:cNvPicPr>
          <p:nvPr/>
        </p:nvPicPr>
        <p:blipFill>
          <a:blip r:embed="rId3"/>
          <a:srcRect/>
          <a:stretch>
            <a:fillRect/>
          </a:stretch>
        </p:blipFill>
        <p:spPr bwMode="auto">
          <a:xfrm>
            <a:off x="5334000" y="3352800"/>
            <a:ext cx="3276600" cy="2286000"/>
          </a:xfrm>
          <a:prstGeom prst="rect">
            <a:avLst/>
          </a:prstGeom>
          <a:noFill/>
        </p:spPr>
      </p:pic>
      <p:sp>
        <p:nvSpPr>
          <p:cNvPr id="13" name="Rectangle 12"/>
          <p:cNvSpPr/>
          <p:nvPr/>
        </p:nvSpPr>
        <p:spPr>
          <a:xfrm>
            <a:off x="1295400" y="5638800"/>
            <a:ext cx="3258905" cy="369332"/>
          </a:xfrm>
          <a:prstGeom prst="rect">
            <a:avLst/>
          </a:prstGeom>
        </p:spPr>
        <p:txBody>
          <a:bodyPr wrap="none">
            <a:spAutoFit/>
          </a:bodyPr>
          <a:lstStyle/>
          <a:p>
            <a:r>
              <a:rPr lang="en-US" dirty="0" smtClean="0"/>
              <a:t>Figure : A right-sided sequence.</a:t>
            </a:r>
            <a:endParaRPr lang="en-US" dirty="0"/>
          </a:p>
        </p:txBody>
      </p:sp>
      <p:sp>
        <p:nvSpPr>
          <p:cNvPr id="14" name="Rectangle 13"/>
          <p:cNvSpPr/>
          <p:nvPr/>
        </p:nvSpPr>
        <p:spPr>
          <a:xfrm>
            <a:off x="4866226" y="5638800"/>
            <a:ext cx="4277774" cy="369332"/>
          </a:xfrm>
          <a:prstGeom prst="rect">
            <a:avLst/>
          </a:prstGeom>
        </p:spPr>
        <p:txBody>
          <a:bodyPr wrap="none">
            <a:spAutoFit/>
          </a:bodyPr>
          <a:lstStyle/>
          <a:p>
            <a:r>
              <a:rPr lang="en-US" dirty="0" smtClean="0"/>
              <a:t>Figure : The ROC of a right-sided sequence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Properties of The ROC of Z-Transform</a:t>
            </a:r>
            <a:endParaRPr lang="en-US" sz="3600" dirty="0"/>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400" b="1" dirty="0" smtClean="0">
                <a:latin typeface="Times New Roman" pitchFamily="18" charset="0"/>
                <a:cs typeface="Times New Roman" pitchFamily="18" charset="0"/>
              </a:rPr>
              <a:t>If </a:t>
            </a:r>
            <a:r>
              <a:rPr lang="en-US" sz="2400" b="1" i="1" dirty="0" smtClean="0">
                <a:latin typeface="Times New Roman" pitchFamily="18" charset="0"/>
                <a:cs typeface="Times New Roman" pitchFamily="18" charset="0"/>
              </a:rPr>
              <a:t>x</a:t>
            </a:r>
            <a:r>
              <a:rPr lang="en-US" sz="2400" b="1" dirty="0" smtClean="0">
                <a:latin typeface="Times New Roman" pitchFamily="18" charset="0"/>
                <a:cs typeface="Times New Roman" pitchFamily="18" charset="0"/>
              </a:rPr>
              <a:t>[</a:t>
            </a:r>
            <a:r>
              <a:rPr lang="en-US" sz="2400" b="1" i="1" dirty="0" smtClean="0">
                <a:latin typeface="Times New Roman" pitchFamily="18" charset="0"/>
                <a:cs typeface="Times New Roman" pitchFamily="18" charset="0"/>
              </a:rPr>
              <a:t>n</a:t>
            </a:r>
            <a:r>
              <a:rPr lang="en-US" sz="2400" b="1" dirty="0" smtClean="0">
                <a:latin typeface="Times New Roman" pitchFamily="18" charset="0"/>
                <a:cs typeface="Times New Roman" pitchFamily="18" charset="0"/>
              </a:rPr>
              <a:t>] is a left-sided sequence, then the ROC extends inward from the innermost pole in </a:t>
            </a:r>
            <a:r>
              <a:rPr lang="en-US" sz="2400" b="1" i="1" dirty="0" smtClean="0">
                <a:latin typeface="Times New Roman" pitchFamily="18" charset="0"/>
                <a:cs typeface="Times New Roman" pitchFamily="18" charset="0"/>
              </a:rPr>
              <a:t>X</a:t>
            </a:r>
            <a:r>
              <a:rPr lang="en-US" sz="2400" b="1" dirty="0" smtClean="0">
                <a:latin typeface="Times New Roman" pitchFamily="18" charset="0"/>
                <a:cs typeface="Times New Roman" pitchFamily="18" charset="0"/>
              </a:rPr>
              <a:t>(</a:t>
            </a:r>
            <a:r>
              <a:rPr lang="en-US" sz="2400" b="1" i="1" dirty="0" smtClean="0">
                <a:latin typeface="Times New Roman" pitchFamily="18" charset="0"/>
                <a:cs typeface="Times New Roman" pitchFamily="18" charset="0"/>
              </a:rPr>
              <a:t>z</a:t>
            </a:r>
            <a:r>
              <a:rPr lang="en-US" sz="2400" b="1" dirty="0" smtClean="0">
                <a:latin typeface="Times New Roman" pitchFamily="18" charset="0"/>
                <a:cs typeface="Times New Roman" pitchFamily="18" charset="0"/>
              </a:rPr>
              <a:t>). </a:t>
            </a:r>
          </a:p>
          <a:p>
            <a:pPr algn="just">
              <a:buFont typeface="Courier New" pitchFamily="49" charset="0"/>
              <a:buChar char="o"/>
            </a:pPr>
            <a:r>
              <a:rPr lang="en-US" sz="2400" dirty="0" smtClean="0">
                <a:latin typeface="Times New Roman" pitchFamily="18" charset="0"/>
                <a:cs typeface="Times New Roman" pitchFamily="18" charset="0"/>
              </a:rPr>
              <a:t>A left-sided sequence is a sequence where </a:t>
            </a:r>
            <a:r>
              <a:rPr lang="en-US" sz="2400" i="1" dirty="0" smtClean="0">
                <a:latin typeface="Times New Roman" pitchFamily="18" charset="0"/>
                <a:cs typeface="Times New Roman" pitchFamily="18" charset="0"/>
              </a:rPr>
              <a:t>x</a:t>
            </a:r>
            <a:r>
              <a:rPr lang="en-US" sz="2400" dirty="0" smtClean="0">
                <a:latin typeface="Times New Roman" pitchFamily="18" charset="0"/>
                <a:cs typeface="Times New Roman" pitchFamily="18" charset="0"/>
              </a:rPr>
              <a:t>[</a:t>
            </a:r>
            <a:r>
              <a:rPr lang="en-US" sz="2400" i="1" dirty="0" smtClean="0">
                <a:latin typeface="Times New Roman" pitchFamily="18" charset="0"/>
                <a:cs typeface="Times New Roman" pitchFamily="18" charset="0"/>
              </a:rPr>
              <a:t>n</a:t>
            </a:r>
            <a:r>
              <a:rPr lang="en-US" sz="2400" dirty="0" smtClean="0">
                <a:latin typeface="Times New Roman" pitchFamily="18" charset="0"/>
                <a:cs typeface="Times New Roman" pitchFamily="18" charset="0"/>
              </a:rPr>
              <a:t>]=0 for n&gt;</a:t>
            </a:r>
            <a:r>
              <a:rPr lang="en-US" sz="2400" dirty="0" err="1" smtClean="0">
                <a:latin typeface="Times New Roman" pitchFamily="18" charset="0"/>
                <a:cs typeface="Times New Roman" pitchFamily="18" charset="0"/>
              </a:rPr>
              <a:t>n2</a:t>
            </a:r>
            <a:r>
              <a:rPr lang="en-US" sz="2400" dirty="0" smtClean="0">
                <a:latin typeface="Times New Roman" pitchFamily="18" charset="0"/>
                <a:cs typeface="Times New Roman" pitchFamily="18" charset="0"/>
              </a:rPr>
              <a:t>&gt;−∞.</a:t>
            </a:r>
          </a:p>
          <a:p>
            <a:pPr algn="just">
              <a:buFont typeface="Courier New" pitchFamily="49" charset="0"/>
              <a:buChar char="o"/>
            </a:pP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15</a:t>
            </a:fld>
            <a:endParaRPr lang="en-US"/>
          </a:p>
        </p:txBody>
      </p:sp>
      <p:pic>
        <p:nvPicPr>
          <p:cNvPr id="28675" name="Picture 3" descr="C:\Users\hp\Desktop\13.png"/>
          <p:cNvPicPr>
            <a:picLocks noChangeAspect="1" noChangeArrowheads="1"/>
          </p:cNvPicPr>
          <p:nvPr/>
        </p:nvPicPr>
        <p:blipFill>
          <a:blip r:embed="rId2"/>
          <a:srcRect/>
          <a:stretch>
            <a:fillRect/>
          </a:stretch>
        </p:blipFill>
        <p:spPr bwMode="auto">
          <a:xfrm>
            <a:off x="990600" y="3200400"/>
            <a:ext cx="3684587" cy="2298700"/>
          </a:xfrm>
          <a:prstGeom prst="rect">
            <a:avLst/>
          </a:prstGeom>
          <a:noFill/>
        </p:spPr>
      </p:pic>
      <p:pic>
        <p:nvPicPr>
          <p:cNvPr id="28676" name="Picture 4" descr="C:\Users\hp\Desktop\31.png"/>
          <p:cNvPicPr>
            <a:picLocks noChangeAspect="1" noChangeArrowheads="1"/>
          </p:cNvPicPr>
          <p:nvPr/>
        </p:nvPicPr>
        <p:blipFill>
          <a:blip r:embed="rId3"/>
          <a:srcRect/>
          <a:stretch>
            <a:fillRect/>
          </a:stretch>
        </p:blipFill>
        <p:spPr bwMode="auto">
          <a:xfrm>
            <a:off x="5029200" y="3048000"/>
            <a:ext cx="3505200" cy="2438400"/>
          </a:xfrm>
          <a:prstGeom prst="rect">
            <a:avLst/>
          </a:prstGeom>
          <a:noFill/>
        </p:spPr>
      </p:pic>
      <p:sp>
        <p:nvSpPr>
          <p:cNvPr id="10" name="Rectangle 9"/>
          <p:cNvSpPr/>
          <p:nvPr/>
        </p:nvSpPr>
        <p:spPr>
          <a:xfrm>
            <a:off x="1371600" y="5562600"/>
            <a:ext cx="3133935" cy="369332"/>
          </a:xfrm>
          <a:prstGeom prst="rect">
            <a:avLst/>
          </a:prstGeom>
        </p:spPr>
        <p:txBody>
          <a:bodyPr wrap="none">
            <a:spAutoFit/>
          </a:bodyPr>
          <a:lstStyle/>
          <a:p>
            <a:r>
              <a:rPr lang="en-US" dirty="0" smtClean="0"/>
              <a:t>Figure : A left-sided sequence.</a:t>
            </a:r>
            <a:endParaRPr lang="en-US" dirty="0"/>
          </a:p>
        </p:txBody>
      </p:sp>
      <p:sp>
        <p:nvSpPr>
          <p:cNvPr id="11" name="Rectangle 10"/>
          <p:cNvSpPr/>
          <p:nvPr/>
        </p:nvSpPr>
        <p:spPr>
          <a:xfrm>
            <a:off x="4724400" y="5638800"/>
            <a:ext cx="4210512" cy="369332"/>
          </a:xfrm>
          <a:prstGeom prst="rect">
            <a:avLst/>
          </a:prstGeom>
        </p:spPr>
        <p:txBody>
          <a:bodyPr wrap="none">
            <a:spAutoFit/>
          </a:bodyPr>
          <a:lstStyle/>
          <a:p>
            <a:r>
              <a:rPr lang="en-US" dirty="0" smtClean="0"/>
              <a:t>Figure : The ROC of a left-sided sequence.</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Properties of The ROC of Z-Transform</a:t>
            </a:r>
            <a:endParaRPr lang="en-US" sz="36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000" b="1" dirty="0" smtClean="0">
                <a:latin typeface="Times New Roman" pitchFamily="18" charset="0"/>
                <a:cs typeface="Times New Roman" pitchFamily="18" charset="0"/>
              </a:rPr>
              <a:t>If </a:t>
            </a:r>
            <a:r>
              <a:rPr lang="en-US" sz="2000" b="1" i="1" dirty="0" smtClean="0">
                <a:latin typeface="Times New Roman" pitchFamily="18" charset="0"/>
                <a:cs typeface="Times New Roman" pitchFamily="18" charset="0"/>
              </a:rPr>
              <a:t>x</a:t>
            </a:r>
            <a:r>
              <a:rPr lang="en-US" sz="2000" b="1" dirty="0" smtClean="0">
                <a:latin typeface="Times New Roman" pitchFamily="18" charset="0"/>
                <a:cs typeface="Times New Roman" pitchFamily="18" charset="0"/>
              </a:rPr>
              <a:t>[</a:t>
            </a:r>
            <a:r>
              <a:rPr lang="en-US" sz="2000" b="1" i="1" dirty="0" smtClean="0">
                <a:latin typeface="Times New Roman" pitchFamily="18" charset="0"/>
                <a:cs typeface="Times New Roman" pitchFamily="18" charset="0"/>
              </a:rPr>
              <a:t>n</a:t>
            </a:r>
            <a:r>
              <a:rPr lang="en-US" sz="2000" b="1" dirty="0" smtClean="0">
                <a:latin typeface="Times New Roman" pitchFamily="18" charset="0"/>
                <a:cs typeface="Times New Roman" pitchFamily="18" charset="0"/>
              </a:rPr>
              <a:t>] is a two-sided sequence, the ROC will be a ring in the z-plane that is bounded on the interior and exterior by a pole.</a:t>
            </a:r>
            <a:r>
              <a:rPr lang="en-US" sz="2000" dirty="0" smtClean="0">
                <a:latin typeface="Times New Roman" pitchFamily="18" charset="0"/>
                <a:cs typeface="Times New Roman" pitchFamily="18" charset="0"/>
              </a:rPr>
              <a:t> </a:t>
            </a:r>
          </a:p>
          <a:p>
            <a:pPr algn="just">
              <a:buFont typeface="Courier New" pitchFamily="49" charset="0"/>
              <a:buChar char="o"/>
            </a:pPr>
            <a:r>
              <a:rPr lang="en-US" sz="2000" dirty="0" smtClean="0">
                <a:latin typeface="Times New Roman" pitchFamily="18" charset="0"/>
                <a:cs typeface="Times New Roman" pitchFamily="18" charset="0"/>
              </a:rPr>
              <a:t>A two-sided sequence is an sequence with infinite duration in the positive and negative directions. From the derivation of the above two properties, it follows that if -</a:t>
            </a:r>
            <a:r>
              <a:rPr lang="en-US" sz="2000" dirty="0" err="1" smtClean="0">
                <a:latin typeface="Times New Roman" pitchFamily="18" charset="0"/>
                <a:cs typeface="Times New Roman" pitchFamily="18" charset="0"/>
              </a:rPr>
              <a:t>r2</a:t>
            </a:r>
            <a:r>
              <a:rPr lang="en-US" sz="2000" dirty="0" smtClean="0">
                <a:latin typeface="Times New Roman" pitchFamily="18" charset="0"/>
                <a:cs typeface="Times New Roman" pitchFamily="18" charset="0"/>
              </a:rPr>
              <a:t>&lt;|</a:t>
            </a:r>
            <a:r>
              <a:rPr lang="en-US" sz="2000" i="1" dirty="0" smtClean="0">
                <a:latin typeface="Times New Roman" pitchFamily="18" charset="0"/>
                <a:cs typeface="Times New Roman" pitchFamily="18" charset="0"/>
              </a:rPr>
              <a:t>z</a:t>
            </a:r>
            <a:r>
              <a:rPr lang="en-US" sz="2000" dirty="0" smtClean="0">
                <a:latin typeface="Times New Roman" pitchFamily="18" charset="0"/>
                <a:cs typeface="Times New Roman" pitchFamily="18" charset="0"/>
              </a:rPr>
              <a:t>|&lt;</a:t>
            </a:r>
            <a:r>
              <a:rPr lang="en-US" sz="2000" i="1" dirty="0" err="1" smtClean="0">
                <a:latin typeface="Times New Roman" pitchFamily="18" charset="0"/>
                <a:cs typeface="Times New Roman" pitchFamily="18" charset="0"/>
              </a:rPr>
              <a:t>r</a:t>
            </a:r>
            <a:r>
              <a:rPr lang="en-US" sz="2000" dirty="0" err="1" smtClean="0">
                <a:latin typeface="Times New Roman" pitchFamily="18" charset="0"/>
                <a:cs typeface="Times New Roman" pitchFamily="18" charset="0"/>
              </a:rPr>
              <a:t>2</a:t>
            </a:r>
            <a:r>
              <a:rPr lang="en-US" sz="2000" dirty="0" smtClean="0">
                <a:latin typeface="Times New Roman" pitchFamily="18" charset="0"/>
                <a:cs typeface="Times New Roman" pitchFamily="18" charset="0"/>
              </a:rPr>
              <a:t> converges, then both the positive-time and negative-time portions converge and thus </a:t>
            </a:r>
            <a:r>
              <a:rPr lang="en-US" sz="2000" i="1" dirty="0" smtClean="0">
                <a:latin typeface="Times New Roman" pitchFamily="18" charset="0"/>
                <a:cs typeface="Times New Roman" pitchFamily="18" charset="0"/>
              </a:rPr>
              <a:t>X</a:t>
            </a:r>
            <a:r>
              <a:rPr lang="en-US" sz="2000" dirty="0" smtClean="0">
                <a:latin typeface="Times New Roman" pitchFamily="18" charset="0"/>
                <a:cs typeface="Times New Roman" pitchFamily="18" charset="0"/>
              </a:rPr>
              <a:t>(</a:t>
            </a:r>
            <a:r>
              <a:rPr lang="en-US" sz="2000" i="1" dirty="0" smtClean="0">
                <a:latin typeface="Times New Roman" pitchFamily="18" charset="0"/>
                <a:cs typeface="Times New Roman" pitchFamily="18" charset="0"/>
              </a:rPr>
              <a:t>z</a:t>
            </a:r>
            <a:r>
              <a:rPr lang="en-US" sz="2000" dirty="0" smtClean="0">
                <a:latin typeface="Times New Roman" pitchFamily="18" charset="0"/>
                <a:cs typeface="Times New Roman" pitchFamily="18" charset="0"/>
              </a:rPr>
              <a:t>) converges as well. Therefore the ROC of a two-sided sequence is of the form -</a:t>
            </a:r>
            <a:r>
              <a:rPr lang="en-US" sz="2000" dirty="0" err="1" smtClean="0">
                <a:latin typeface="Times New Roman" pitchFamily="18" charset="0"/>
                <a:cs typeface="Times New Roman" pitchFamily="18" charset="0"/>
              </a:rPr>
              <a:t>r2</a:t>
            </a:r>
            <a:r>
              <a:rPr lang="en-US" sz="2000" dirty="0" smtClean="0">
                <a:latin typeface="Times New Roman" pitchFamily="18" charset="0"/>
                <a:cs typeface="Times New Roman" pitchFamily="18" charset="0"/>
              </a:rPr>
              <a:t>&lt;|</a:t>
            </a:r>
            <a:r>
              <a:rPr lang="en-US" sz="2000" i="1" dirty="0" smtClean="0">
                <a:latin typeface="Times New Roman" pitchFamily="18" charset="0"/>
                <a:cs typeface="Times New Roman" pitchFamily="18" charset="0"/>
              </a:rPr>
              <a:t>z</a:t>
            </a:r>
            <a:r>
              <a:rPr lang="en-US" sz="2000" dirty="0" smtClean="0">
                <a:latin typeface="Times New Roman" pitchFamily="18" charset="0"/>
                <a:cs typeface="Times New Roman" pitchFamily="18" charset="0"/>
              </a:rPr>
              <a:t>|&lt;</a:t>
            </a:r>
            <a:r>
              <a:rPr lang="en-US" sz="2000" i="1" dirty="0" err="1" smtClean="0">
                <a:latin typeface="Times New Roman" pitchFamily="18" charset="0"/>
                <a:cs typeface="Times New Roman" pitchFamily="18" charset="0"/>
              </a:rPr>
              <a:t>r</a:t>
            </a:r>
            <a:r>
              <a:rPr lang="en-US" sz="2000" dirty="0" err="1" smtClean="0">
                <a:latin typeface="Times New Roman" pitchFamily="18" charset="0"/>
                <a:cs typeface="Times New Roman" pitchFamily="18" charset="0"/>
              </a:rPr>
              <a:t>2</a:t>
            </a:r>
            <a:r>
              <a:rPr lang="en-US" sz="2000" dirty="0" smtClean="0">
                <a:latin typeface="Times New Roman" pitchFamily="18" charset="0"/>
                <a:cs typeface="Times New Roman" pitchFamily="18" charset="0"/>
              </a:rPr>
              <a:t>.</a:t>
            </a:r>
            <a:endParaRPr lang="en-US" sz="20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16</a:t>
            </a:fld>
            <a:endParaRPr lang="en-US" dirty="0"/>
          </a:p>
        </p:txBody>
      </p:sp>
      <p:pic>
        <p:nvPicPr>
          <p:cNvPr id="29699" name="Picture 3" descr="C:\Users\hp\Desktop\14.png"/>
          <p:cNvPicPr>
            <a:picLocks noChangeAspect="1" noChangeArrowheads="1"/>
          </p:cNvPicPr>
          <p:nvPr/>
        </p:nvPicPr>
        <p:blipFill>
          <a:blip r:embed="rId2"/>
          <a:srcRect/>
          <a:stretch>
            <a:fillRect/>
          </a:stretch>
        </p:blipFill>
        <p:spPr bwMode="auto">
          <a:xfrm>
            <a:off x="1219200" y="3962400"/>
            <a:ext cx="3581400" cy="2057400"/>
          </a:xfrm>
          <a:prstGeom prst="rect">
            <a:avLst/>
          </a:prstGeom>
          <a:noFill/>
        </p:spPr>
      </p:pic>
      <p:pic>
        <p:nvPicPr>
          <p:cNvPr id="29700" name="Picture 4" descr="C:\Users\hp\Desktop\41.png"/>
          <p:cNvPicPr>
            <a:picLocks noChangeAspect="1" noChangeArrowheads="1"/>
          </p:cNvPicPr>
          <p:nvPr/>
        </p:nvPicPr>
        <p:blipFill>
          <a:blip r:embed="rId3"/>
          <a:srcRect/>
          <a:stretch>
            <a:fillRect/>
          </a:stretch>
        </p:blipFill>
        <p:spPr bwMode="auto">
          <a:xfrm>
            <a:off x="5334000" y="4114800"/>
            <a:ext cx="2628900" cy="1828800"/>
          </a:xfrm>
          <a:prstGeom prst="rect">
            <a:avLst/>
          </a:prstGeom>
          <a:noFill/>
        </p:spPr>
      </p:pic>
      <p:sp>
        <p:nvSpPr>
          <p:cNvPr id="10" name="Rectangle 9"/>
          <p:cNvSpPr/>
          <p:nvPr/>
        </p:nvSpPr>
        <p:spPr>
          <a:xfrm>
            <a:off x="1219200" y="5943600"/>
            <a:ext cx="3181961" cy="369332"/>
          </a:xfrm>
          <a:prstGeom prst="rect">
            <a:avLst/>
          </a:prstGeom>
        </p:spPr>
        <p:txBody>
          <a:bodyPr wrap="none">
            <a:spAutoFit/>
          </a:bodyPr>
          <a:lstStyle/>
          <a:p>
            <a:r>
              <a:rPr lang="en-US" dirty="0" smtClean="0"/>
              <a:t>Figure 6: A two-sided sequence.</a:t>
            </a:r>
            <a:endParaRPr lang="en-US" dirty="0"/>
          </a:p>
        </p:txBody>
      </p:sp>
      <p:sp>
        <p:nvSpPr>
          <p:cNvPr id="11" name="Rectangle 10"/>
          <p:cNvSpPr/>
          <p:nvPr/>
        </p:nvSpPr>
        <p:spPr>
          <a:xfrm>
            <a:off x="4648200" y="5867400"/>
            <a:ext cx="4258538" cy="369332"/>
          </a:xfrm>
          <a:prstGeom prst="rect">
            <a:avLst/>
          </a:prstGeom>
        </p:spPr>
        <p:txBody>
          <a:bodyPr wrap="none">
            <a:spAutoFit/>
          </a:bodyPr>
          <a:lstStyle/>
          <a:p>
            <a:r>
              <a:rPr lang="en-US" dirty="0" smtClean="0"/>
              <a:t>Figure : The ROC of a two-sided sequence.</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4"/>
          <p:cNvSpPr>
            <a:spLocks noGrp="1" noChangeArrowheads="1"/>
          </p:cNvSpPr>
          <p:nvPr>
            <p:ph type="title"/>
          </p:nvPr>
        </p:nvSpPr>
        <p:spPr>
          <a:noFill/>
        </p:spPr>
        <p:txBody>
          <a:bodyPr/>
          <a:lstStyle/>
          <a:p>
            <a:r>
              <a:rPr lang="en-US" altLang="zh-TW" b="1" dirty="0" smtClean="0">
                <a:latin typeface="Times New Roman" pitchFamily="18" charset="0"/>
                <a:cs typeface="Times New Roman" pitchFamily="18" charset="0"/>
              </a:rPr>
              <a:t>Example: A right sided Sequence</a:t>
            </a:r>
          </a:p>
        </p:txBody>
      </p:sp>
      <p:graphicFrame>
        <p:nvGraphicFramePr>
          <p:cNvPr id="20485" name="Object 5"/>
          <p:cNvGraphicFramePr>
            <a:graphicFrameLocks noChangeAspect="1"/>
          </p:cNvGraphicFramePr>
          <p:nvPr/>
        </p:nvGraphicFramePr>
        <p:xfrm>
          <a:off x="3352800" y="2438400"/>
          <a:ext cx="2819400" cy="765175"/>
        </p:xfrm>
        <a:graphic>
          <a:graphicData uri="http://schemas.openxmlformats.org/presentationml/2006/ole">
            <p:oleObj spid="_x0000_s30722" name="Equation" r:id="rId3" imgW="863280" imgH="228600" progId="Equation.3">
              <p:embed/>
            </p:oleObj>
          </a:graphicData>
        </a:graphic>
      </p:graphicFrame>
      <p:grpSp>
        <p:nvGrpSpPr>
          <p:cNvPr id="2" name="Group 72"/>
          <p:cNvGrpSpPr>
            <a:grpSpLocks/>
          </p:cNvGrpSpPr>
          <p:nvPr/>
        </p:nvGrpSpPr>
        <p:grpSpPr bwMode="auto">
          <a:xfrm>
            <a:off x="1905000" y="3581400"/>
            <a:ext cx="5562600" cy="2438400"/>
            <a:chOff x="1200" y="2544"/>
            <a:chExt cx="3504" cy="1248"/>
          </a:xfrm>
        </p:grpSpPr>
        <p:sp>
          <p:nvSpPr>
            <p:cNvPr id="20499" name="Rectangle 19"/>
            <p:cNvSpPr>
              <a:spLocks noChangeArrowheads="1"/>
            </p:cNvSpPr>
            <p:nvPr/>
          </p:nvSpPr>
          <p:spPr bwMode="auto">
            <a:xfrm>
              <a:off x="1200" y="2544"/>
              <a:ext cx="3504" cy="1248"/>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endParaRPr lang="en-US" b="0"/>
            </a:p>
          </p:txBody>
        </p:sp>
        <p:grpSp>
          <p:nvGrpSpPr>
            <p:cNvPr id="3" name="Group 20"/>
            <p:cNvGrpSpPr>
              <a:grpSpLocks/>
            </p:cNvGrpSpPr>
            <p:nvPr/>
          </p:nvGrpSpPr>
          <p:grpSpPr bwMode="auto">
            <a:xfrm>
              <a:off x="1392" y="2640"/>
              <a:ext cx="3120" cy="912"/>
              <a:chOff x="1392" y="2928"/>
              <a:chExt cx="3120" cy="912"/>
            </a:xfrm>
          </p:grpSpPr>
          <p:sp>
            <p:nvSpPr>
              <p:cNvPr id="5156" name="Line 21"/>
              <p:cNvSpPr>
                <a:spLocks noChangeShapeType="1"/>
              </p:cNvSpPr>
              <p:nvPr/>
            </p:nvSpPr>
            <p:spPr bwMode="auto">
              <a:xfrm>
                <a:off x="1392" y="3696"/>
                <a:ext cx="3120" cy="0"/>
              </a:xfrm>
              <a:prstGeom prst="line">
                <a:avLst/>
              </a:prstGeom>
              <a:noFill/>
              <a:ln w="9525">
                <a:solidFill>
                  <a:schemeClr val="tx1"/>
                </a:solidFill>
                <a:miter lim="800000"/>
                <a:headEnd/>
                <a:tailEnd type="triangle" w="med" len="med"/>
              </a:ln>
            </p:spPr>
            <p:txBody>
              <a:bodyPr wrap="none"/>
              <a:lstStyle/>
              <a:p>
                <a:endParaRPr lang="en-US"/>
              </a:p>
            </p:txBody>
          </p:sp>
          <p:sp>
            <p:nvSpPr>
              <p:cNvPr id="5157" name="Line 22"/>
              <p:cNvSpPr>
                <a:spLocks noChangeShapeType="1"/>
              </p:cNvSpPr>
              <p:nvPr/>
            </p:nvSpPr>
            <p:spPr bwMode="auto">
              <a:xfrm>
                <a:off x="2784" y="2928"/>
                <a:ext cx="0" cy="912"/>
              </a:xfrm>
              <a:prstGeom prst="line">
                <a:avLst/>
              </a:prstGeom>
              <a:noFill/>
              <a:ln w="9525">
                <a:solidFill>
                  <a:schemeClr val="tx1"/>
                </a:solidFill>
                <a:miter lim="800000"/>
                <a:headEnd/>
                <a:tailEnd/>
              </a:ln>
            </p:spPr>
            <p:txBody>
              <a:bodyPr wrap="none"/>
              <a:lstStyle/>
              <a:p>
                <a:endParaRPr lang="en-US"/>
              </a:p>
            </p:txBody>
          </p:sp>
          <p:sp>
            <p:nvSpPr>
              <p:cNvPr id="5158" name="Line 23"/>
              <p:cNvSpPr>
                <a:spLocks noChangeShapeType="1"/>
              </p:cNvSpPr>
              <p:nvPr/>
            </p:nvSpPr>
            <p:spPr bwMode="auto">
              <a:xfrm>
                <a:off x="2928" y="3648"/>
                <a:ext cx="0" cy="96"/>
              </a:xfrm>
              <a:prstGeom prst="line">
                <a:avLst/>
              </a:prstGeom>
              <a:noFill/>
              <a:ln w="9525">
                <a:solidFill>
                  <a:schemeClr val="tx1"/>
                </a:solidFill>
                <a:miter lim="800000"/>
                <a:headEnd/>
                <a:tailEnd/>
              </a:ln>
            </p:spPr>
            <p:txBody>
              <a:bodyPr wrap="none"/>
              <a:lstStyle/>
              <a:p>
                <a:endParaRPr lang="en-US"/>
              </a:p>
            </p:txBody>
          </p:sp>
          <p:sp>
            <p:nvSpPr>
              <p:cNvPr id="5159" name="Line 24"/>
              <p:cNvSpPr>
                <a:spLocks noChangeShapeType="1"/>
              </p:cNvSpPr>
              <p:nvPr/>
            </p:nvSpPr>
            <p:spPr bwMode="auto">
              <a:xfrm>
                <a:off x="3072" y="3648"/>
                <a:ext cx="0" cy="96"/>
              </a:xfrm>
              <a:prstGeom prst="line">
                <a:avLst/>
              </a:prstGeom>
              <a:noFill/>
              <a:ln w="9525">
                <a:solidFill>
                  <a:schemeClr val="tx1"/>
                </a:solidFill>
                <a:miter lim="800000"/>
                <a:headEnd/>
                <a:tailEnd/>
              </a:ln>
            </p:spPr>
            <p:txBody>
              <a:bodyPr wrap="none"/>
              <a:lstStyle/>
              <a:p>
                <a:endParaRPr lang="en-US"/>
              </a:p>
            </p:txBody>
          </p:sp>
          <p:sp>
            <p:nvSpPr>
              <p:cNvPr id="5160" name="Line 25"/>
              <p:cNvSpPr>
                <a:spLocks noChangeShapeType="1"/>
              </p:cNvSpPr>
              <p:nvPr/>
            </p:nvSpPr>
            <p:spPr bwMode="auto">
              <a:xfrm>
                <a:off x="3216" y="3648"/>
                <a:ext cx="0" cy="96"/>
              </a:xfrm>
              <a:prstGeom prst="line">
                <a:avLst/>
              </a:prstGeom>
              <a:noFill/>
              <a:ln w="9525">
                <a:solidFill>
                  <a:schemeClr val="tx1"/>
                </a:solidFill>
                <a:miter lim="800000"/>
                <a:headEnd/>
                <a:tailEnd/>
              </a:ln>
            </p:spPr>
            <p:txBody>
              <a:bodyPr wrap="none"/>
              <a:lstStyle/>
              <a:p>
                <a:endParaRPr lang="en-US"/>
              </a:p>
            </p:txBody>
          </p:sp>
          <p:sp>
            <p:nvSpPr>
              <p:cNvPr id="5161" name="Line 26"/>
              <p:cNvSpPr>
                <a:spLocks noChangeShapeType="1"/>
              </p:cNvSpPr>
              <p:nvPr/>
            </p:nvSpPr>
            <p:spPr bwMode="auto">
              <a:xfrm>
                <a:off x="3360" y="3648"/>
                <a:ext cx="0" cy="96"/>
              </a:xfrm>
              <a:prstGeom prst="line">
                <a:avLst/>
              </a:prstGeom>
              <a:noFill/>
              <a:ln w="9525">
                <a:solidFill>
                  <a:schemeClr val="tx1"/>
                </a:solidFill>
                <a:miter lim="800000"/>
                <a:headEnd/>
                <a:tailEnd/>
              </a:ln>
            </p:spPr>
            <p:txBody>
              <a:bodyPr wrap="none"/>
              <a:lstStyle/>
              <a:p>
                <a:endParaRPr lang="en-US"/>
              </a:p>
            </p:txBody>
          </p:sp>
          <p:sp>
            <p:nvSpPr>
              <p:cNvPr id="5162" name="Line 27"/>
              <p:cNvSpPr>
                <a:spLocks noChangeShapeType="1"/>
              </p:cNvSpPr>
              <p:nvPr/>
            </p:nvSpPr>
            <p:spPr bwMode="auto">
              <a:xfrm>
                <a:off x="3504" y="3648"/>
                <a:ext cx="0" cy="96"/>
              </a:xfrm>
              <a:prstGeom prst="line">
                <a:avLst/>
              </a:prstGeom>
              <a:noFill/>
              <a:ln w="9525">
                <a:solidFill>
                  <a:schemeClr val="tx1"/>
                </a:solidFill>
                <a:miter lim="800000"/>
                <a:headEnd/>
                <a:tailEnd/>
              </a:ln>
            </p:spPr>
            <p:txBody>
              <a:bodyPr wrap="none"/>
              <a:lstStyle/>
              <a:p>
                <a:endParaRPr lang="en-US"/>
              </a:p>
            </p:txBody>
          </p:sp>
          <p:sp>
            <p:nvSpPr>
              <p:cNvPr id="5163" name="Line 28"/>
              <p:cNvSpPr>
                <a:spLocks noChangeShapeType="1"/>
              </p:cNvSpPr>
              <p:nvPr/>
            </p:nvSpPr>
            <p:spPr bwMode="auto">
              <a:xfrm>
                <a:off x="3648" y="3648"/>
                <a:ext cx="0" cy="96"/>
              </a:xfrm>
              <a:prstGeom prst="line">
                <a:avLst/>
              </a:prstGeom>
              <a:noFill/>
              <a:ln w="9525">
                <a:solidFill>
                  <a:schemeClr val="tx1"/>
                </a:solidFill>
                <a:miter lim="800000"/>
                <a:headEnd/>
                <a:tailEnd/>
              </a:ln>
            </p:spPr>
            <p:txBody>
              <a:bodyPr wrap="none"/>
              <a:lstStyle/>
              <a:p>
                <a:endParaRPr lang="en-US"/>
              </a:p>
            </p:txBody>
          </p:sp>
          <p:sp>
            <p:nvSpPr>
              <p:cNvPr id="5164" name="Line 29"/>
              <p:cNvSpPr>
                <a:spLocks noChangeShapeType="1"/>
              </p:cNvSpPr>
              <p:nvPr/>
            </p:nvSpPr>
            <p:spPr bwMode="auto">
              <a:xfrm>
                <a:off x="3792" y="3648"/>
                <a:ext cx="0" cy="96"/>
              </a:xfrm>
              <a:prstGeom prst="line">
                <a:avLst/>
              </a:prstGeom>
              <a:noFill/>
              <a:ln w="9525">
                <a:solidFill>
                  <a:schemeClr val="tx1"/>
                </a:solidFill>
                <a:miter lim="800000"/>
                <a:headEnd/>
                <a:tailEnd/>
              </a:ln>
            </p:spPr>
            <p:txBody>
              <a:bodyPr wrap="none"/>
              <a:lstStyle/>
              <a:p>
                <a:endParaRPr lang="en-US"/>
              </a:p>
            </p:txBody>
          </p:sp>
          <p:sp>
            <p:nvSpPr>
              <p:cNvPr id="5165" name="Line 30"/>
              <p:cNvSpPr>
                <a:spLocks noChangeShapeType="1"/>
              </p:cNvSpPr>
              <p:nvPr/>
            </p:nvSpPr>
            <p:spPr bwMode="auto">
              <a:xfrm>
                <a:off x="3936" y="3648"/>
                <a:ext cx="0" cy="96"/>
              </a:xfrm>
              <a:prstGeom prst="line">
                <a:avLst/>
              </a:prstGeom>
              <a:noFill/>
              <a:ln w="9525">
                <a:solidFill>
                  <a:schemeClr val="tx1"/>
                </a:solidFill>
                <a:miter lim="800000"/>
                <a:headEnd/>
                <a:tailEnd/>
              </a:ln>
            </p:spPr>
            <p:txBody>
              <a:bodyPr wrap="none"/>
              <a:lstStyle/>
              <a:p>
                <a:endParaRPr lang="en-US"/>
              </a:p>
            </p:txBody>
          </p:sp>
          <p:sp>
            <p:nvSpPr>
              <p:cNvPr id="5166" name="Line 31"/>
              <p:cNvSpPr>
                <a:spLocks noChangeShapeType="1"/>
              </p:cNvSpPr>
              <p:nvPr/>
            </p:nvSpPr>
            <p:spPr bwMode="auto">
              <a:xfrm>
                <a:off x="4080" y="3648"/>
                <a:ext cx="0" cy="96"/>
              </a:xfrm>
              <a:prstGeom prst="line">
                <a:avLst/>
              </a:prstGeom>
              <a:noFill/>
              <a:ln w="9525">
                <a:solidFill>
                  <a:schemeClr val="tx1"/>
                </a:solidFill>
                <a:miter lim="800000"/>
                <a:headEnd/>
                <a:tailEnd/>
              </a:ln>
            </p:spPr>
            <p:txBody>
              <a:bodyPr wrap="none"/>
              <a:lstStyle/>
              <a:p>
                <a:endParaRPr lang="en-US"/>
              </a:p>
            </p:txBody>
          </p:sp>
          <p:sp>
            <p:nvSpPr>
              <p:cNvPr id="5167" name="Line 32"/>
              <p:cNvSpPr>
                <a:spLocks noChangeShapeType="1"/>
              </p:cNvSpPr>
              <p:nvPr/>
            </p:nvSpPr>
            <p:spPr bwMode="auto">
              <a:xfrm>
                <a:off x="4224" y="3648"/>
                <a:ext cx="0" cy="96"/>
              </a:xfrm>
              <a:prstGeom prst="line">
                <a:avLst/>
              </a:prstGeom>
              <a:noFill/>
              <a:ln w="9525">
                <a:solidFill>
                  <a:schemeClr val="tx1"/>
                </a:solidFill>
                <a:miter lim="800000"/>
                <a:headEnd/>
                <a:tailEnd/>
              </a:ln>
            </p:spPr>
            <p:txBody>
              <a:bodyPr wrap="none"/>
              <a:lstStyle/>
              <a:p>
                <a:endParaRPr lang="en-US"/>
              </a:p>
            </p:txBody>
          </p:sp>
          <p:sp>
            <p:nvSpPr>
              <p:cNvPr id="5168" name="Line 33"/>
              <p:cNvSpPr>
                <a:spLocks noChangeShapeType="1"/>
              </p:cNvSpPr>
              <p:nvPr/>
            </p:nvSpPr>
            <p:spPr bwMode="auto">
              <a:xfrm>
                <a:off x="1632" y="3648"/>
                <a:ext cx="0" cy="96"/>
              </a:xfrm>
              <a:prstGeom prst="line">
                <a:avLst/>
              </a:prstGeom>
              <a:noFill/>
              <a:ln w="9525">
                <a:solidFill>
                  <a:schemeClr val="tx1"/>
                </a:solidFill>
                <a:miter lim="800000"/>
                <a:headEnd/>
                <a:tailEnd/>
              </a:ln>
            </p:spPr>
            <p:txBody>
              <a:bodyPr wrap="none"/>
              <a:lstStyle/>
              <a:p>
                <a:endParaRPr lang="en-US"/>
              </a:p>
            </p:txBody>
          </p:sp>
          <p:sp>
            <p:nvSpPr>
              <p:cNvPr id="5169" name="Line 34"/>
              <p:cNvSpPr>
                <a:spLocks noChangeShapeType="1"/>
              </p:cNvSpPr>
              <p:nvPr/>
            </p:nvSpPr>
            <p:spPr bwMode="auto">
              <a:xfrm>
                <a:off x="1776" y="3648"/>
                <a:ext cx="0" cy="96"/>
              </a:xfrm>
              <a:prstGeom prst="line">
                <a:avLst/>
              </a:prstGeom>
              <a:noFill/>
              <a:ln w="9525">
                <a:solidFill>
                  <a:schemeClr val="tx1"/>
                </a:solidFill>
                <a:miter lim="800000"/>
                <a:headEnd/>
                <a:tailEnd/>
              </a:ln>
            </p:spPr>
            <p:txBody>
              <a:bodyPr wrap="none"/>
              <a:lstStyle/>
              <a:p>
                <a:endParaRPr lang="en-US"/>
              </a:p>
            </p:txBody>
          </p:sp>
          <p:sp>
            <p:nvSpPr>
              <p:cNvPr id="5170" name="Line 35"/>
              <p:cNvSpPr>
                <a:spLocks noChangeShapeType="1"/>
              </p:cNvSpPr>
              <p:nvPr/>
            </p:nvSpPr>
            <p:spPr bwMode="auto">
              <a:xfrm>
                <a:off x="1920" y="3648"/>
                <a:ext cx="0" cy="96"/>
              </a:xfrm>
              <a:prstGeom prst="line">
                <a:avLst/>
              </a:prstGeom>
              <a:noFill/>
              <a:ln w="9525">
                <a:solidFill>
                  <a:schemeClr val="tx1"/>
                </a:solidFill>
                <a:miter lim="800000"/>
                <a:headEnd/>
                <a:tailEnd/>
              </a:ln>
            </p:spPr>
            <p:txBody>
              <a:bodyPr wrap="none"/>
              <a:lstStyle/>
              <a:p>
                <a:endParaRPr lang="en-US"/>
              </a:p>
            </p:txBody>
          </p:sp>
          <p:sp>
            <p:nvSpPr>
              <p:cNvPr id="5171" name="Line 36"/>
              <p:cNvSpPr>
                <a:spLocks noChangeShapeType="1"/>
              </p:cNvSpPr>
              <p:nvPr/>
            </p:nvSpPr>
            <p:spPr bwMode="auto">
              <a:xfrm>
                <a:off x="2064" y="3648"/>
                <a:ext cx="0" cy="96"/>
              </a:xfrm>
              <a:prstGeom prst="line">
                <a:avLst/>
              </a:prstGeom>
              <a:noFill/>
              <a:ln w="9525">
                <a:solidFill>
                  <a:schemeClr val="tx1"/>
                </a:solidFill>
                <a:miter lim="800000"/>
                <a:headEnd/>
                <a:tailEnd/>
              </a:ln>
            </p:spPr>
            <p:txBody>
              <a:bodyPr wrap="none"/>
              <a:lstStyle/>
              <a:p>
                <a:endParaRPr lang="en-US"/>
              </a:p>
            </p:txBody>
          </p:sp>
          <p:sp>
            <p:nvSpPr>
              <p:cNvPr id="5172" name="Line 37"/>
              <p:cNvSpPr>
                <a:spLocks noChangeShapeType="1"/>
              </p:cNvSpPr>
              <p:nvPr/>
            </p:nvSpPr>
            <p:spPr bwMode="auto">
              <a:xfrm>
                <a:off x="2208" y="3648"/>
                <a:ext cx="0" cy="96"/>
              </a:xfrm>
              <a:prstGeom prst="line">
                <a:avLst/>
              </a:prstGeom>
              <a:noFill/>
              <a:ln w="9525">
                <a:solidFill>
                  <a:schemeClr val="tx1"/>
                </a:solidFill>
                <a:miter lim="800000"/>
                <a:headEnd/>
                <a:tailEnd/>
              </a:ln>
            </p:spPr>
            <p:txBody>
              <a:bodyPr wrap="none"/>
              <a:lstStyle/>
              <a:p>
                <a:endParaRPr lang="en-US"/>
              </a:p>
            </p:txBody>
          </p:sp>
          <p:sp>
            <p:nvSpPr>
              <p:cNvPr id="5173" name="Line 38"/>
              <p:cNvSpPr>
                <a:spLocks noChangeShapeType="1"/>
              </p:cNvSpPr>
              <p:nvPr/>
            </p:nvSpPr>
            <p:spPr bwMode="auto">
              <a:xfrm>
                <a:off x="2352" y="3648"/>
                <a:ext cx="0" cy="96"/>
              </a:xfrm>
              <a:prstGeom prst="line">
                <a:avLst/>
              </a:prstGeom>
              <a:noFill/>
              <a:ln w="9525">
                <a:solidFill>
                  <a:schemeClr val="tx1"/>
                </a:solidFill>
                <a:miter lim="800000"/>
                <a:headEnd/>
                <a:tailEnd/>
              </a:ln>
            </p:spPr>
            <p:txBody>
              <a:bodyPr wrap="none"/>
              <a:lstStyle/>
              <a:p>
                <a:endParaRPr lang="en-US"/>
              </a:p>
            </p:txBody>
          </p:sp>
          <p:sp>
            <p:nvSpPr>
              <p:cNvPr id="5174" name="Line 39"/>
              <p:cNvSpPr>
                <a:spLocks noChangeShapeType="1"/>
              </p:cNvSpPr>
              <p:nvPr/>
            </p:nvSpPr>
            <p:spPr bwMode="auto">
              <a:xfrm>
                <a:off x="2496" y="3648"/>
                <a:ext cx="0" cy="96"/>
              </a:xfrm>
              <a:prstGeom prst="line">
                <a:avLst/>
              </a:prstGeom>
              <a:noFill/>
              <a:ln w="9525">
                <a:solidFill>
                  <a:schemeClr val="tx1"/>
                </a:solidFill>
                <a:miter lim="800000"/>
                <a:headEnd/>
                <a:tailEnd/>
              </a:ln>
            </p:spPr>
            <p:txBody>
              <a:bodyPr wrap="none"/>
              <a:lstStyle/>
              <a:p>
                <a:endParaRPr lang="en-US"/>
              </a:p>
            </p:txBody>
          </p:sp>
          <p:sp>
            <p:nvSpPr>
              <p:cNvPr id="5175" name="Line 40"/>
              <p:cNvSpPr>
                <a:spLocks noChangeShapeType="1"/>
              </p:cNvSpPr>
              <p:nvPr/>
            </p:nvSpPr>
            <p:spPr bwMode="auto">
              <a:xfrm>
                <a:off x="2640" y="3648"/>
                <a:ext cx="0" cy="96"/>
              </a:xfrm>
              <a:prstGeom prst="line">
                <a:avLst/>
              </a:prstGeom>
              <a:noFill/>
              <a:ln w="9525">
                <a:solidFill>
                  <a:schemeClr val="tx1"/>
                </a:solidFill>
                <a:miter lim="800000"/>
                <a:headEnd/>
                <a:tailEnd/>
              </a:ln>
            </p:spPr>
            <p:txBody>
              <a:bodyPr wrap="none"/>
              <a:lstStyle/>
              <a:p>
                <a:endParaRPr lang="en-US"/>
              </a:p>
            </p:txBody>
          </p:sp>
        </p:grpSp>
        <p:sp>
          <p:nvSpPr>
            <p:cNvPr id="5127" name="Line 41"/>
            <p:cNvSpPr>
              <a:spLocks noChangeShapeType="1"/>
            </p:cNvSpPr>
            <p:nvPr/>
          </p:nvSpPr>
          <p:spPr bwMode="auto">
            <a:xfrm flipV="1">
              <a:off x="2784" y="2784"/>
              <a:ext cx="0" cy="624"/>
            </a:xfrm>
            <a:prstGeom prst="line">
              <a:avLst/>
            </a:prstGeom>
            <a:noFill/>
            <a:ln w="9525">
              <a:solidFill>
                <a:srgbClr val="FF0000"/>
              </a:solidFill>
              <a:miter lim="800000"/>
              <a:headEnd/>
              <a:tailEnd type="oval" w="med" len="med"/>
            </a:ln>
          </p:spPr>
          <p:txBody>
            <a:bodyPr wrap="none"/>
            <a:lstStyle/>
            <a:p>
              <a:endParaRPr lang="en-US"/>
            </a:p>
          </p:txBody>
        </p:sp>
        <p:sp>
          <p:nvSpPr>
            <p:cNvPr id="5128" name="Text Box 42"/>
            <p:cNvSpPr txBox="1">
              <a:spLocks noChangeArrowheads="1"/>
            </p:cNvSpPr>
            <p:nvPr/>
          </p:nvSpPr>
          <p:spPr bwMode="auto">
            <a:xfrm>
              <a:off x="2852" y="3456"/>
              <a:ext cx="172" cy="192"/>
            </a:xfrm>
            <a:prstGeom prst="rect">
              <a:avLst/>
            </a:prstGeom>
            <a:noFill/>
            <a:ln w="9525">
              <a:noFill/>
              <a:miter lim="800000"/>
              <a:headEnd/>
              <a:tailEnd/>
            </a:ln>
          </p:spPr>
          <p:txBody>
            <a:bodyPr wrap="none">
              <a:spAutoFit/>
            </a:bodyPr>
            <a:lstStyle/>
            <a:p>
              <a:r>
                <a:rPr lang="en-US" altLang="zh-TW" sz="1400" b="0"/>
                <a:t>1</a:t>
              </a:r>
            </a:p>
          </p:txBody>
        </p:sp>
        <p:sp>
          <p:nvSpPr>
            <p:cNvPr id="5129" name="Text Box 43"/>
            <p:cNvSpPr txBox="1">
              <a:spLocks noChangeArrowheads="1"/>
            </p:cNvSpPr>
            <p:nvPr/>
          </p:nvSpPr>
          <p:spPr bwMode="auto">
            <a:xfrm>
              <a:off x="2996" y="3456"/>
              <a:ext cx="172" cy="192"/>
            </a:xfrm>
            <a:prstGeom prst="rect">
              <a:avLst/>
            </a:prstGeom>
            <a:noFill/>
            <a:ln w="9525">
              <a:noFill/>
              <a:miter lim="800000"/>
              <a:headEnd/>
              <a:tailEnd/>
            </a:ln>
          </p:spPr>
          <p:txBody>
            <a:bodyPr wrap="none">
              <a:spAutoFit/>
            </a:bodyPr>
            <a:lstStyle/>
            <a:p>
              <a:r>
                <a:rPr lang="en-US" altLang="zh-TW" sz="1400" b="0"/>
                <a:t>2</a:t>
              </a:r>
            </a:p>
          </p:txBody>
        </p:sp>
        <p:sp>
          <p:nvSpPr>
            <p:cNvPr id="5130" name="Text Box 44"/>
            <p:cNvSpPr txBox="1">
              <a:spLocks noChangeArrowheads="1"/>
            </p:cNvSpPr>
            <p:nvPr/>
          </p:nvSpPr>
          <p:spPr bwMode="auto">
            <a:xfrm>
              <a:off x="3140" y="3456"/>
              <a:ext cx="172" cy="192"/>
            </a:xfrm>
            <a:prstGeom prst="rect">
              <a:avLst/>
            </a:prstGeom>
            <a:noFill/>
            <a:ln w="9525">
              <a:noFill/>
              <a:miter lim="800000"/>
              <a:headEnd/>
              <a:tailEnd/>
            </a:ln>
          </p:spPr>
          <p:txBody>
            <a:bodyPr wrap="none">
              <a:spAutoFit/>
            </a:bodyPr>
            <a:lstStyle/>
            <a:p>
              <a:r>
                <a:rPr lang="en-US" altLang="zh-TW" sz="1400" b="0"/>
                <a:t>3</a:t>
              </a:r>
            </a:p>
          </p:txBody>
        </p:sp>
        <p:sp>
          <p:nvSpPr>
            <p:cNvPr id="5131" name="Text Box 45"/>
            <p:cNvSpPr txBox="1">
              <a:spLocks noChangeArrowheads="1"/>
            </p:cNvSpPr>
            <p:nvPr/>
          </p:nvSpPr>
          <p:spPr bwMode="auto">
            <a:xfrm>
              <a:off x="3284" y="3456"/>
              <a:ext cx="172" cy="192"/>
            </a:xfrm>
            <a:prstGeom prst="rect">
              <a:avLst/>
            </a:prstGeom>
            <a:noFill/>
            <a:ln w="9525">
              <a:noFill/>
              <a:miter lim="800000"/>
              <a:headEnd/>
              <a:tailEnd/>
            </a:ln>
          </p:spPr>
          <p:txBody>
            <a:bodyPr wrap="none">
              <a:spAutoFit/>
            </a:bodyPr>
            <a:lstStyle/>
            <a:p>
              <a:r>
                <a:rPr lang="en-US" altLang="zh-TW" sz="1400" b="0"/>
                <a:t>4</a:t>
              </a:r>
            </a:p>
          </p:txBody>
        </p:sp>
        <p:sp>
          <p:nvSpPr>
            <p:cNvPr id="5132" name="Text Box 46"/>
            <p:cNvSpPr txBox="1">
              <a:spLocks noChangeArrowheads="1"/>
            </p:cNvSpPr>
            <p:nvPr/>
          </p:nvSpPr>
          <p:spPr bwMode="auto">
            <a:xfrm>
              <a:off x="3428" y="3456"/>
              <a:ext cx="172" cy="192"/>
            </a:xfrm>
            <a:prstGeom prst="rect">
              <a:avLst/>
            </a:prstGeom>
            <a:noFill/>
            <a:ln w="9525">
              <a:noFill/>
              <a:miter lim="800000"/>
              <a:headEnd/>
              <a:tailEnd/>
            </a:ln>
          </p:spPr>
          <p:txBody>
            <a:bodyPr wrap="none">
              <a:spAutoFit/>
            </a:bodyPr>
            <a:lstStyle/>
            <a:p>
              <a:r>
                <a:rPr lang="en-US" altLang="zh-TW" sz="1400" b="0"/>
                <a:t>5</a:t>
              </a:r>
            </a:p>
          </p:txBody>
        </p:sp>
        <p:sp>
          <p:nvSpPr>
            <p:cNvPr id="5133" name="Text Box 47"/>
            <p:cNvSpPr txBox="1">
              <a:spLocks noChangeArrowheads="1"/>
            </p:cNvSpPr>
            <p:nvPr/>
          </p:nvSpPr>
          <p:spPr bwMode="auto">
            <a:xfrm>
              <a:off x="3572" y="3456"/>
              <a:ext cx="172" cy="192"/>
            </a:xfrm>
            <a:prstGeom prst="rect">
              <a:avLst/>
            </a:prstGeom>
            <a:noFill/>
            <a:ln w="9525">
              <a:noFill/>
              <a:miter lim="800000"/>
              <a:headEnd/>
              <a:tailEnd/>
            </a:ln>
          </p:spPr>
          <p:txBody>
            <a:bodyPr wrap="none">
              <a:spAutoFit/>
            </a:bodyPr>
            <a:lstStyle/>
            <a:p>
              <a:r>
                <a:rPr lang="en-US" altLang="zh-TW" sz="1400" b="0"/>
                <a:t>6</a:t>
              </a:r>
            </a:p>
          </p:txBody>
        </p:sp>
        <p:sp>
          <p:nvSpPr>
            <p:cNvPr id="5134" name="Text Box 48"/>
            <p:cNvSpPr txBox="1">
              <a:spLocks noChangeArrowheads="1"/>
            </p:cNvSpPr>
            <p:nvPr/>
          </p:nvSpPr>
          <p:spPr bwMode="auto">
            <a:xfrm>
              <a:off x="3716" y="3456"/>
              <a:ext cx="172" cy="192"/>
            </a:xfrm>
            <a:prstGeom prst="rect">
              <a:avLst/>
            </a:prstGeom>
            <a:noFill/>
            <a:ln w="9525">
              <a:noFill/>
              <a:miter lim="800000"/>
              <a:headEnd/>
              <a:tailEnd/>
            </a:ln>
          </p:spPr>
          <p:txBody>
            <a:bodyPr wrap="none">
              <a:spAutoFit/>
            </a:bodyPr>
            <a:lstStyle/>
            <a:p>
              <a:r>
                <a:rPr lang="en-US" altLang="zh-TW" sz="1400" b="0"/>
                <a:t>7</a:t>
              </a:r>
            </a:p>
          </p:txBody>
        </p:sp>
        <p:sp>
          <p:nvSpPr>
            <p:cNvPr id="5135" name="Text Box 49"/>
            <p:cNvSpPr txBox="1">
              <a:spLocks noChangeArrowheads="1"/>
            </p:cNvSpPr>
            <p:nvPr/>
          </p:nvSpPr>
          <p:spPr bwMode="auto">
            <a:xfrm>
              <a:off x="3860" y="3456"/>
              <a:ext cx="172" cy="192"/>
            </a:xfrm>
            <a:prstGeom prst="rect">
              <a:avLst/>
            </a:prstGeom>
            <a:noFill/>
            <a:ln w="9525">
              <a:noFill/>
              <a:miter lim="800000"/>
              <a:headEnd/>
              <a:tailEnd/>
            </a:ln>
          </p:spPr>
          <p:txBody>
            <a:bodyPr wrap="none">
              <a:spAutoFit/>
            </a:bodyPr>
            <a:lstStyle/>
            <a:p>
              <a:r>
                <a:rPr lang="en-US" altLang="zh-TW" sz="1400" b="0"/>
                <a:t>8</a:t>
              </a:r>
            </a:p>
          </p:txBody>
        </p:sp>
        <p:sp>
          <p:nvSpPr>
            <p:cNvPr id="5136" name="Text Box 50"/>
            <p:cNvSpPr txBox="1">
              <a:spLocks noChangeArrowheads="1"/>
            </p:cNvSpPr>
            <p:nvPr/>
          </p:nvSpPr>
          <p:spPr bwMode="auto">
            <a:xfrm>
              <a:off x="4004" y="3456"/>
              <a:ext cx="172" cy="192"/>
            </a:xfrm>
            <a:prstGeom prst="rect">
              <a:avLst/>
            </a:prstGeom>
            <a:noFill/>
            <a:ln w="9525">
              <a:noFill/>
              <a:miter lim="800000"/>
              <a:headEnd/>
              <a:tailEnd/>
            </a:ln>
          </p:spPr>
          <p:txBody>
            <a:bodyPr wrap="none">
              <a:spAutoFit/>
            </a:bodyPr>
            <a:lstStyle/>
            <a:p>
              <a:r>
                <a:rPr lang="en-US" altLang="zh-TW" sz="1400" b="0"/>
                <a:t>9</a:t>
              </a:r>
            </a:p>
          </p:txBody>
        </p:sp>
        <p:sp>
          <p:nvSpPr>
            <p:cNvPr id="5137" name="Text Box 51"/>
            <p:cNvSpPr txBox="1">
              <a:spLocks noChangeArrowheads="1"/>
            </p:cNvSpPr>
            <p:nvPr/>
          </p:nvSpPr>
          <p:spPr bwMode="auto">
            <a:xfrm>
              <a:off x="4148" y="3456"/>
              <a:ext cx="228" cy="192"/>
            </a:xfrm>
            <a:prstGeom prst="rect">
              <a:avLst/>
            </a:prstGeom>
            <a:noFill/>
            <a:ln w="9525">
              <a:noFill/>
              <a:miter lim="800000"/>
              <a:headEnd/>
              <a:tailEnd/>
            </a:ln>
          </p:spPr>
          <p:txBody>
            <a:bodyPr wrap="none">
              <a:spAutoFit/>
            </a:bodyPr>
            <a:lstStyle/>
            <a:p>
              <a:r>
                <a:rPr lang="en-US" altLang="zh-TW" sz="1400" b="0"/>
                <a:t>10</a:t>
              </a:r>
            </a:p>
          </p:txBody>
        </p:sp>
        <p:sp>
          <p:nvSpPr>
            <p:cNvPr id="5138" name="Text Box 52"/>
            <p:cNvSpPr txBox="1">
              <a:spLocks noChangeArrowheads="1"/>
            </p:cNvSpPr>
            <p:nvPr/>
          </p:nvSpPr>
          <p:spPr bwMode="auto">
            <a:xfrm>
              <a:off x="2544" y="3456"/>
              <a:ext cx="209" cy="192"/>
            </a:xfrm>
            <a:prstGeom prst="rect">
              <a:avLst/>
            </a:prstGeom>
            <a:noFill/>
            <a:ln w="9525">
              <a:noFill/>
              <a:miter lim="800000"/>
              <a:headEnd/>
              <a:tailEnd/>
            </a:ln>
          </p:spPr>
          <p:txBody>
            <a:bodyPr wrap="none">
              <a:spAutoFit/>
            </a:bodyPr>
            <a:lstStyle/>
            <a:p>
              <a:r>
                <a:rPr lang="en-US" altLang="zh-TW" sz="1400" b="0"/>
                <a:t>-1</a:t>
              </a:r>
            </a:p>
          </p:txBody>
        </p:sp>
        <p:sp>
          <p:nvSpPr>
            <p:cNvPr id="5139" name="Text Box 53"/>
            <p:cNvSpPr txBox="1">
              <a:spLocks noChangeArrowheads="1"/>
            </p:cNvSpPr>
            <p:nvPr/>
          </p:nvSpPr>
          <p:spPr bwMode="auto">
            <a:xfrm>
              <a:off x="2383" y="3456"/>
              <a:ext cx="209" cy="192"/>
            </a:xfrm>
            <a:prstGeom prst="rect">
              <a:avLst/>
            </a:prstGeom>
            <a:noFill/>
            <a:ln w="9525">
              <a:noFill/>
              <a:miter lim="800000"/>
              <a:headEnd/>
              <a:tailEnd/>
            </a:ln>
          </p:spPr>
          <p:txBody>
            <a:bodyPr wrap="none">
              <a:spAutoFit/>
            </a:bodyPr>
            <a:lstStyle/>
            <a:p>
              <a:r>
                <a:rPr lang="en-US" altLang="zh-TW" sz="1400" b="0"/>
                <a:t>-2</a:t>
              </a:r>
            </a:p>
          </p:txBody>
        </p:sp>
        <p:sp>
          <p:nvSpPr>
            <p:cNvPr id="5140" name="Text Box 54"/>
            <p:cNvSpPr txBox="1">
              <a:spLocks noChangeArrowheads="1"/>
            </p:cNvSpPr>
            <p:nvPr/>
          </p:nvSpPr>
          <p:spPr bwMode="auto">
            <a:xfrm>
              <a:off x="2222" y="3456"/>
              <a:ext cx="209" cy="192"/>
            </a:xfrm>
            <a:prstGeom prst="rect">
              <a:avLst/>
            </a:prstGeom>
            <a:noFill/>
            <a:ln w="9525">
              <a:noFill/>
              <a:miter lim="800000"/>
              <a:headEnd/>
              <a:tailEnd/>
            </a:ln>
          </p:spPr>
          <p:txBody>
            <a:bodyPr wrap="none">
              <a:spAutoFit/>
            </a:bodyPr>
            <a:lstStyle/>
            <a:p>
              <a:r>
                <a:rPr lang="en-US" altLang="zh-TW" sz="1400" b="0"/>
                <a:t>-3</a:t>
              </a:r>
            </a:p>
          </p:txBody>
        </p:sp>
        <p:sp>
          <p:nvSpPr>
            <p:cNvPr id="5141" name="Text Box 55"/>
            <p:cNvSpPr txBox="1">
              <a:spLocks noChangeArrowheads="1"/>
            </p:cNvSpPr>
            <p:nvPr/>
          </p:nvSpPr>
          <p:spPr bwMode="auto">
            <a:xfrm>
              <a:off x="2095" y="3456"/>
              <a:ext cx="209" cy="192"/>
            </a:xfrm>
            <a:prstGeom prst="rect">
              <a:avLst/>
            </a:prstGeom>
            <a:noFill/>
            <a:ln w="9525">
              <a:noFill/>
              <a:miter lim="800000"/>
              <a:headEnd/>
              <a:tailEnd/>
            </a:ln>
          </p:spPr>
          <p:txBody>
            <a:bodyPr wrap="none">
              <a:spAutoFit/>
            </a:bodyPr>
            <a:lstStyle/>
            <a:p>
              <a:r>
                <a:rPr lang="en-US" altLang="zh-TW" sz="1400" b="0"/>
                <a:t>-4</a:t>
              </a:r>
            </a:p>
          </p:txBody>
        </p:sp>
        <p:sp>
          <p:nvSpPr>
            <p:cNvPr id="5142" name="Text Box 56"/>
            <p:cNvSpPr txBox="1">
              <a:spLocks noChangeArrowheads="1"/>
            </p:cNvSpPr>
            <p:nvPr/>
          </p:nvSpPr>
          <p:spPr bwMode="auto">
            <a:xfrm>
              <a:off x="1951" y="3456"/>
              <a:ext cx="209" cy="192"/>
            </a:xfrm>
            <a:prstGeom prst="rect">
              <a:avLst/>
            </a:prstGeom>
            <a:noFill/>
            <a:ln w="9525">
              <a:noFill/>
              <a:miter lim="800000"/>
              <a:headEnd/>
              <a:tailEnd/>
            </a:ln>
          </p:spPr>
          <p:txBody>
            <a:bodyPr wrap="none">
              <a:spAutoFit/>
            </a:bodyPr>
            <a:lstStyle/>
            <a:p>
              <a:r>
                <a:rPr lang="en-US" altLang="zh-TW" sz="1400" b="0"/>
                <a:t>-5</a:t>
              </a:r>
            </a:p>
          </p:txBody>
        </p:sp>
        <p:sp>
          <p:nvSpPr>
            <p:cNvPr id="5143" name="Text Box 57"/>
            <p:cNvSpPr txBox="1">
              <a:spLocks noChangeArrowheads="1"/>
            </p:cNvSpPr>
            <p:nvPr/>
          </p:nvSpPr>
          <p:spPr bwMode="auto">
            <a:xfrm>
              <a:off x="1807" y="3456"/>
              <a:ext cx="209" cy="192"/>
            </a:xfrm>
            <a:prstGeom prst="rect">
              <a:avLst/>
            </a:prstGeom>
            <a:noFill/>
            <a:ln w="9525">
              <a:noFill/>
              <a:miter lim="800000"/>
              <a:headEnd/>
              <a:tailEnd/>
            </a:ln>
          </p:spPr>
          <p:txBody>
            <a:bodyPr wrap="none">
              <a:spAutoFit/>
            </a:bodyPr>
            <a:lstStyle/>
            <a:p>
              <a:r>
                <a:rPr lang="en-US" altLang="zh-TW" sz="1400" b="0"/>
                <a:t>-6</a:t>
              </a:r>
            </a:p>
          </p:txBody>
        </p:sp>
        <p:sp>
          <p:nvSpPr>
            <p:cNvPr id="5144" name="Text Box 58"/>
            <p:cNvSpPr txBox="1">
              <a:spLocks noChangeArrowheads="1"/>
            </p:cNvSpPr>
            <p:nvPr/>
          </p:nvSpPr>
          <p:spPr bwMode="auto">
            <a:xfrm>
              <a:off x="1663" y="3456"/>
              <a:ext cx="209" cy="192"/>
            </a:xfrm>
            <a:prstGeom prst="rect">
              <a:avLst/>
            </a:prstGeom>
            <a:noFill/>
            <a:ln w="9525">
              <a:noFill/>
              <a:miter lim="800000"/>
              <a:headEnd/>
              <a:tailEnd/>
            </a:ln>
          </p:spPr>
          <p:txBody>
            <a:bodyPr wrap="none">
              <a:spAutoFit/>
            </a:bodyPr>
            <a:lstStyle/>
            <a:p>
              <a:r>
                <a:rPr lang="en-US" altLang="zh-TW" sz="1400" b="0"/>
                <a:t>-7</a:t>
              </a:r>
            </a:p>
          </p:txBody>
        </p:sp>
        <p:sp>
          <p:nvSpPr>
            <p:cNvPr id="5145" name="Text Box 59"/>
            <p:cNvSpPr txBox="1">
              <a:spLocks noChangeArrowheads="1"/>
            </p:cNvSpPr>
            <p:nvPr/>
          </p:nvSpPr>
          <p:spPr bwMode="auto">
            <a:xfrm>
              <a:off x="1519" y="3456"/>
              <a:ext cx="209" cy="192"/>
            </a:xfrm>
            <a:prstGeom prst="rect">
              <a:avLst/>
            </a:prstGeom>
            <a:noFill/>
            <a:ln w="9525">
              <a:noFill/>
              <a:miter lim="800000"/>
              <a:headEnd/>
              <a:tailEnd/>
            </a:ln>
          </p:spPr>
          <p:txBody>
            <a:bodyPr wrap="none">
              <a:spAutoFit/>
            </a:bodyPr>
            <a:lstStyle/>
            <a:p>
              <a:r>
                <a:rPr lang="en-US" altLang="zh-TW" sz="1400" b="0"/>
                <a:t>-8</a:t>
              </a:r>
            </a:p>
          </p:txBody>
        </p:sp>
        <p:sp>
          <p:nvSpPr>
            <p:cNvPr id="5146" name="Text Box 60"/>
            <p:cNvSpPr txBox="1">
              <a:spLocks noChangeArrowheads="1"/>
            </p:cNvSpPr>
            <p:nvPr/>
          </p:nvSpPr>
          <p:spPr bwMode="auto">
            <a:xfrm>
              <a:off x="4406" y="3129"/>
              <a:ext cx="196" cy="250"/>
            </a:xfrm>
            <a:prstGeom prst="rect">
              <a:avLst/>
            </a:prstGeom>
            <a:noFill/>
            <a:ln w="9525">
              <a:noFill/>
              <a:miter lim="800000"/>
              <a:headEnd/>
              <a:tailEnd/>
            </a:ln>
          </p:spPr>
          <p:txBody>
            <a:bodyPr wrap="none">
              <a:spAutoFit/>
            </a:bodyPr>
            <a:lstStyle/>
            <a:p>
              <a:r>
                <a:rPr lang="en-US" altLang="zh-TW" sz="2000" b="0" i="1"/>
                <a:t>n</a:t>
              </a:r>
            </a:p>
          </p:txBody>
        </p:sp>
        <p:sp>
          <p:nvSpPr>
            <p:cNvPr id="5147" name="Text Box 61"/>
            <p:cNvSpPr txBox="1">
              <a:spLocks noChangeArrowheads="1"/>
            </p:cNvSpPr>
            <p:nvPr/>
          </p:nvSpPr>
          <p:spPr bwMode="auto">
            <a:xfrm>
              <a:off x="2784" y="2592"/>
              <a:ext cx="373" cy="250"/>
            </a:xfrm>
            <a:prstGeom prst="rect">
              <a:avLst/>
            </a:prstGeom>
            <a:noFill/>
            <a:ln w="9525">
              <a:noFill/>
              <a:miter lim="800000"/>
              <a:headEnd/>
              <a:tailEnd/>
            </a:ln>
          </p:spPr>
          <p:txBody>
            <a:bodyPr wrap="none">
              <a:spAutoFit/>
            </a:bodyPr>
            <a:lstStyle/>
            <a:p>
              <a:r>
                <a:rPr lang="en-US" altLang="zh-TW" sz="2000" b="0" i="1"/>
                <a:t>x</a:t>
              </a:r>
              <a:r>
                <a:rPr lang="en-US" altLang="zh-TW" sz="2000" b="0"/>
                <a:t>(</a:t>
              </a:r>
              <a:r>
                <a:rPr lang="en-US" altLang="zh-TW" sz="2000" b="0" i="1"/>
                <a:t>n</a:t>
              </a:r>
              <a:r>
                <a:rPr lang="en-US" altLang="zh-TW" sz="2000" b="0"/>
                <a:t>)</a:t>
              </a:r>
            </a:p>
          </p:txBody>
        </p:sp>
        <p:sp>
          <p:nvSpPr>
            <p:cNvPr id="5148" name="Line 62"/>
            <p:cNvSpPr>
              <a:spLocks noChangeShapeType="1"/>
            </p:cNvSpPr>
            <p:nvPr/>
          </p:nvSpPr>
          <p:spPr bwMode="auto">
            <a:xfrm flipV="1">
              <a:off x="2928" y="2928"/>
              <a:ext cx="0" cy="480"/>
            </a:xfrm>
            <a:prstGeom prst="line">
              <a:avLst/>
            </a:prstGeom>
            <a:noFill/>
            <a:ln w="9525">
              <a:solidFill>
                <a:srgbClr val="FF0000"/>
              </a:solidFill>
              <a:miter lim="800000"/>
              <a:headEnd/>
              <a:tailEnd type="oval" w="med" len="med"/>
            </a:ln>
          </p:spPr>
          <p:txBody>
            <a:bodyPr wrap="none"/>
            <a:lstStyle/>
            <a:p>
              <a:endParaRPr lang="en-US"/>
            </a:p>
          </p:txBody>
        </p:sp>
        <p:sp>
          <p:nvSpPr>
            <p:cNvPr id="5149" name="Line 63"/>
            <p:cNvSpPr>
              <a:spLocks noChangeShapeType="1"/>
            </p:cNvSpPr>
            <p:nvPr/>
          </p:nvSpPr>
          <p:spPr bwMode="auto">
            <a:xfrm flipV="1">
              <a:off x="3360" y="3216"/>
              <a:ext cx="0" cy="192"/>
            </a:xfrm>
            <a:prstGeom prst="line">
              <a:avLst/>
            </a:prstGeom>
            <a:noFill/>
            <a:ln w="9525">
              <a:solidFill>
                <a:srgbClr val="FF0000"/>
              </a:solidFill>
              <a:miter lim="800000"/>
              <a:headEnd/>
              <a:tailEnd type="oval" w="med" len="med"/>
            </a:ln>
          </p:spPr>
          <p:txBody>
            <a:bodyPr wrap="none"/>
            <a:lstStyle/>
            <a:p>
              <a:endParaRPr lang="en-US"/>
            </a:p>
          </p:txBody>
        </p:sp>
        <p:sp>
          <p:nvSpPr>
            <p:cNvPr id="5150" name="Line 64"/>
            <p:cNvSpPr>
              <a:spLocks noChangeShapeType="1"/>
            </p:cNvSpPr>
            <p:nvPr/>
          </p:nvSpPr>
          <p:spPr bwMode="auto">
            <a:xfrm flipV="1">
              <a:off x="3504" y="3264"/>
              <a:ext cx="0" cy="144"/>
            </a:xfrm>
            <a:prstGeom prst="line">
              <a:avLst/>
            </a:prstGeom>
            <a:noFill/>
            <a:ln w="9525">
              <a:solidFill>
                <a:srgbClr val="FF0000"/>
              </a:solidFill>
              <a:miter lim="800000"/>
              <a:headEnd/>
              <a:tailEnd type="oval" w="med" len="med"/>
            </a:ln>
          </p:spPr>
          <p:txBody>
            <a:bodyPr wrap="none"/>
            <a:lstStyle/>
            <a:p>
              <a:endParaRPr lang="en-US"/>
            </a:p>
          </p:txBody>
        </p:sp>
        <p:sp>
          <p:nvSpPr>
            <p:cNvPr id="5151" name="Line 65"/>
            <p:cNvSpPr>
              <a:spLocks noChangeShapeType="1"/>
            </p:cNvSpPr>
            <p:nvPr/>
          </p:nvSpPr>
          <p:spPr bwMode="auto">
            <a:xfrm flipV="1">
              <a:off x="3648" y="3312"/>
              <a:ext cx="0" cy="96"/>
            </a:xfrm>
            <a:prstGeom prst="line">
              <a:avLst/>
            </a:prstGeom>
            <a:noFill/>
            <a:ln w="9525">
              <a:solidFill>
                <a:srgbClr val="FF0000"/>
              </a:solidFill>
              <a:miter lim="800000"/>
              <a:headEnd/>
              <a:tailEnd type="oval" w="med" len="med"/>
            </a:ln>
          </p:spPr>
          <p:txBody>
            <a:bodyPr wrap="none"/>
            <a:lstStyle/>
            <a:p>
              <a:endParaRPr lang="en-US"/>
            </a:p>
          </p:txBody>
        </p:sp>
        <p:sp>
          <p:nvSpPr>
            <p:cNvPr id="5152" name="Line 66"/>
            <p:cNvSpPr>
              <a:spLocks noChangeShapeType="1"/>
            </p:cNvSpPr>
            <p:nvPr/>
          </p:nvSpPr>
          <p:spPr bwMode="auto">
            <a:xfrm flipV="1">
              <a:off x="3792" y="3360"/>
              <a:ext cx="0" cy="48"/>
            </a:xfrm>
            <a:prstGeom prst="line">
              <a:avLst/>
            </a:prstGeom>
            <a:noFill/>
            <a:ln w="9525">
              <a:solidFill>
                <a:srgbClr val="FF0000"/>
              </a:solidFill>
              <a:miter lim="800000"/>
              <a:headEnd/>
              <a:tailEnd type="oval" w="med" len="med"/>
            </a:ln>
          </p:spPr>
          <p:txBody>
            <a:bodyPr wrap="none"/>
            <a:lstStyle/>
            <a:p>
              <a:endParaRPr lang="en-US"/>
            </a:p>
          </p:txBody>
        </p:sp>
        <p:sp>
          <p:nvSpPr>
            <p:cNvPr id="5153" name="Line 67"/>
            <p:cNvSpPr>
              <a:spLocks noChangeShapeType="1"/>
            </p:cNvSpPr>
            <p:nvPr/>
          </p:nvSpPr>
          <p:spPr bwMode="auto">
            <a:xfrm flipV="1">
              <a:off x="3072" y="3072"/>
              <a:ext cx="0" cy="336"/>
            </a:xfrm>
            <a:prstGeom prst="line">
              <a:avLst/>
            </a:prstGeom>
            <a:noFill/>
            <a:ln w="9525">
              <a:solidFill>
                <a:srgbClr val="FF0000"/>
              </a:solidFill>
              <a:miter lim="800000"/>
              <a:headEnd/>
              <a:tailEnd type="oval" w="med" len="med"/>
            </a:ln>
          </p:spPr>
          <p:txBody>
            <a:bodyPr wrap="none"/>
            <a:lstStyle/>
            <a:p>
              <a:endParaRPr lang="en-US"/>
            </a:p>
          </p:txBody>
        </p:sp>
        <p:sp>
          <p:nvSpPr>
            <p:cNvPr id="5154" name="Line 68"/>
            <p:cNvSpPr>
              <a:spLocks noChangeShapeType="1"/>
            </p:cNvSpPr>
            <p:nvPr/>
          </p:nvSpPr>
          <p:spPr bwMode="auto">
            <a:xfrm flipV="1">
              <a:off x="3216" y="3168"/>
              <a:ext cx="0" cy="240"/>
            </a:xfrm>
            <a:prstGeom prst="line">
              <a:avLst/>
            </a:prstGeom>
            <a:noFill/>
            <a:ln w="9525">
              <a:solidFill>
                <a:srgbClr val="FF0000"/>
              </a:solidFill>
              <a:miter lim="800000"/>
              <a:headEnd/>
              <a:tailEnd type="oval" w="med" len="med"/>
            </a:ln>
          </p:spPr>
          <p:txBody>
            <a:bodyPr wrap="none"/>
            <a:lstStyle/>
            <a:p>
              <a:endParaRPr lang="en-US"/>
            </a:p>
          </p:txBody>
        </p:sp>
        <p:sp>
          <p:nvSpPr>
            <p:cNvPr id="5155" name="Text Box 69"/>
            <p:cNvSpPr txBox="1">
              <a:spLocks noChangeArrowheads="1"/>
            </p:cNvSpPr>
            <p:nvPr/>
          </p:nvSpPr>
          <p:spPr bwMode="auto">
            <a:xfrm>
              <a:off x="3888" y="3120"/>
              <a:ext cx="356" cy="288"/>
            </a:xfrm>
            <a:prstGeom prst="rect">
              <a:avLst/>
            </a:prstGeom>
            <a:noFill/>
            <a:ln w="9525">
              <a:noFill/>
              <a:miter lim="800000"/>
              <a:headEnd/>
              <a:tailEnd/>
            </a:ln>
          </p:spPr>
          <p:txBody>
            <a:bodyPr wrap="none">
              <a:spAutoFit/>
            </a:bodyPr>
            <a:lstStyle/>
            <a:p>
              <a:r>
                <a:rPr lang="en-US" altLang="zh-TW" b="0">
                  <a:solidFill>
                    <a:srgbClr val="FF0000"/>
                  </a:solidFill>
                </a:rPr>
                <a:t>. . .</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2000"/>
                                  </p:stCondLst>
                                  <p:childTnLst>
                                    <p:set>
                                      <p:cBhvr>
                                        <p:cTn id="6" dur="1" fill="hold">
                                          <p:stCondLst>
                                            <p:cond delay="0"/>
                                          </p:stCondLst>
                                        </p:cTn>
                                        <p:tgtEl>
                                          <p:spTgt spid="20485"/>
                                        </p:tgtEl>
                                        <p:attrNameLst>
                                          <p:attrName>style.visibility</p:attrName>
                                        </p:attrNameLst>
                                      </p:cBhvr>
                                      <p:to>
                                        <p:strVal val="visible"/>
                                      </p:to>
                                    </p:set>
                                    <p:animEffect transition="in" filter="dissolve">
                                      <p:cBhvr>
                                        <p:cTn id="7" dur="500"/>
                                        <p:tgtEl>
                                          <p:spTgt spid="20485"/>
                                        </p:tgtEl>
                                      </p:cBhvr>
                                    </p:animEffect>
                                  </p:childTnLst>
                                </p:cTn>
                              </p:par>
                            </p:childTnLst>
                          </p:cTn>
                        </p:par>
                        <p:par>
                          <p:cTn id="8" fill="hold">
                            <p:stCondLst>
                              <p:cond delay="2500"/>
                            </p:stCondLst>
                            <p:childTnLst>
                              <p:par>
                                <p:cTn id="9" presetID="9" presetClass="entr" presetSubtype="0" fill="hold" nodeType="afterEffect">
                                  <p:stCondLst>
                                    <p:cond delay="2000"/>
                                  </p:stCondLst>
                                  <p:childTnLst>
                                    <p:set>
                                      <p:cBhvr>
                                        <p:cTn id="10" dur="1" fill="hold">
                                          <p:stCondLst>
                                            <p:cond delay="0"/>
                                          </p:stCondLst>
                                        </p:cTn>
                                        <p:tgtEl>
                                          <p:spTgt spid="2"/>
                                        </p:tgtEl>
                                        <p:attrNameLst>
                                          <p:attrName>style.visibility</p:attrName>
                                        </p:attrNameLst>
                                      </p:cBhvr>
                                      <p:to>
                                        <p:strVal val="visible"/>
                                      </p:to>
                                    </p:set>
                                    <p:animEffect transition="in" filter="dissolve">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5" name="Rectangle 2"/>
          <p:cNvSpPr>
            <a:spLocks noGrp="1" noChangeArrowheads="1"/>
          </p:cNvSpPr>
          <p:nvPr>
            <p:ph type="title"/>
          </p:nvPr>
        </p:nvSpPr>
        <p:spPr/>
        <p:txBody>
          <a:bodyPr/>
          <a:lstStyle/>
          <a:p>
            <a:pPr eaLnBrk="1" hangingPunct="1"/>
            <a:r>
              <a:rPr lang="en-US" altLang="zh-TW" b="1" dirty="0" smtClean="0">
                <a:latin typeface="Times New Roman" pitchFamily="18" charset="0"/>
                <a:cs typeface="Times New Roman" pitchFamily="18" charset="0"/>
              </a:rPr>
              <a:t>Example: A right sided Sequence</a:t>
            </a:r>
          </a:p>
        </p:txBody>
      </p:sp>
      <p:graphicFrame>
        <p:nvGraphicFramePr>
          <p:cNvPr id="6146" name="Object 4"/>
          <p:cNvGraphicFramePr>
            <a:graphicFrameLocks noChangeAspect="1"/>
          </p:cNvGraphicFramePr>
          <p:nvPr/>
        </p:nvGraphicFramePr>
        <p:xfrm>
          <a:off x="838200" y="2590800"/>
          <a:ext cx="2030413" cy="536575"/>
        </p:xfrm>
        <a:graphic>
          <a:graphicData uri="http://schemas.openxmlformats.org/presentationml/2006/ole">
            <p:oleObj spid="_x0000_s31746" name="Equation" r:id="rId3" imgW="863280" imgH="228600" progId="Equation.3">
              <p:embed/>
            </p:oleObj>
          </a:graphicData>
        </a:graphic>
      </p:graphicFrame>
      <p:graphicFrame>
        <p:nvGraphicFramePr>
          <p:cNvPr id="16389" name="Object 5"/>
          <p:cNvGraphicFramePr>
            <a:graphicFrameLocks noChangeAspect="1"/>
          </p:cNvGraphicFramePr>
          <p:nvPr/>
        </p:nvGraphicFramePr>
        <p:xfrm>
          <a:off x="839788" y="3429000"/>
          <a:ext cx="3046412" cy="1012825"/>
        </p:xfrm>
        <a:graphic>
          <a:graphicData uri="http://schemas.openxmlformats.org/presentationml/2006/ole">
            <p:oleObj spid="_x0000_s31747" name="Equation" r:id="rId4" imgW="1295280" imgH="431640" progId="Equation.3">
              <p:embed/>
            </p:oleObj>
          </a:graphicData>
        </a:graphic>
      </p:graphicFrame>
      <p:graphicFrame>
        <p:nvGraphicFramePr>
          <p:cNvPr id="16390" name="Object 6"/>
          <p:cNvGraphicFramePr>
            <a:graphicFrameLocks noChangeAspect="1"/>
          </p:cNvGraphicFramePr>
          <p:nvPr/>
        </p:nvGraphicFramePr>
        <p:xfrm>
          <a:off x="1708150" y="4518025"/>
          <a:ext cx="1611313" cy="1012825"/>
        </p:xfrm>
        <a:graphic>
          <a:graphicData uri="http://schemas.openxmlformats.org/presentationml/2006/ole">
            <p:oleObj spid="_x0000_s31748" name="Equation" r:id="rId5" imgW="685800" imgH="431640" progId="Equation.3">
              <p:embed/>
            </p:oleObj>
          </a:graphicData>
        </a:graphic>
      </p:graphicFrame>
      <p:graphicFrame>
        <p:nvGraphicFramePr>
          <p:cNvPr id="16391" name="Object 7"/>
          <p:cNvGraphicFramePr>
            <a:graphicFrameLocks noChangeAspect="1"/>
          </p:cNvGraphicFramePr>
          <p:nvPr/>
        </p:nvGraphicFramePr>
        <p:xfrm>
          <a:off x="1795463" y="5486400"/>
          <a:ext cx="1820862" cy="1012825"/>
        </p:xfrm>
        <a:graphic>
          <a:graphicData uri="http://schemas.openxmlformats.org/presentationml/2006/ole">
            <p:oleObj spid="_x0000_s31749" name="Equation" r:id="rId6" imgW="774360" imgH="431640" progId="Equation.3">
              <p:embed/>
            </p:oleObj>
          </a:graphicData>
        </a:graphic>
      </p:graphicFrame>
      <p:sp>
        <p:nvSpPr>
          <p:cNvPr id="16392" name="Text Box 8"/>
          <p:cNvSpPr txBox="1">
            <a:spLocks noChangeArrowheads="1"/>
          </p:cNvSpPr>
          <p:nvPr/>
        </p:nvSpPr>
        <p:spPr bwMode="auto">
          <a:xfrm>
            <a:off x="4191000" y="2438400"/>
            <a:ext cx="4419600" cy="822325"/>
          </a:xfrm>
          <a:prstGeom prst="rect">
            <a:avLst/>
          </a:prstGeom>
          <a:noFill/>
          <a:ln w="9525">
            <a:noFill/>
            <a:miter lim="800000"/>
            <a:headEnd/>
            <a:tailEnd/>
          </a:ln>
        </p:spPr>
        <p:txBody>
          <a:bodyPr>
            <a:spAutoFit/>
          </a:bodyPr>
          <a:lstStyle/>
          <a:p>
            <a:r>
              <a:rPr lang="en-US" altLang="zh-TW" b="0"/>
              <a:t>For convergence of </a:t>
            </a:r>
            <a:r>
              <a:rPr lang="en-US" altLang="zh-TW" b="0" i="1"/>
              <a:t>X</a:t>
            </a:r>
            <a:r>
              <a:rPr lang="en-US" altLang="zh-TW" b="0"/>
              <a:t>(</a:t>
            </a:r>
            <a:r>
              <a:rPr lang="en-US" altLang="zh-TW" b="0" i="1"/>
              <a:t>z</a:t>
            </a:r>
            <a:r>
              <a:rPr lang="en-US" altLang="zh-TW" b="0"/>
              <a:t>), we require that</a:t>
            </a:r>
          </a:p>
        </p:txBody>
      </p:sp>
      <p:graphicFrame>
        <p:nvGraphicFramePr>
          <p:cNvPr id="16393" name="Object 9"/>
          <p:cNvGraphicFramePr>
            <a:graphicFrameLocks noChangeAspect="1"/>
          </p:cNvGraphicFramePr>
          <p:nvPr/>
        </p:nvGraphicFramePr>
        <p:xfrm>
          <a:off x="4267200" y="3254375"/>
          <a:ext cx="1970088" cy="1012825"/>
        </p:xfrm>
        <a:graphic>
          <a:graphicData uri="http://schemas.openxmlformats.org/presentationml/2006/ole">
            <p:oleObj spid="_x0000_s31750" name="Equation" r:id="rId7" imgW="838080" imgH="431640" progId="Equation.3">
              <p:embed/>
            </p:oleObj>
          </a:graphicData>
        </a:graphic>
      </p:graphicFrame>
      <p:sp>
        <p:nvSpPr>
          <p:cNvPr id="16394" name="Line 10"/>
          <p:cNvSpPr>
            <a:spLocks noChangeShapeType="1"/>
          </p:cNvSpPr>
          <p:nvPr/>
        </p:nvSpPr>
        <p:spPr bwMode="auto">
          <a:xfrm>
            <a:off x="4038600" y="2362200"/>
            <a:ext cx="0" cy="4267200"/>
          </a:xfrm>
          <a:prstGeom prst="line">
            <a:avLst/>
          </a:prstGeom>
          <a:noFill/>
          <a:ln w="76200">
            <a:solidFill>
              <a:srgbClr val="808080"/>
            </a:solidFill>
            <a:miter lim="800000"/>
            <a:headEnd/>
            <a:tailEnd/>
          </a:ln>
        </p:spPr>
        <p:txBody>
          <a:bodyPr wrap="none"/>
          <a:lstStyle/>
          <a:p>
            <a:endParaRPr lang="en-US"/>
          </a:p>
        </p:txBody>
      </p:sp>
      <p:sp>
        <p:nvSpPr>
          <p:cNvPr id="16395" name="AutoShape 11"/>
          <p:cNvSpPr>
            <a:spLocks noChangeArrowheads="1"/>
          </p:cNvSpPr>
          <p:nvPr/>
        </p:nvSpPr>
        <p:spPr bwMode="auto">
          <a:xfrm>
            <a:off x="6400800" y="3581400"/>
            <a:ext cx="838200" cy="381000"/>
          </a:xfrm>
          <a:prstGeom prst="rightArrow">
            <a:avLst>
              <a:gd name="adj1" fmla="val 50000"/>
              <a:gd name="adj2" fmla="val 55000"/>
            </a:avLst>
          </a:prstGeom>
          <a:solidFill>
            <a:srgbClr val="FF0000"/>
          </a:solidFill>
          <a:ln w="9525">
            <a:solidFill>
              <a:schemeClr val="tx1"/>
            </a:solidFill>
            <a:miter lim="800000"/>
            <a:headEnd/>
            <a:tailEnd/>
          </a:ln>
        </p:spPr>
        <p:txBody>
          <a:bodyPr wrap="none" anchor="ctr"/>
          <a:lstStyle/>
          <a:p>
            <a:endParaRPr lang="en-US"/>
          </a:p>
        </p:txBody>
      </p:sp>
      <p:graphicFrame>
        <p:nvGraphicFramePr>
          <p:cNvPr id="16396" name="Object 12"/>
          <p:cNvGraphicFramePr>
            <a:graphicFrameLocks noChangeAspect="1"/>
          </p:cNvGraphicFramePr>
          <p:nvPr/>
        </p:nvGraphicFramePr>
        <p:xfrm>
          <a:off x="7391400" y="3502025"/>
          <a:ext cx="1343025" cy="536575"/>
        </p:xfrm>
        <a:graphic>
          <a:graphicData uri="http://schemas.openxmlformats.org/presentationml/2006/ole">
            <p:oleObj spid="_x0000_s31751" name="Equation" r:id="rId8" imgW="571320" imgH="228600" progId="Equation.3">
              <p:embed/>
            </p:oleObj>
          </a:graphicData>
        </a:graphic>
      </p:graphicFrame>
      <p:sp>
        <p:nvSpPr>
          <p:cNvPr id="16397" name="AutoShape 13"/>
          <p:cNvSpPr>
            <a:spLocks noChangeArrowheads="1"/>
          </p:cNvSpPr>
          <p:nvPr/>
        </p:nvSpPr>
        <p:spPr bwMode="auto">
          <a:xfrm>
            <a:off x="6400800" y="4343400"/>
            <a:ext cx="838200" cy="381000"/>
          </a:xfrm>
          <a:prstGeom prst="rightArrow">
            <a:avLst>
              <a:gd name="adj1" fmla="val 50000"/>
              <a:gd name="adj2" fmla="val 55000"/>
            </a:avLst>
          </a:prstGeom>
          <a:solidFill>
            <a:srgbClr val="FF0000"/>
          </a:solidFill>
          <a:ln w="9525">
            <a:solidFill>
              <a:schemeClr val="tx1"/>
            </a:solidFill>
            <a:miter lim="800000"/>
            <a:headEnd/>
            <a:tailEnd/>
          </a:ln>
        </p:spPr>
        <p:txBody>
          <a:bodyPr wrap="none" anchor="ctr"/>
          <a:lstStyle/>
          <a:p>
            <a:endParaRPr lang="en-US"/>
          </a:p>
        </p:txBody>
      </p:sp>
      <p:graphicFrame>
        <p:nvGraphicFramePr>
          <p:cNvPr id="16398" name="Object 14"/>
          <p:cNvGraphicFramePr>
            <a:graphicFrameLocks noChangeAspect="1"/>
          </p:cNvGraphicFramePr>
          <p:nvPr/>
        </p:nvGraphicFramePr>
        <p:xfrm>
          <a:off x="7370763" y="4324350"/>
          <a:ext cx="1163637" cy="476250"/>
        </p:xfrm>
        <a:graphic>
          <a:graphicData uri="http://schemas.openxmlformats.org/presentationml/2006/ole">
            <p:oleObj spid="_x0000_s31752" name="Equation" r:id="rId9" imgW="495000" imgH="203040" progId="Equation.3">
              <p:embed/>
            </p:oleObj>
          </a:graphicData>
        </a:graphic>
      </p:graphicFrame>
      <p:graphicFrame>
        <p:nvGraphicFramePr>
          <p:cNvPr id="16399" name="Object 15"/>
          <p:cNvGraphicFramePr>
            <a:graphicFrameLocks noChangeAspect="1"/>
          </p:cNvGraphicFramePr>
          <p:nvPr/>
        </p:nvGraphicFramePr>
        <p:xfrm>
          <a:off x="4267200" y="5029200"/>
          <a:ext cx="4038600" cy="796925"/>
        </p:xfrm>
        <a:graphic>
          <a:graphicData uri="http://schemas.openxmlformats.org/presentationml/2006/ole">
            <p:oleObj spid="_x0000_s31753" name="Equation" r:id="rId10" imgW="2184120" imgH="431640" progId="Equation.3">
              <p:embed/>
            </p:oleObj>
          </a:graphicData>
        </a:graphic>
      </p:graphicFrame>
      <p:graphicFrame>
        <p:nvGraphicFramePr>
          <p:cNvPr id="16400" name="Object 16"/>
          <p:cNvGraphicFramePr>
            <a:graphicFrameLocks noChangeAspect="1"/>
          </p:cNvGraphicFramePr>
          <p:nvPr/>
        </p:nvGraphicFramePr>
        <p:xfrm>
          <a:off x="7391400" y="6019800"/>
          <a:ext cx="914400" cy="373063"/>
        </p:xfrm>
        <a:graphic>
          <a:graphicData uri="http://schemas.openxmlformats.org/presentationml/2006/ole">
            <p:oleObj spid="_x0000_s31754" name="Equation" r:id="rId11" imgW="495000" imgH="20304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2000"/>
                                  </p:stCondLst>
                                  <p:childTnLst>
                                    <p:set>
                                      <p:cBhvr>
                                        <p:cTn id="6" dur="1" fill="hold">
                                          <p:stCondLst>
                                            <p:cond delay="0"/>
                                          </p:stCondLst>
                                        </p:cTn>
                                        <p:tgtEl>
                                          <p:spTgt spid="16389"/>
                                        </p:tgtEl>
                                        <p:attrNameLst>
                                          <p:attrName>style.visibility</p:attrName>
                                        </p:attrNameLst>
                                      </p:cBhvr>
                                      <p:to>
                                        <p:strVal val="visible"/>
                                      </p:to>
                                    </p:set>
                                    <p:animEffect transition="in" filter="dissolve">
                                      <p:cBhvr>
                                        <p:cTn id="7" dur="500"/>
                                        <p:tgtEl>
                                          <p:spTgt spid="1638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16390"/>
                                        </p:tgtEl>
                                        <p:attrNameLst>
                                          <p:attrName>style.visibility</p:attrName>
                                        </p:attrNameLst>
                                      </p:cBhvr>
                                      <p:to>
                                        <p:strVal val="visible"/>
                                      </p:to>
                                    </p:set>
                                    <p:animEffect transition="in" filter="dissolve">
                                      <p:cBhvr>
                                        <p:cTn id="12" dur="500"/>
                                        <p:tgtEl>
                                          <p:spTgt spid="16390"/>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16391"/>
                                        </p:tgtEl>
                                        <p:attrNameLst>
                                          <p:attrName>style.visibility</p:attrName>
                                        </p:attrNameLst>
                                      </p:cBhvr>
                                      <p:to>
                                        <p:strVal val="visible"/>
                                      </p:to>
                                    </p:set>
                                    <p:animEffect transition="in" filter="dissolve">
                                      <p:cBhvr>
                                        <p:cTn id="17" dur="500"/>
                                        <p:tgtEl>
                                          <p:spTgt spid="16391"/>
                                        </p:tgtEl>
                                      </p:cBhvr>
                                    </p:animEffect>
                                  </p:childTnLst>
                                </p:cTn>
                              </p:par>
                            </p:childTnLst>
                          </p:cTn>
                        </p:par>
                        <p:par>
                          <p:cTn id="18" fill="hold">
                            <p:stCondLst>
                              <p:cond delay="500"/>
                            </p:stCondLst>
                            <p:childTnLst>
                              <p:par>
                                <p:cTn id="19" presetID="9" presetClass="entr" presetSubtype="0" fill="hold" grpId="0" nodeType="afterEffect">
                                  <p:stCondLst>
                                    <p:cond delay="3000"/>
                                  </p:stCondLst>
                                  <p:childTnLst>
                                    <p:set>
                                      <p:cBhvr>
                                        <p:cTn id="20" dur="1" fill="hold">
                                          <p:stCondLst>
                                            <p:cond delay="0"/>
                                          </p:stCondLst>
                                        </p:cTn>
                                        <p:tgtEl>
                                          <p:spTgt spid="16394"/>
                                        </p:tgtEl>
                                        <p:attrNameLst>
                                          <p:attrName>style.visibility</p:attrName>
                                        </p:attrNameLst>
                                      </p:cBhvr>
                                      <p:to>
                                        <p:strVal val="visible"/>
                                      </p:to>
                                    </p:set>
                                    <p:animEffect transition="in" filter="dissolve">
                                      <p:cBhvr>
                                        <p:cTn id="21" dur="500"/>
                                        <p:tgtEl>
                                          <p:spTgt spid="16394"/>
                                        </p:tgtEl>
                                      </p:cBhvr>
                                    </p:animEffect>
                                  </p:childTnLst>
                                </p:cTn>
                              </p:par>
                            </p:childTnLst>
                          </p:cTn>
                        </p:par>
                        <p:par>
                          <p:cTn id="22" fill="hold">
                            <p:stCondLst>
                              <p:cond delay="4000"/>
                            </p:stCondLst>
                            <p:childTnLst>
                              <p:par>
                                <p:cTn id="23" presetID="9" presetClass="entr" presetSubtype="0" fill="hold" grpId="0" nodeType="afterEffect">
                                  <p:stCondLst>
                                    <p:cond delay="0"/>
                                  </p:stCondLst>
                                  <p:childTnLst>
                                    <p:set>
                                      <p:cBhvr>
                                        <p:cTn id="24" dur="1" fill="hold">
                                          <p:stCondLst>
                                            <p:cond delay="0"/>
                                          </p:stCondLst>
                                        </p:cTn>
                                        <p:tgtEl>
                                          <p:spTgt spid="16392"/>
                                        </p:tgtEl>
                                        <p:attrNameLst>
                                          <p:attrName>style.visibility</p:attrName>
                                        </p:attrNameLst>
                                      </p:cBhvr>
                                      <p:to>
                                        <p:strVal val="visible"/>
                                      </p:to>
                                    </p:set>
                                    <p:animEffect transition="in" filter="dissolve">
                                      <p:cBhvr>
                                        <p:cTn id="25" dur="500"/>
                                        <p:tgtEl>
                                          <p:spTgt spid="16392"/>
                                        </p:tgtEl>
                                      </p:cBhvr>
                                    </p:animEffect>
                                  </p:childTnLst>
                                </p:cTn>
                              </p:par>
                            </p:childTnLst>
                          </p:cTn>
                        </p:par>
                      </p:childTnLst>
                    </p:cTn>
                  </p:par>
                  <p:par>
                    <p:cTn id="26" fill="hold">
                      <p:stCondLst>
                        <p:cond delay="indefinite"/>
                      </p:stCondLst>
                      <p:childTnLst>
                        <p:par>
                          <p:cTn id="27" fill="hold">
                            <p:stCondLst>
                              <p:cond delay="0"/>
                            </p:stCondLst>
                            <p:childTnLst>
                              <p:par>
                                <p:cTn id="28" presetID="9" presetClass="entr" presetSubtype="0" fill="hold" nodeType="clickEffect">
                                  <p:stCondLst>
                                    <p:cond delay="0"/>
                                  </p:stCondLst>
                                  <p:childTnLst>
                                    <p:set>
                                      <p:cBhvr>
                                        <p:cTn id="29" dur="1" fill="hold">
                                          <p:stCondLst>
                                            <p:cond delay="0"/>
                                          </p:stCondLst>
                                        </p:cTn>
                                        <p:tgtEl>
                                          <p:spTgt spid="16393"/>
                                        </p:tgtEl>
                                        <p:attrNameLst>
                                          <p:attrName>style.visibility</p:attrName>
                                        </p:attrNameLst>
                                      </p:cBhvr>
                                      <p:to>
                                        <p:strVal val="visible"/>
                                      </p:to>
                                    </p:set>
                                    <p:animEffect transition="in" filter="dissolve">
                                      <p:cBhvr>
                                        <p:cTn id="30" dur="500"/>
                                        <p:tgtEl>
                                          <p:spTgt spid="16393"/>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16395"/>
                                        </p:tgtEl>
                                        <p:attrNameLst>
                                          <p:attrName>style.visibility</p:attrName>
                                        </p:attrNameLst>
                                      </p:cBhvr>
                                      <p:to>
                                        <p:strVal val="visible"/>
                                      </p:to>
                                    </p:set>
                                    <p:animEffect transition="in" filter="wipe(left)">
                                      <p:cBhvr>
                                        <p:cTn id="35" dur="500"/>
                                        <p:tgtEl>
                                          <p:spTgt spid="16395"/>
                                        </p:tgtEl>
                                      </p:cBhvr>
                                    </p:animEffect>
                                  </p:childTnLst>
                                </p:cTn>
                              </p:par>
                            </p:childTnLst>
                          </p:cTn>
                        </p:par>
                        <p:par>
                          <p:cTn id="36" fill="hold">
                            <p:stCondLst>
                              <p:cond delay="500"/>
                            </p:stCondLst>
                            <p:childTnLst>
                              <p:par>
                                <p:cTn id="37" presetID="9" presetClass="entr" presetSubtype="0" fill="hold" nodeType="afterEffect">
                                  <p:stCondLst>
                                    <p:cond delay="0"/>
                                  </p:stCondLst>
                                  <p:childTnLst>
                                    <p:set>
                                      <p:cBhvr>
                                        <p:cTn id="38" dur="1" fill="hold">
                                          <p:stCondLst>
                                            <p:cond delay="0"/>
                                          </p:stCondLst>
                                        </p:cTn>
                                        <p:tgtEl>
                                          <p:spTgt spid="16396"/>
                                        </p:tgtEl>
                                        <p:attrNameLst>
                                          <p:attrName>style.visibility</p:attrName>
                                        </p:attrNameLst>
                                      </p:cBhvr>
                                      <p:to>
                                        <p:strVal val="visible"/>
                                      </p:to>
                                    </p:set>
                                    <p:animEffect transition="in" filter="dissolve">
                                      <p:cBhvr>
                                        <p:cTn id="39" dur="500"/>
                                        <p:tgtEl>
                                          <p:spTgt spid="16396"/>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16397"/>
                                        </p:tgtEl>
                                        <p:attrNameLst>
                                          <p:attrName>style.visibility</p:attrName>
                                        </p:attrNameLst>
                                      </p:cBhvr>
                                      <p:to>
                                        <p:strVal val="visible"/>
                                      </p:to>
                                    </p:set>
                                    <p:animEffect transition="in" filter="wipe(left)">
                                      <p:cBhvr>
                                        <p:cTn id="44" dur="500"/>
                                        <p:tgtEl>
                                          <p:spTgt spid="16397"/>
                                        </p:tgtEl>
                                      </p:cBhvr>
                                    </p:animEffect>
                                  </p:childTnLst>
                                </p:cTn>
                              </p:par>
                            </p:childTnLst>
                          </p:cTn>
                        </p:par>
                        <p:par>
                          <p:cTn id="45" fill="hold">
                            <p:stCondLst>
                              <p:cond delay="500"/>
                            </p:stCondLst>
                            <p:childTnLst>
                              <p:par>
                                <p:cTn id="46" presetID="9" presetClass="entr" presetSubtype="0" fill="hold" nodeType="afterEffect">
                                  <p:stCondLst>
                                    <p:cond delay="0"/>
                                  </p:stCondLst>
                                  <p:childTnLst>
                                    <p:set>
                                      <p:cBhvr>
                                        <p:cTn id="47" dur="1" fill="hold">
                                          <p:stCondLst>
                                            <p:cond delay="0"/>
                                          </p:stCondLst>
                                        </p:cTn>
                                        <p:tgtEl>
                                          <p:spTgt spid="16398"/>
                                        </p:tgtEl>
                                        <p:attrNameLst>
                                          <p:attrName>style.visibility</p:attrName>
                                        </p:attrNameLst>
                                      </p:cBhvr>
                                      <p:to>
                                        <p:strVal val="visible"/>
                                      </p:to>
                                    </p:set>
                                    <p:animEffect transition="in" filter="dissolve">
                                      <p:cBhvr>
                                        <p:cTn id="48" dur="500"/>
                                        <p:tgtEl>
                                          <p:spTgt spid="16398"/>
                                        </p:tgtEl>
                                      </p:cBhvr>
                                    </p:animEffect>
                                  </p:childTnLst>
                                </p:cTn>
                              </p:par>
                            </p:childTnLst>
                          </p:cTn>
                        </p:par>
                      </p:childTnLst>
                    </p:cTn>
                  </p:par>
                  <p:par>
                    <p:cTn id="49" fill="hold">
                      <p:stCondLst>
                        <p:cond delay="indefinite"/>
                      </p:stCondLst>
                      <p:childTnLst>
                        <p:par>
                          <p:cTn id="50" fill="hold">
                            <p:stCondLst>
                              <p:cond delay="0"/>
                            </p:stCondLst>
                            <p:childTnLst>
                              <p:par>
                                <p:cTn id="51" presetID="9" presetClass="entr" presetSubtype="0" fill="hold" nodeType="clickEffect">
                                  <p:stCondLst>
                                    <p:cond delay="0"/>
                                  </p:stCondLst>
                                  <p:childTnLst>
                                    <p:set>
                                      <p:cBhvr>
                                        <p:cTn id="52" dur="1" fill="hold">
                                          <p:stCondLst>
                                            <p:cond delay="0"/>
                                          </p:stCondLst>
                                        </p:cTn>
                                        <p:tgtEl>
                                          <p:spTgt spid="16399"/>
                                        </p:tgtEl>
                                        <p:attrNameLst>
                                          <p:attrName>style.visibility</p:attrName>
                                        </p:attrNameLst>
                                      </p:cBhvr>
                                      <p:to>
                                        <p:strVal val="visible"/>
                                      </p:to>
                                    </p:set>
                                    <p:animEffect transition="in" filter="dissolve">
                                      <p:cBhvr>
                                        <p:cTn id="53" dur="500"/>
                                        <p:tgtEl>
                                          <p:spTgt spid="16399"/>
                                        </p:tgtEl>
                                      </p:cBhvr>
                                    </p:animEffect>
                                  </p:childTnLst>
                                </p:cTn>
                              </p:par>
                            </p:childTnLst>
                          </p:cTn>
                        </p:par>
                        <p:par>
                          <p:cTn id="54" fill="hold">
                            <p:stCondLst>
                              <p:cond delay="500"/>
                            </p:stCondLst>
                            <p:childTnLst>
                              <p:par>
                                <p:cTn id="55" presetID="9" presetClass="entr" presetSubtype="0" fill="hold" nodeType="afterEffect">
                                  <p:stCondLst>
                                    <p:cond delay="0"/>
                                  </p:stCondLst>
                                  <p:childTnLst>
                                    <p:set>
                                      <p:cBhvr>
                                        <p:cTn id="56" dur="1" fill="hold">
                                          <p:stCondLst>
                                            <p:cond delay="0"/>
                                          </p:stCondLst>
                                        </p:cTn>
                                        <p:tgtEl>
                                          <p:spTgt spid="16400"/>
                                        </p:tgtEl>
                                        <p:attrNameLst>
                                          <p:attrName>style.visibility</p:attrName>
                                        </p:attrNameLst>
                                      </p:cBhvr>
                                      <p:to>
                                        <p:strVal val="visible"/>
                                      </p:to>
                                    </p:set>
                                    <p:animEffect transition="in" filter="dissolve">
                                      <p:cBhvr>
                                        <p:cTn id="57" dur="500"/>
                                        <p:tgtEl>
                                          <p:spTgt spid="164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2" grpId="0" autoUpdateAnimBg="0"/>
      <p:bldP spid="16394" grpId="0" animBg="1"/>
      <p:bldP spid="16395" grpId="0" animBg="1"/>
      <p:bldP spid="1639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3"/>
          <p:cNvGrpSpPr>
            <a:grpSpLocks/>
          </p:cNvGrpSpPr>
          <p:nvPr/>
        </p:nvGrpSpPr>
        <p:grpSpPr bwMode="auto">
          <a:xfrm>
            <a:off x="838200" y="3886200"/>
            <a:ext cx="3022600" cy="2590800"/>
            <a:chOff x="528" y="2448"/>
            <a:chExt cx="1904" cy="1632"/>
          </a:xfrm>
        </p:grpSpPr>
        <p:sp>
          <p:nvSpPr>
            <p:cNvPr id="7197" name="Rectangle 31"/>
            <p:cNvSpPr>
              <a:spLocks noChangeArrowheads="1"/>
            </p:cNvSpPr>
            <p:nvPr/>
          </p:nvSpPr>
          <p:spPr bwMode="auto">
            <a:xfrm>
              <a:off x="576" y="2448"/>
              <a:ext cx="1824" cy="1632"/>
            </a:xfrm>
            <a:prstGeom prst="rect">
              <a:avLst/>
            </a:prstGeom>
            <a:solidFill>
              <a:srgbClr val="B2B2B2"/>
            </a:solidFill>
            <a:ln w="9525">
              <a:noFill/>
              <a:miter lim="800000"/>
              <a:headEnd/>
              <a:tailEnd/>
            </a:ln>
          </p:spPr>
          <p:txBody>
            <a:bodyPr wrap="none" anchor="ctr"/>
            <a:lstStyle/>
            <a:p>
              <a:endParaRPr lang="en-US"/>
            </a:p>
          </p:txBody>
        </p:sp>
        <p:sp>
          <p:nvSpPr>
            <p:cNvPr id="7198" name="Oval 32"/>
            <p:cNvSpPr>
              <a:spLocks noChangeArrowheads="1"/>
            </p:cNvSpPr>
            <p:nvPr/>
          </p:nvSpPr>
          <p:spPr bwMode="auto">
            <a:xfrm>
              <a:off x="816" y="2544"/>
              <a:ext cx="1440" cy="1440"/>
            </a:xfrm>
            <a:prstGeom prst="ellipse">
              <a:avLst/>
            </a:prstGeom>
            <a:solidFill>
              <a:schemeClr val="bg1"/>
            </a:solidFill>
            <a:ln w="9525">
              <a:solidFill>
                <a:schemeClr val="tx1"/>
              </a:solidFill>
              <a:prstDash val="dash"/>
              <a:miter lim="800000"/>
              <a:headEnd/>
              <a:tailEnd/>
            </a:ln>
          </p:spPr>
          <p:txBody>
            <a:bodyPr wrap="none" anchor="ctr"/>
            <a:lstStyle/>
            <a:p>
              <a:endParaRPr lang="en-US"/>
            </a:p>
          </p:txBody>
        </p:sp>
        <p:sp>
          <p:nvSpPr>
            <p:cNvPr id="7199" name="Text Box 34"/>
            <p:cNvSpPr txBox="1">
              <a:spLocks noChangeArrowheads="1"/>
            </p:cNvSpPr>
            <p:nvPr/>
          </p:nvSpPr>
          <p:spPr bwMode="auto">
            <a:xfrm>
              <a:off x="2236" y="3055"/>
              <a:ext cx="196" cy="250"/>
            </a:xfrm>
            <a:prstGeom prst="rect">
              <a:avLst/>
            </a:prstGeom>
            <a:noFill/>
            <a:ln w="9525">
              <a:noFill/>
              <a:miter lim="800000"/>
              <a:headEnd/>
              <a:tailEnd/>
            </a:ln>
          </p:spPr>
          <p:txBody>
            <a:bodyPr wrap="none">
              <a:spAutoFit/>
            </a:bodyPr>
            <a:lstStyle/>
            <a:p>
              <a:r>
                <a:rPr lang="en-US" altLang="zh-TW" sz="2000" b="0" i="1">
                  <a:solidFill>
                    <a:srgbClr val="0033CC"/>
                  </a:solidFill>
                </a:rPr>
                <a:t>a</a:t>
              </a:r>
            </a:p>
          </p:txBody>
        </p:sp>
        <p:sp>
          <p:nvSpPr>
            <p:cNvPr id="7200" name="Text Box 35"/>
            <p:cNvSpPr txBox="1">
              <a:spLocks noChangeArrowheads="1"/>
            </p:cNvSpPr>
            <p:nvPr/>
          </p:nvSpPr>
          <p:spPr bwMode="auto">
            <a:xfrm>
              <a:off x="528" y="3055"/>
              <a:ext cx="284" cy="250"/>
            </a:xfrm>
            <a:prstGeom prst="rect">
              <a:avLst/>
            </a:prstGeom>
            <a:noFill/>
            <a:ln w="9525">
              <a:noFill/>
              <a:miter lim="800000"/>
              <a:headEnd/>
              <a:tailEnd/>
            </a:ln>
          </p:spPr>
          <p:txBody>
            <a:bodyPr wrap="none">
              <a:spAutoFit/>
            </a:bodyPr>
            <a:lstStyle/>
            <a:p>
              <a:r>
                <a:rPr lang="en-US" altLang="zh-TW" sz="2000" b="0" i="1">
                  <a:solidFill>
                    <a:srgbClr val="0033CC"/>
                  </a:solidFill>
                  <a:sym typeface="Symbol" pitchFamily="18" charset="2"/>
                </a:rPr>
                <a:t></a:t>
              </a:r>
              <a:r>
                <a:rPr lang="en-US" altLang="zh-TW" sz="2000" b="0" i="1">
                  <a:solidFill>
                    <a:srgbClr val="0033CC"/>
                  </a:solidFill>
                </a:rPr>
                <a:t>a</a:t>
              </a:r>
            </a:p>
          </p:txBody>
        </p:sp>
      </p:grpSp>
      <p:sp>
        <p:nvSpPr>
          <p:cNvPr id="7172" name="Rectangle 4"/>
          <p:cNvSpPr>
            <a:spLocks noGrp="1" noChangeArrowheads="1"/>
          </p:cNvSpPr>
          <p:nvPr>
            <p:ph type="title"/>
          </p:nvPr>
        </p:nvSpPr>
        <p:spPr>
          <a:noFill/>
        </p:spPr>
        <p:txBody>
          <a:bodyPr>
            <a:normAutofit fontScale="90000"/>
          </a:bodyPr>
          <a:lstStyle/>
          <a:p>
            <a:pPr eaLnBrk="1" hangingPunct="1"/>
            <a:r>
              <a:rPr lang="en-US" altLang="zh-TW" b="1" dirty="0" smtClean="0">
                <a:latin typeface="Times New Roman" pitchFamily="18" charset="0"/>
                <a:cs typeface="Times New Roman" pitchFamily="18" charset="0"/>
              </a:rPr>
              <a:t>Example: A right sided Sequence</a:t>
            </a:r>
            <a:r>
              <a:rPr lang="en-US" altLang="zh-TW" sz="4400" b="1" dirty="0" smtClean="0">
                <a:latin typeface="Times New Roman" pitchFamily="18" charset="0"/>
                <a:cs typeface="Times New Roman" pitchFamily="18" charset="0"/>
              </a:rPr>
              <a:t> </a:t>
            </a:r>
            <a:r>
              <a:rPr lang="en-US" altLang="zh-TW" b="1" dirty="0" smtClean="0">
                <a:latin typeface="Times New Roman" pitchFamily="18" charset="0"/>
                <a:cs typeface="Times New Roman" pitchFamily="18" charset="0"/>
              </a:rPr>
              <a:t>ROC </a:t>
            </a:r>
            <a:r>
              <a:rPr lang="en-US" altLang="zh-TW" dirty="0" smtClean="0"/>
              <a:t>for </a:t>
            </a:r>
            <a:r>
              <a:rPr lang="en-US" altLang="zh-TW" b="0" i="1" dirty="0" smtClean="0">
                <a:solidFill>
                  <a:srgbClr val="0033CC"/>
                </a:solidFill>
                <a:latin typeface="Times New Roman" pitchFamily="18" charset="0"/>
              </a:rPr>
              <a:t>x</a:t>
            </a:r>
            <a:r>
              <a:rPr lang="en-US" altLang="zh-TW" b="0" dirty="0" smtClean="0">
                <a:solidFill>
                  <a:srgbClr val="0033CC"/>
                </a:solidFill>
                <a:latin typeface="Times New Roman" pitchFamily="18" charset="0"/>
              </a:rPr>
              <a:t>(</a:t>
            </a:r>
            <a:r>
              <a:rPr lang="en-US" altLang="zh-TW" b="0" i="1" dirty="0" smtClean="0">
                <a:solidFill>
                  <a:srgbClr val="0033CC"/>
                </a:solidFill>
                <a:latin typeface="Times New Roman" pitchFamily="18" charset="0"/>
              </a:rPr>
              <a:t>n</a:t>
            </a:r>
            <a:r>
              <a:rPr lang="en-US" altLang="zh-TW" b="0" dirty="0" smtClean="0">
                <a:solidFill>
                  <a:srgbClr val="0033CC"/>
                </a:solidFill>
                <a:latin typeface="Times New Roman" pitchFamily="18" charset="0"/>
              </a:rPr>
              <a:t>)=</a:t>
            </a:r>
            <a:r>
              <a:rPr lang="en-US" altLang="zh-TW" b="0" i="1" dirty="0" err="1" smtClean="0">
                <a:solidFill>
                  <a:srgbClr val="0033CC"/>
                </a:solidFill>
                <a:latin typeface="Times New Roman" pitchFamily="18" charset="0"/>
              </a:rPr>
              <a:t>a</a:t>
            </a:r>
            <a:r>
              <a:rPr lang="en-US" altLang="zh-TW" b="0" i="1" baseline="30000" dirty="0" err="1" smtClean="0">
                <a:solidFill>
                  <a:srgbClr val="0033CC"/>
                </a:solidFill>
                <a:latin typeface="Times New Roman" pitchFamily="18" charset="0"/>
              </a:rPr>
              <a:t>n</a:t>
            </a:r>
            <a:r>
              <a:rPr lang="en-US" altLang="zh-TW" b="0" i="1" dirty="0" err="1" smtClean="0">
                <a:solidFill>
                  <a:srgbClr val="0033CC"/>
                </a:solidFill>
                <a:latin typeface="Times New Roman" pitchFamily="18" charset="0"/>
              </a:rPr>
              <a:t>u</a:t>
            </a:r>
            <a:r>
              <a:rPr lang="en-US" altLang="zh-TW" b="0" dirty="0" smtClean="0">
                <a:solidFill>
                  <a:srgbClr val="0033CC"/>
                </a:solidFill>
                <a:latin typeface="Times New Roman" pitchFamily="18" charset="0"/>
              </a:rPr>
              <a:t>(</a:t>
            </a:r>
            <a:r>
              <a:rPr lang="en-US" altLang="zh-TW" b="0" i="1" dirty="0" smtClean="0">
                <a:solidFill>
                  <a:srgbClr val="0033CC"/>
                </a:solidFill>
                <a:latin typeface="Times New Roman" pitchFamily="18" charset="0"/>
              </a:rPr>
              <a:t>n</a:t>
            </a:r>
            <a:r>
              <a:rPr lang="en-US" altLang="zh-TW" b="0" dirty="0" smtClean="0">
                <a:solidFill>
                  <a:srgbClr val="0033CC"/>
                </a:solidFill>
                <a:latin typeface="Times New Roman" pitchFamily="18" charset="0"/>
              </a:rPr>
              <a:t>)</a:t>
            </a:r>
          </a:p>
        </p:txBody>
      </p:sp>
      <p:graphicFrame>
        <p:nvGraphicFramePr>
          <p:cNvPr id="19472" name="Object 16"/>
          <p:cNvGraphicFramePr>
            <a:graphicFrameLocks noChangeAspect="1"/>
          </p:cNvGraphicFramePr>
          <p:nvPr/>
        </p:nvGraphicFramePr>
        <p:xfrm>
          <a:off x="990600" y="2362200"/>
          <a:ext cx="3263900" cy="793750"/>
        </p:xfrm>
        <a:graphic>
          <a:graphicData uri="http://schemas.openxmlformats.org/presentationml/2006/ole">
            <p:oleObj spid="_x0000_s32770" name="Equation" r:id="rId3" imgW="1612800" imgH="393480" progId="Equation.3">
              <p:embed/>
            </p:oleObj>
          </a:graphicData>
        </a:graphic>
      </p:graphicFrame>
      <p:grpSp>
        <p:nvGrpSpPr>
          <p:cNvPr id="3" name="Group 22"/>
          <p:cNvGrpSpPr>
            <a:grpSpLocks/>
          </p:cNvGrpSpPr>
          <p:nvPr/>
        </p:nvGrpSpPr>
        <p:grpSpPr bwMode="auto">
          <a:xfrm>
            <a:off x="762000" y="3505200"/>
            <a:ext cx="3441700" cy="3124200"/>
            <a:chOff x="1152" y="1680"/>
            <a:chExt cx="2168" cy="1968"/>
          </a:xfrm>
        </p:grpSpPr>
        <p:sp>
          <p:nvSpPr>
            <p:cNvPr id="7193" name="Line 23"/>
            <p:cNvSpPr>
              <a:spLocks noChangeShapeType="1"/>
            </p:cNvSpPr>
            <p:nvPr/>
          </p:nvSpPr>
          <p:spPr bwMode="auto">
            <a:xfrm>
              <a:off x="1152" y="2736"/>
              <a:ext cx="2160" cy="0"/>
            </a:xfrm>
            <a:prstGeom prst="line">
              <a:avLst/>
            </a:prstGeom>
            <a:noFill/>
            <a:ln w="9525">
              <a:solidFill>
                <a:schemeClr val="tx1"/>
              </a:solidFill>
              <a:miter lim="800000"/>
              <a:headEnd/>
              <a:tailEnd type="triangle" w="med" len="med"/>
            </a:ln>
          </p:spPr>
          <p:txBody>
            <a:bodyPr wrap="none"/>
            <a:lstStyle/>
            <a:p>
              <a:endParaRPr lang="en-US"/>
            </a:p>
          </p:txBody>
        </p:sp>
        <p:sp>
          <p:nvSpPr>
            <p:cNvPr id="7194" name="Line 24"/>
            <p:cNvSpPr>
              <a:spLocks noChangeShapeType="1"/>
            </p:cNvSpPr>
            <p:nvPr/>
          </p:nvSpPr>
          <p:spPr bwMode="auto">
            <a:xfrm flipV="1">
              <a:off x="2208" y="1776"/>
              <a:ext cx="0" cy="1872"/>
            </a:xfrm>
            <a:prstGeom prst="line">
              <a:avLst/>
            </a:prstGeom>
            <a:noFill/>
            <a:ln w="9525">
              <a:solidFill>
                <a:schemeClr val="tx1"/>
              </a:solidFill>
              <a:miter lim="800000"/>
              <a:headEnd/>
              <a:tailEnd type="triangle" w="med" len="med"/>
            </a:ln>
          </p:spPr>
          <p:txBody>
            <a:bodyPr wrap="none"/>
            <a:lstStyle/>
            <a:p>
              <a:endParaRPr lang="en-US"/>
            </a:p>
          </p:txBody>
        </p:sp>
        <p:sp>
          <p:nvSpPr>
            <p:cNvPr id="7195" name="Text Box 25"/>
            <p:cNvSpPr txBox="1">
              <a:spLocks noChangeArrowheads="1"/>
            </p:cNvSpPr>
            <p:nvPr/>
          </p:nvSpPr>
          <p:spPr bwMode="auto">
            <a:xfrm>
              <a:off x="3024" y="2688"/>
              <a:ext cx="296" cy="288"/>
            </a:xfrm>
            <a:prstGeom prst="rect">
              <a:avLst/>
            </a:prstGeom>
            <a:noFill/>
            <a:ln w="9525">
              <a:noFill/>
              <a:miter lim="800000"/>
              <a:headEnd/>
              <a:tailEnd/>
            </a:ln>
          </p:spPr>
          <p:txBody>
            <a:bodyPr wrap="none">
              <a:spAutoFit/>
            </a:bodyPr>
            <a:lstStyle/>
            <a:p>
              <a:r>
                <a:rPr lang="en-US" altLang="zh-TW" b="0">
                  <a:latin typeface="Monotype Corsiva" pitchFamily="66" charset="0"/>
                </a:rPr>
                <a:t>Re</a:t>
              </a:r>
            </a:p>
          </p:txBody>
        </p:sp>
        <p:sp>
          <p:nvSpPr>
            <p:cNvPr id="7196" name="Text Box 26"/>
            <p:cNvSpPr txBox="1">
              <a:spLocks noChangeArrowheads="1"/>
            </p:cNvSpPr>
            <p:nvPr/>
          </p:nvSpPr>
          <p:spPr bwMode="auto">
            <a:xfrm>
              <a:off x="2208" y="1680"/>
              <a:ext cx="308" cy="288"/>
            </a:xfrm>
            <a:prstGeom prst="rect">
              <a:avLst/>
            </a:prstGeom>
            <a:noFill/>
            <a:ln w="9525">
              <a:noFill/>
              <a:miter lim="800000"/>
              <a:headEnd/>
              <a:tailEnd/>
            </a:ln>
          </p:spPr>
          <p:txBody>
            <a:bodyPr wrap="none">
              <a:spAutoFit/>
            </a:bodyPr>
            <a:lstStyle/>
            <a:p>
              <a:r>
                <a:rPr lang="en-US" altLang="zh-TW" b="0">
                  <a:latin typeface="Monotype Corsiva" pitchFamily="66" charset="0"/>
                </a:rPr>
                <a:t>Im</a:t>
              </a:r>
            </a:p>
          </p:txBody>
        </p:sp>
      </p:grpSp>
      <p:grpSp>
        <p:nvGrpSpPr>
          <p:cNvPr id="4" name="Group 27"/>
          <p:cNvGrpSpPr>
            <a:grpSpLocks/>
          </p:cNvGrpSpPr>
          <p:nvPr/>
        </p:nvGrpSpPr>
        <p:grpSpPr bwMode="auto">
          <a:xfrm>
            <a:off x="1447800" y="4191000"/>
            <a:ext cx="1981200" cy="1981200"/>
            <a:chOff x="816" y="2592"/>
            <a:chExt cx="1440" cy="1344"/>
          </a:xfrm>
        </p:grpSpPr>
        <p:sp>
          <p:nvSpPr>
            <p:cNvPr id="7190" name="Oval 28"/>
            <p:cNvSpPr>
              <a:spLocks noChangeArrowheads="1"/>
            </p:cNvSpPr>
            <p:nvPr/>
          </p:nvSpPr>
          <p:spPr bwMode="auto">
            <a:xfrm>
              <a:off x="816" y="2592"/>
              <a:ext cx="1440" cy="1344"/>
            </a:xfrm>
            <a:prstGeom prst="ellipse">
              <a:avLst/>
            </a:prstGeom>
            <a:noFill/>
            <a:ln w="28575">
              <a:solidFill>
                <a:srgbClr val="FF0000"/>
              </a:solidFill>
              <a:miter lim="800000"/>
              <a:headEnd/>
              <a:tailEnd/>
            </a:ln>
          </p:spPr>
          <p:txBody>
            <a:bodyPr wrap="none" anchor="ctr"/>
            <a:lstStyle/>
            <a:p>
              <a:endParaRPr lang="en-US"/>
            </a:p>
          </p:txBody>
        </p:sp>
        <p:sp>
          <p:nvSpPr>
            <p:cNvPr id="7191" name="Line 29"/>
            <p:cNvSpPr>
              <a:spLocks noChangeShapeType="1"/>
            </p:cNvSpPr>
            <p:nvPr/>
          </p:nvSpPr>
          <p:spPr bwMode="auto">
            <a:xfrm flipV="1">
              <a:off x="1536" y="2832"/>
              <a:ext cx="528" cy="432"/>
            </a:xfrm>
            <a:prstGeom prst="line">
              <a:avLst/>
            </a:prstGeom>
            <a:noFill/>
            <a:ln w="9525">
              <a:solidFill>
                <a:srgbClr val="FF0000"/>
              </a:solidFill>
              <a:miter lim="800000"/>
              <a:headEnd/>
              <a:tailEnd type="triangle" w="med" len="med"/>
            </a:ln>
          </p:spPr>
          <p:txBody>
            <a:bodyPr wrap="none"/>
            <a:lstStyle/>
            <a:p>
              <a:endParaRPr lang="en-US"/>
            </a:p>
          </p:txBody>
        </p:sp>
        <p:sp>
          <p:nvSpPr>
            <p:cNvPr id="7192" name="Text Box 30"/>
            <p:cNvSpPr txBox="1">
              <a:spLocks noChangeArrowheads="1"/>
            </p:cNvSpPr>
            <p:nvPr/>
          </p:nvSpPr>
          <p:spPr bwMode="auto">
            <a:xfrm>
              <a:off x="1634" y="2832"/>
              <a:ext cx="245" cy="310"/>
            </a:xfrm>
            <a:prstGeom prst="rect">
              <a:avLst/>
            </a:prstGeom>
            <a:noFill/>
            <a:ln w="9525">
              <a:noFill/>
              <a:miter lim="800000"/>
              <a:headEnd/>
              <a:tailEnd/>
            </a:ln>
          </p:spPr>
          <p:txBody>
            <a:bodyPr wrap="none">
              <a:spAutoFit/>
            </a:bodyPr>
            <a:lstStyle/>
            <a:p>
              <a:r>
                <a:rPr lang="en-US" altLang="zh-TW" b="0">
                  <a:solidFill>
                    <a:srgbClr val="FF0000"/>
                  </a:solidFill>
                </a:rPr>
                <a:t>1</a:t>
              </a:r>
            </a:p>
          </p:txBody>
        </p:sp>
      </p:grpSp>
      <p:sp>
        <p:nvSpPr>
          <p:cNvPr id="33" name="Text Box 96"/>
          <p:cNvSpPr txBox="1">
            <a:spLocks noChangeArrowheads="1"/>
          </p:cNvSpPr>
          <p:nvPr/>
        </p:nvSpPr>
        <p:spPr bwMode="auto">
          <a:xfrm>
            <a:off x="5029200" y="4140200"/>
            <a:ext cx="3733800" cy="1373188"/>
          </a:xfrm>
          <a:prstGeom prst="rect">
            <a:avLst/>
          </a:prstGeom>
          <a:noFill/>
          <a:ln w="9525">
            <a:noFill/>
            <a:miter lim="800000"/>
            <a:headEnd/>
            <a:tailEnd/>
          </a:ln>
        </p:spPr>
        <p:txBody>
          <a:bodyPr>
            <a:spAutoFit/>
          </a:bodyPr>
          <a:lstStyle/>
          <a:p>
            <a:r>
              <a:rPr lang="en-US" altLang="zh-TW" sz="2800" b="0" dirty="0"/>
              <a:t>ROC is </a:t>
            </a:r>
            <a:r>
              <a:rPr lang="en-US" altLang="zh-TW" sz="2800" b="0" dirty="0">
                <a:solidFill>
                  <a:srgbClr val="FF0000"/>
                </a:solidFill>
              </a:rPr>
              <a:t>bounded by the pole</a:t>
            </a:r>
            <a:r>
              <a:rPr lang="en-US" altLang="zh-TW" sz="2800" b="0" dirty="0"/>
              <a:t> and is the </a:t>
            </a:r>
            <a:r>
              <a:rPr lang="en-US" altLang="zh-TW" sz="2800" b="0" dirty="0">
                <a:solidFill>
                  <a:srgbClr val="FF0000"/>
                </a:solidFill>
              </a:rPr>
              <a:t>exterior of a circle</a:t>
            </a:r>
            <a:r>
              <a:rPr lang="en-US" altLang="zh-TW" sz="2800" b="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9472"/>
                                        </p:tgtEl>
                                        <p:attrNameLst>
                                          <p:attrName>style.visibility</p:attrName>
                                        </p:attrNameLst>
                                      </p:cBhvr>
                                      <p:to>
                                        <p:strVal val="visible"/>
                                      </p:to>
                                    </p:set>
                                    <p:animEffect transition="in" filter="dissolve">
                                      <p:cBhvr>
                                        <p:cTn id="7" dur="500"/>
                                        <p:tgtEl>
                                          <p:spTgt spid="1947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dissolv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23" presetClass="entr" presetSubtype="288"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p:cTn id="22" dur="500" fill="hold"/>
                                        <p:tgtEl>
                                          <p:spTgt spid="4"/>
                                        </p:tgtEl>
                                        <p:attrNameLst>
                                          <p:attrName>ppt_w</p:attrName>
                                        </p:attrNameLst>
                                      </p:cBhvr>
                                      <p:tavLst>
                                        <p:tav tm="0">
                                          <p:val>
                                            <p:strVal val="4/3*#ppt_w"/>
                                          </p:val>
                                        </p:tav>
                                        <p:tav tm="100000">
                                          <p:val>
                                            <p:strVal val="#ppt_w"/>
                                          </p:val>
                                        </p:tav>
                                      </p:tavLst>
                                    </p:anim>
                                    <p:anim calcmode="lin" valueType="num">
                                      <p:cBhvr>
                                        <p:cTn id="23" dur="500" fill="hold"/>
                                        <p:tgtEl>
                                          <p:spTgt spid="4"/>
                                        </p:tgtEl>
                                        <p:attrNameLst>
                                          <p:attrName>ppt_h</p:attrName>
                                        </p:attrNameLst>
                                      </p:cBhvr>
                                      <p:tavLst>
                                        <p:tav tm="0">
                                          <p:val>
                                            <p:strVal val="4/3*#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33"/>
                                        </p:tgtEl>
                                        <p:attrNameLst>
                                          <p:attrName>style.visibility</p:attrName>
                                        </p:attrNameLst>
                                      </p:cBhvr>
                                      <p:to>
                                        <p:strVal val="visible"/>
                                      </p:to>
                                    </p:set>
                                    <p:animEffect transition="in" filter="dissolve">
                                      <p:cBhvr>
                                        <p:cTn id="28"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838200"/>
          </a:xfrm>
        </p:spPr>
        <p:txBody>
          <a:bodyPr>
            <a:normAutofit/>
          </a:bodyPr>
          <a:lstStyle/>
          <a:p>
            <a:pPr marL="0" indent="0" algn="ctr">
              <a:buNone/>
            </a:pPr>
            <a:r>
              <a:rPr lang="en-US" sz="4400" b="1" dirty="0" smtClean="0">
                <a:latin typeface="Times New Roman" pitchFamily="18" charset="0"/>
                <a:cs typeface="Times New Roman" pitchFamily="18" charset="0"/>
              </a:rPr>
              <a:t>The Z-Transform</a:t>
            </a:r>
            <a:endParaRPr lang="en-US" sz="4400" b="1"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2E7252C2-0924-4772-9203-444A6FAB674A}"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a:t>
            </a:fld>
            <a:endParaRPr lang="en-US"/>
          </a:p>
        </p:txBody>
      </p:sp>
      <p:pic>
        <p:nvPicPr>
          <p:cNvPr id="7169" name="Picture 1" descr="C:\Users\hp\Desktop\lefsided2.png"/>
          <p:cNvPicPr>
            <a:picLocks noChangeAspect="1" noChangeArrowheads="1"/>
          </p:cNvPicPr>
          <p:nvPr/>
        </p:nvPicPr>
        <p:blipFill>
          <a:blip r:embed="rId3"/>
          <a:srcRect/>
          <a:stretch>
            <a:fillRect/>
          </a:stretch>
        </p:blipFill>
        <p:spPr bwMode="auto">
          <a:xfrm>
            <a:off x="2133600" y="2362200"/>
            <a:ext cx="4648200" cy="3429000"/>
          </a:xfrm>
          <a:prstGeom prst="rect">
            <a:avLst/>
          </a:prstGeom>
          <a:noFill/>
        </p:spPr>
      </p:pic>
    </p:spTree>
    <p:extLst>
      <p:ext uri="{BB962C8B-B14F-4D97-AF65-F5344CB8AC3E}">
        <p14:creationId xmlns="" xmlns:p14="http://schemas.microsoft.com/office/powerpoint/2010/main" val="13233820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4"/>
          <p:cNvSpPr>
            <a:spLocks noGrp="1" noChangeArrowheads="1"/>
          </p:cNvSpPr>
          <p:nvPr>
            <p:ph type="title"/>
          </p:nvPr>
        </p:nvSpPr>
        <p:spPr>
          <a:noFill/>
        </p:spPr>
        <p:txBody>
          <a:bodyPr/>
          <a:lstStyle/>
          <a:p>
            <a:pPr eaLnBrk="1" hangingPunct="1"/>
            <a:r>
              <a:rPr lang="en-US" altLang="zh-TW" b="1" dirty="0" smtClean="0">
                <a:latin typeface="Times New Roman" pitchFamily="18" charset="0"/>
                <a:cs typeface="Times New Roman" pitchFamily="18" charset="0"/>
              </a:rPr>
              <a:t>Example: A left sided Sequence</a:t>
            </a:r>
          </a:p>
        </p:txBody>
      </p:sp>
      <p:graphicFrame>
        <p:nvGraphicFramePr>
          <p:cNvPr id="21509" name="Object 5"/>
          <p:cNvGraphicFramePr>
            <a:graphicFrameLocks noChangeAspect="1"/>
          </p:cNvGraphicFramePr>
          <p:nvPr/>
        </p:nvGraphicFramePr>
        <p:xfrm>
          <a:off x="3352800" y="2286000"/>
          <a:ext cx="2897188" cy="536575"/>
        </p:xfrm>
        <a:graphic>
          <a:graphicData uri="http://schemas.openxmlformats.org/presentationml/2006/ole">
            <p:oleObj spid="_x0000_s33794" name="Equation" r:id="rId3" imgW="1231560" imgH="228600" progId="Equation.3">
              <p:embed/>
            </p:oleObj>
          </a:graphicData>
        </a:graphic>
      </p:graphicFrame>
      <p:grpSp>
        <p:nvGrpSpPr>
          <p:cNvPr id="2" name="Group 59"/>
          <p:cNvGrpSpPr>
            <a:grpSpLocks/>
          </p:cNvGrpSpPr>
          <p:nvPr/>
        </p:nvGrpSpPr>
        <p:grpSpPr bwMode="auto">
          <a:xfrm>
            <a:off x="1524000" y="3352800"/>
            <a:ext cx="6477000" cy="2590800"/>
            <a:chOff x="1180" y="2400"/>
            <a:chExt cx="3524" cy="1248"/>
          </a:xfrm>
        </p:grpSpPr>
        <p:sp>
          <p:nvSpPr>
            <p:cNvPr id="21511" name="Rectangle 7"/>
            <p:cNvSpPr>
              <a:spLocks noChangeArrowheads="1"/>
            </p:cNvSpPr>
            <p:nvPr/>
          </p:nvSpPr>
          <p:spPr bwMode="auto">
            <a:xfrm>
              <a:off x="1200" y="2400"/>
              <a:ext cx="3504" cy="1248"/>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endParaRPr lang="en-US" b="0"/>
            </a:p>
          </p:txBody>
        </p:sp>
        <p:sp>
          <p:nvSpPr>
            <p:cNvPr id="8198" name="Line 9"/>
            <p:cNvSpPr>
              <a:spLocks noChangeShapeType="1"/>
            </p:cNvSpPr>
            <p:nvPr/>
          </p:nvSpPr>
          <p:spPr bwMode="auto">
            <a:xfrm>
              <a:off x="1392" y="2842"/>
              <a:ext cx="3120" cy="0"/>
            </a:xfrm>
            <a:prstGeom prst="line">
              <a:avLst/>
            </a:prstGeom>
            <a:noFill/>
            <a:ln w="9525">
              <a:solidFill>
                <a:schemeClr val="tx1"/>
              </a:solidFill>
              <a:miter lim="800000"/>
              <a:headEnd/>
              <a:tailEnd type="triangle" w="med" len="med"/>
            </a:ln>
          </p:spPr>
          <p:txBody>
            <a:bodyPr wrap="none"/>
            <a:lstStyle/>
            <a:p>
              <a:endParaRPr lang="en-US"/>
            </a:p>
          </p:txBody>
        </p:sp>
        <p:sp>
          <p:nvSpPr>
            <p:cNvPr id="8199" name="Line 10"/>
            <p:cNvSpPr>
              <a:spLocks noChangeShapeType="1"/>
            </p:cNvSpPr>
            <p:nvPr/>
          </p:nvSpPr>
          <p:spPr bwMode="auto">
            <a:xfrm>
              <a:off x="2784" y="2592"/>
              <a:ext cx="0" cy="912"/>
            </a:xfrm>
            <a:prstGeom prst="line">
              <a:avLst/>
            </a:prstGeom>
            <a:noFill/>
            <a:ln w="9525">
              <a:solidFill>
                <a:schemeClr val="tx1"/>
              </a:solidFill>
              <a:miter lim="800000"/>
              <a:headEnd/>
              <a:tailEnd/>
            </a:ln>
          </p:spPr>
          <p:txBody>
            <a:bodyPr wrap="none"/>
            <a:lstStyle/>
            <a:p>
              <a:endParaRPr lang="en-US"/>
            </a:p>
          </p:txBody>
        </p:sp>
        <p:sp>
          <p:nvSpPr>
            <p:cNvPr id="8200" name="Line 11"/>
            <p:cNvSpPr>
              <a:spLocks noChangeShapeType="1"/>
            </p:cNvSpPr>
            <p:nvPr/>
          </p:nvSpPr>
          <p:spPr bwMode="auto">
            <a:xfrm>
              <a:off x="2928" y="2794"/>
              <a:ext cx="0" cy="96"/>
            </a:xfrm>
            <a:prstGeom prst="line">
              <a:avLst/>
            </a:prstGeom>
            <a:noFill/>
            <a:ln w="9525">
              <a:solidFill>
                <a:schemeClr val="tx1"/>
              </a:solidFill>
              <a:miter lim="800000"/>
              <a:headEnd/>
              <a:tailEnd/>
            </a:ln>
          </p:spPr>
          <p:txBody>
            <a:bodyPr wrap="none"/>
            <a:lstStyle/>
            <a:p>
              <a:endParaRPr lang="en-US"/>
            </a:p>
          </p:txBody>
        </p:sp>
        <p:sp>
          <p:nvSpPr>
            <p:cNvPr id="8201" name="Line 12"/>
            <p:cNvSpPr>
              <a:spLocks noChangeShapeType="1"/>
            </p:cNvSpPr>
            <p:nvPr/>
          </p:nvSpPr>
          <p:spPr bwMode="auto">
            <a:xfrm>
              <a:off x="3072" y="2794"/>
              <a:ext cx="0" cy="96"/>
            </a:xfrm>
            <a:prstGeom prst="line">
              <a:avLst/>
            </a:prstGeom>
            <a:noFill/>
            <a:ln w="9525">
              <a:solidFill>
                <a:schemeClr val="tx1"/>
              </a:solidFill>
              <a:miter lim="800000"/>
              <a:headEnd/>
              <a:tailEnd/>
            </a:ln>
          </p:spPr>
          <p:txBody>
            <a:bodyPr wrap="none"/>
            <a:lstStyle/>
            <a:p>
              <a:endParaRPr lang="en-US"/>
            </a:p>
          </p:txBody>
        </p:sp>
        <p:sp>
          <p:nvSpPr>
            <p:cNvPr id="8202" name="Line 13"/>
            <p:cNvSpPr>
              <a:spLocks noChangeShapeType="1"/>
            </p:cNvSpPr>
            <p:nvPr/>
          </p:nvSpPr>
          <p:spPr bwMode="auto">
            <a:xfrm>
              <a:off x="3216" y="2794"/>
              <a:ext cx="0" cy="96"/>
            </a:xfrm>
            <a:prstGeom prst="line">
              <a:avLst/>
            </a:prstGeom>
            <a:noFill/>
            <a:ln w="9525">
              <a:solidFill>
                <a:schemeClr val="tx1"/>
              </a:solidFill>
              <a:miter lim="800000"/>
              <a:headEnd/>
              <a:tailEnd/>
            </a:ln>
          </p:spPr>
          <p:txBody>
            <a:bodyPr wrap="none"/>
            <a:lstStyle/>
            <a:p>
              <a:endParaRPr lang="en-US"/>
            </a:p>
          </p:txBody>
        </p:sp>
        <p:sp>
          <p:nvSpPr>
            <p:cNvPr id="8203" name="Line 14"/>
            <p:cNvSpPr>
              <a:spLocks noChangeShapeType="1"/>
            </p:cNvSpPr>
            <p:nvPr/>
          </p:nvSpPr>
          <p:spPr bwMode="auto">
            <a:xfrm>
              <a:off x="3360" y="2794"/>
              <a:ext cx="0" cy="96"/>
            </a:xfrm>
            <a:prstGeom prst="line">
              <a:avLst/>
            </a:prstGeom>
            <a:noFill/>
            <a:ln w="9525">
              <a:solidFill>
                <a:schemeClr val="tx1"/>
              </a:solidFill>
              <a:miter lim="800000"/>
              <a:headEnd/>
              <a:tailEnd/>
            </a:ln>
          </p:spPr>
          <p:txBody>
            <a:bodyPr wrap="none"/>
            <a:lstStyle/>
            <a:p>
              <a:endParaRPr lang="en-US"/>
            </a:p>
          </p:txBody>
        </p:sp>
        <p:sp>
          <p:nvSpPr>
            <p:cNvPr id="8204" name="Line 15"/>
            <p:cNvSpPr>
              <a:spLocks noChangeShapeType="1"/>
            </p:cNvSpPr>
            <p:nvPr/>
          </p:nvSpPr>
          <p:spPr bwMode="auto">
            <a:xfrm>
              <a:off x="3504" y="2794"/>
              <a:ext cx="0" cy="96"/>
            </a:xfrm>
            <a:prstGeom prst="line">
              <a:avLst/>
            </a:prstGeom>
            <a:noFill/>
            <a:ln w="9525">
              <a:solidFill>
                <a:schemeClr val="tx1"/>
              </a:solidFill>
              <a:miter lim="800000"/>
              <a:headEnd/>
              <a:tailEnd/>
            </a:ln>
          </p:spPr>
          <p:txBody>
            <a:bodyPr wrap="none"/>
            <a:lstStyle/>
            <a:p>
              <a:endParaRPr lang="en-US"/>
            </a:p>
          </p:txBody>
        </p:sp>
        <p:sp>
          <p:nvSpPr>
            <p:cNvPr id="8205" name="Line 16"/>
            <p:cNvSpPr>
              <a:spLocks noChangeShapeType="1"/>
            </p:cNvSpPr>
            <p:nvPr/>
          </p:nvSpPr>
          <p:spPr bwMode="auto">
            <a:xfrm>
              <a:off x="3648" y="2794"/>
              <a:ext cx="0" cy="96"/>
            </a:xfrm>
            <a:prstGeom prst="line">
              <a:avLst/>
            </a:prstGeom>
            <a:noFill/>
            <a:ln w="9525">
              <a:solidFill>
                <a:schemeClr val="tx1"/>
              </a:solidFill>
              <a:miter lim="800000"/>
              <a:headEnd/>
              <a:tailEnd/>
            </a:ln>
          </p:spPr>
          <p:txBody>
            <a:bodyPr wrap="none"/>
            <a:lstStyle/>
            <a:p>
              <a:endParaRPr lang="en-US"/>
            </a:p>
          </p:txBody>
        </p:sp>
        <p:sp>
          <p:nvSpPr>
            <p:cNvPr id="8206" name="Line 17"/>
            <p:cNvSpPr>
              <a:spLocks noChangeShapeType="1"/>
            </p:cNvSpPr>
            <p:nvPr/>
          </p:nvSpPr>
          <p:spPr bwMode="auto">
            <a:xfrm>
              <a:off x="3792" y="2794"/>
              <a:ext cx="0" cy="96"/>
            </a:xfrm>
            <a:prstGeom prst="line">
              <a:avLst/>
            </a:prstGeom>
            <a:noFill/>
            <a:ln w="9525">
              <a:solidFill>
                <a:schemeClr val="tx1"/>
              </a:solidFill>
              <a:miter lim="800000"/>
              <a:headEnd/>
              <a:tailEnd/>
            </a:ln>
          </p:spPr>
          <p:txBody>
            <a:bodyPr wrap="none"/>
            <a:lstStyle/>
            <a:p>
              <a:endParaRPr lang="en-US"/>
            </a:p>
          </p:txBody>
        </p:sp>
        <p:sp>
          <p:nvSpPr>
            <p:cNvPr id="8207" name="Line 18"/>
            <p:cNvSpPr>
              <a:spLocks noChangeShapeType="1"/>
            </p:cNvSpPr>
            <p:nvPr/>
          </p:nvSpPr>
          <p:spPr bwMode="auto">
            <a:xfrm>
              <a:off x="3936" y="2794"/>
              <a:ext cx="0" cy="96"/>
            </a:xfrm>
            <a:prstGeom prst="line">
              <a:avLst/>
            </a:prstGeom>
            <a:noFill/>
            <a:ln w="9525">
              <a:solidFill>
                <a:schemeClr val="tx1"/>
              </a:solidFill>
              <a:miter lim="800000"/>
              <a:headEnd/>
              <a:tailEnd/>
            </a:ln>
          </p:spPr>
          <p:txBody>
            <a:bodyPr wrap="none"/>
            <a:lstStyle/>
            <a:p>
              <a:endParaRPr lang="en-US"/>
            </a:p>
          </p:txBody>
        </p:sp>
        <p:sp>
          <p:nvSpPr>
            <p:cNvPr id="8208" name="Line 19"/>
            <p:cNvSpPr>
              <a:spLocks noChangeShapeType="1"/>
            </p:cNvSpPr>
            <p:nvPr/>
          </p:nvSpPr>
          <p:spPr bwMode="auto">
            <a:xfrm>
              <a:off x="4080" y="2794"/>
              <a:ext cx="0" cy="96"/>
            </a:xfrm>
            <a:prstGeom prst="line">
              <a:avLst/>
            </a:prstGeom>
            <a:noFill/>
            <a:ln w="9525">
              <a:solidFill>
                <a:schemeClr val="tx1"/>
              </a:solidFill>
              <a:miter lim="800000"/>
              <a:headEnd/>
              <a:tailEnd/>
            </a:ln>
          </p:spPr>
          <p:txBody>
            <a:bodyPr wrap="none"/>
            <a:lstStyle/>
            <a:p>
              <a:endParaRPr lang="en-US"/>
            </a:p>
          </p:txBody>
        </p:sp>
        <p:sp>
          <p:nvSpPr>
            <p:cNvPr id="8209" name="Line 20"/>
            <p:cNvSpPr>
              <a:spLocks noChangeShapeType="1"/>
            </p:cNvSpPr>
            <p:nvPr/>
          </p:nvSpPr>
          <p:spPr bwMode="auto">
            <a:xfrm>
              <a:off x="4224" y="2794"/>
              <a:ext cx="0" cy="96"/>
            </a:xfrm>
            <a:prstGeom prst="line">
              <a:avLst/>
            </a:prstGeom>
            <a:noFill/>
            <a:ln w="9525">
              <a:solidFill>
                <a:schemeClr val="tx1"/>
              </a:solidFill>
              <a:miter lim="800000"/>
              <a:headEnd/>
              <a:tailEnd/>
            </a:ln>
          </p:spPr>
          <p:txBody>
            <a:bodyPr wrap="none"/>
            <a:lstStyle/>
            <a:p>
              <a:endParaRPr lang="en-US"/>
            </a:p>
          </p:txBody>
        </p:sp>
        <p:sp>
          <p:nvSpPr>
            <p:cNvPr id="8210" name="Line 21"/>
            <p:cNvSpPr>
              <a:spLocks noChangeShapeType="1"/>
            </p:cNvSpPr>
            <p:nvPr/>
          </p:nvSpPr>
          <p:spPr bwMode="auto">
            <a:xfrm>
              <a:off x="1632" y="2794"/>
              <a:ext cx="0" cy="96"/>
            </a:xfrm>
            <a:prstGeom prst="line">
              <a:avLst/>
            </a:prstGeom>
            <a:noFill/>
            <a:ln w="9525">
              <a:solidFill>
                <a:schemeClr val="tx1"/>
              </a:solidFill>
              <a:miter lim="800000"/>
              <a:headEnd/>
              <a:tailEnd/>
            </a:ln>
          </p:spPr>
          <p:txBody>
            <a:bodyPr wrap="none"/>
            <a:lstStyle/>
            <a:p>
              <a:endParaRPr lang="en-US"/>
            </a:p>
          </p:txBody>
        </p:sp>
        <p:sp>
          <p:nvSpPr>
            <p:cNvPr id="8211" name="Line 22"/>
            <p:cNvSpPr>
              <a:spLocks noChangeShapeType="1"/>
            </p:cNvSpPr>
            <p:nvPr/>
          </p:nvSpPr>
          <p:spPr bwMode="auto">
            <a:xfrm>
              <a:off x="1776" y="2794"/>
              <a:ext cx="0" cy="96"/>
            </a:xfrm>
            <a:prstGeom prst="line">
              <a:avLst/>
            </a:prstGeom>
            <a:noFill/>
            <a:ln w="9525">
              <a:solidFill>
                <a:schemeClr val="tx1"/>
              </a:solidFill>
              <a:miter lim="800000"/>
              <a:headEnd/>
              <a:tailEnd/>
            </a:ln>
          </p:spPr>
          <p:txBody>
            <a:bodyPr wrap="none"/>
            <a:lstStyle/>
            <a:p>
              <a:endParaRPr lang="en-US"/>
            </a:p>
          </p:txBody>
        </p:sp>
        <p:sp>
          <p:nvSpPr>
            <p:cNvPr id="8212" name="Line 23"/>
            <p:cNvSpPr>
              <a:spLocks noChangeShapeType="1"/>
            </p:cNvSpPr>
            <p:nvPr/>
          </p:nvSpPr>
          <p:spPr bwMode="auto">
            <a:xfrm>
              <a:off x="1920" y="2794"/>
              <a:ext cx="0" cy="96"/>
            </a:xfrm>
            <a:prstGeom prst="line">
              <a:avLst/>
            </a:prstGeom>
            <a:noFill/>
            <a:ln w="9525">
              <a:solidFill>
                <a:schemeClr val="tx1"/>
              </a:solidFill>
              <a:miter lim="800000"/>
              <a:headEnd/>
              <a:tailEnd/>
            </a:ln>
          </p:spPr>
          <p:txBody>
            <a:bodyPr wrap="none"/>
            <a:lstStyle/>
            <a:p>
              <a:endParaRPr lang="en-US"/>
            </a:p>
          </p:txBody>
        </p:sp>
        <p:sp>
          <p:nvSpPr>
            <p:cNvPr id="8213" name="Line 24"/>
            <p:cNvSpPr>
              <a:spLocks noChangeShapeType="1"/>
            </p:cNvSpPr>
            <p:nvPr/>
          </p:nvSpPr>
          <p:spPr bwMode="auto">
            <a:xfrm>
              <a:off x="2064" y="2794"/>
              <a:ext cx="0" cy="96"/>
            </a:xfrm>
            <a:prstGeom prst="line">
              <a:avLst/>
            </a:prstGeom>
            <a:noFill/>
            <a:ln w="9525">
              <a:solidFill>
                <a:schemeClr val="tx1"/>
              </a:solidFill>
              <a:miter lim="800000"/>
              <a:headEnd/>
              <a:tailEnd/>
            </a:ln>
          </p:spPr>
          <p:txBody>
            <a:bodyPr wrap="none"/>
            <a:lstStyle/>
            <a:p>
              <a:endParaRPr lang="en-US"/>
            </a:p>
          </p:txBody>
        </p:sp>
        <p:sp>
          <p:nvSpPr>
            <p:cNvPr id="8214" name="Line 25"/>
            <p:cNvSpPr>
              <a:spLocks noChangeShapeType="1"/>
            </p:cNvSpPr>
            <p:nvPr/>
          </p:nvSpPr>
          <p:spPr bwMode="auto">
            <a:xfrm>
              <a:off x="2208" y="2794"/>
              <a:ext cx="0" cy="96"/>
            </a:xfrm>
            <a:prstGeom prst="line">
              <a:avLst/>
            </a:prstGeom>
            <a:noFill/>
            <a:ln w="9525">
              <a:solidFill>
                <a:schemeClr val="tx1"/>
              </a:solidFill>
              <a:miter lim="800000"/>
              <a:headEnd/>
              <a:tailEnd/>
            </a:ln>
          </p:spPr>
          <p:txBody>
            <a:bodyPr wrap="none"/>
            <a:lstStyle/>
            <a:p>
              <a:endParaRPr lang="en-US"/>
            </a:p>
          </p:txBody>
        </p:sp>
        <p:sp>
          <p:nvSpPr>
            <p:cNvPr id="8215" name="Line 26"/>
            <p:cNvSpPr>
              <a:spLocks noChangeShapeType="1"/>
            </p:cNvSpPr>
            <p:nvPr/>
          </p:nvSpPr>
          <p:spPr bwMode="auto">
            <a:xfrm>
              <a:off x="2352" y="2794"/>
              <a:ext cx="0" cy="96"/>
            </a:xfrm>
            <a:prstGeom prst="line">
              <a:avLst/>
            </a:prstGeom>
            <a:noFill/>
            <a:ln w="9525">
              <a:solidFill>
                <a:schemeClr val="tx1"/>
              </a:solidFill>
              <a:miter lim="800000"/>
              <a:headEnd/>
              <a:tailEnd/>
            </a:ln>
          </p:spPr>
          <p:txBody>
            <a:bodyPr wrap="none"/>
            <a:lstStyle/>
            <a:p>
              <a:endParaRPr lang="en-US"/>
            </a:p>
          </p:txBody>
        </p:sp>
        <p:sp>
          <p:nvSpPr>
            <p:cNvPr id="8216" name="Line 27"/>
            <p:cNvSpPr>
              <a:spLocks noChangeShapeType="1"/>
            </p:cNvSpPr>
            <p:nvPr/>
          </p:nvSpPr>
          <p:spPr bwMode="auto">
            <a:xfrm>
              <a:off x="2496" y="2794"/>
              <a:ext cx="0" cy="96"/>
            </a:xfrm>
            <a:prstGeom prst="line">
              <a:avLst/>
            </a:prstGeom>
            <a:noFill/>
            <a:ln w="9525">
              <a:solidFill>
                <a:schemeClr val="tx1"/>
              </a:solidFill>
              <a:miter lim="800000"/>
              <a:headEnd/>
              <a:tailEnd/>
            </a:ln>
          </p:spPr>
          <p:txBody>
            <a:bodyPr wrap="none"/>
            <a:lstStyle/>
            <a:p>
              <a:endParaRPr lang="en-US"/>
            </a:p>
          </p:txBody>
        </p:sp>
        <p:sp>
          <p:nvSpPr>
            <p:cNvPr id="8217" name="Line 28"/>
            <p:cNvSpPr>
              <a:spLocks noChangeShapeType="1"/>
            </p:cNvSpPr>
            <p:nvPr/>
          </p:nvSpPr>
          <p:spPr bwMode="auto">
            <a:xfrm>
              <a:off x="2640" y="2794"/>
              <a:ext cx="0" cy="96"/>
            </a:xfrm>
            <a:prstGeom prst="line">
              <a:avLst/>
            </a:prstGeom>
            <a:noFill/>
            <a:ln w="9525">
              <a:solidFill>
                <a:schemeClr val="tx1"/>
              </a:solidFill>
              <a:miter lim="800000"/>
              <a:headEnd/>
              <a:tailEnd/>
            </a:ln>
          </p:spPr>
          <p:txBody>
            <a:bodyPr wrap="none"/>
            <a:lstStyle/>
            <a:p>
              <a:endParaRPr lang="en-US"/>
            </a:p>
          </p:txBody>
        </p:sp>
        <p:sp>
          <p:nvSpPr>
            <p:cNvPr id="8218" name="Text Box 30"/>
            <p:cNvSpPr txBox="1">
              <a:spLocks noChangeArrowheads="1"/>
            </p:cNvSpPr>
            <p:nvPr/>
          </p:nvSpPr>
          <p:spPr bwMode="auto">
            <a:xfrm>
              <a:off x="2852" y="2592"/>
              <a:ext cx="172" cy="192"/>
            </a:xfrm>
            <a:prstGeom prst="rect">
              <a:avLst/>
            </a:prstGeom>
            <a:noFill/>
            <a:ln w="9525">
              <a:noFill/>
              <a:miter lim="800000"/>
              <a:headEnd/>
              <a:tailEnd/>
            </a:ln>
          </p:spPr>
          <p:txBody>
            <a:bodyPr wrap="none">
              <a:spAutoFit/>
            </a:bodyPr>
            <a:lstStyle/>
            <a:p>
              <a:r>
                <a:rPr lang="en-US" altLang="zh-TW" sz="1400" b="0"/>
                <a:t>1</a:t>
              </a:r>
            </a:p>
          </p:txBody>
        </p:sp>
        <p:sp>
          <p:nvSpPr>
            <p:cNvPr id="8219" name="Text Box 31"/>
            <p:cNvSpPr txBox="1">
              <a:spLocks noChangeArrowheads="1"/>
            </p:cNvSpPr>
            <p:nvPr/>
          </p:nvSpPr>
          <p:spPr bwMode="auto">
            <a:xfrm>
              <a:off x="2996" y="2592"/>
              <a:ext cx="172" cy="192"/>
            </a:xfrm>
            <a:prstGeom prst="rect">
              <a:avLst/>
            </a:prstGeom>
            <a:noFill/>
            <a:ln w="9525">
              <a:noFill/>
              <a:miter lim="800000"/>
              <a:headEnd/>
              <a:tailEnd/>
            </a:ln>
          </p:spPr>
          <p:txBody>
            <a:bodyPr wrap="none">
              <a:spAutoFit/>
            </a:bodyPr>
            <a:lstStyle/>
            <a:p>
              <a:r>
                <a:rPr lang="en-US" altLang="zh-TW" sz="1400" b="0"/>
                <a:t>2</a:t>
              </a:r>
            </a:p>
          </p:txBody>
        </p:sp>
        <p:sp>
          <p:nvSpPr>
            <p:cNvPr id="8220" name="Text Box 32"/>
            <p:cNvSpPr txBox="1">
              <a:spLocks noChangeArrowheads="1"/>
            </p:cNvSpPr>
            <p:nvPr/>
          </p:nvSpPr>
          <p:spPr bwMode="auto">
            <a:xfrm>
              <a:off x="3140" y="2592"/>
              <a:ext cx="172" cy="192"/>
            </a:xfrm>
            <a:prstGeom prst="rect">
              <a:avLst/>
            </a:prstGeom>
            <a:noFill/>
            <a:ln w="9525">
              <a:noFill/>
              <a:miter lim="800000"/>
              <a:headEnd/>
              <a:tailEnd/>
            </a:ln>
          </p:spPr>
          <p:txBody>
            <a:bodyPr wrap="none">
              <a:spAutoFit/>
            </a:bodyPr>
            <a:lstStyle/>
            <a:p>
              <a:r>
                <a:rPr lang="en-US" altLang="zh-TW" sz="1400" b="0"/>
                <a:t>3</a:t>
              </a:r>
            </a:p>
          </p:txBody>
        </p:sp>
        <p:sp>
          <p:nvSpPr>
            <p:cNvPr id="8221" name="Text Box 33"/>
            <p:cNvSpPr txBox="1">
              <a:spLocks noChangeArrowheads="1"/>
            </p:cNvSpPr>
            <p:nvPr/>
          </p:nvSpPr>
          <p:spPr bwMode="auto">
            <a:xfrm>
              <a:off x="3284" y="2592"/>
              <a:ext cx="172" cy="192"/>
            </a:xfrm>
            <a:prstGeom prst="rect">
              <a:avLst/>
            </a:prstGeom>
            <a:noFill/>
            <a:ln w="9525">
              <a:noFill/>
              <a:miter lim="800000"/>
              <a:headEnd/>
              <a:tailEnd/>
            </a:ln>
          </p:spPr>
          <p:txBody>
            <a:bodyPr wrap="none">
              <a:spAutoFit/>
            </a:bodyPr>
            <a:lstStyle/>
            <a:p>
              <a:r>
                <a:rPr lang="en-US" altLang="zh-TW" sz="1400" b="0"/>
                <a:t>4</a:t>
              </a:r>
            </a:p>
          </p:txBody>
        </p:sp>
        <p:sp>
          <p:nvSpPr>
            <p:cNvPr id="8222" name="Text Box 34"/>
            <p:cNvSpPr txBox="1">
              <a:spLocks noChangeArrowheads="1"/>
            </p:cNvSpPr>
            <p:nvPr/>
          </p:nvSpPr>
          <p:spPr bwMode="auto">
            <a:xfrm>
              <a:off x="3428" y="2592"/>
              <a:ext cx="172" cy="192"/>
            </a:xfrm>
            <a:prstGeom prst="rect">
              <a:avLst/>
            </a:prstGeom>
            <a:noFill/>
            <a:ln w="9525">
              <a:noFill/>
              <a:miter lim="800000"/>
              <a:headEnd/>
              <a:tailEnd/>
            </a:ln>
          </p:spPr>
          <p:txBody>
            <a:bodyPr wrap="none">
              <a:spAutoFit/>
            </a:bodyPr>
            <a:lstStyle/>
            <a:p>
              <a:r>
                <a:rPr lang="en-US" altLang="zh-TW" sz="1400" b="0"/>
                <a:t>5</a:t>
              </a:r>
            </a:p>
          </p:txBody>
        </p:sp>
        <p:sp>
          <p:nvSpPr>
            <p:cNvPr id="8223" name="Text Box 35"/>
            <p:cNvSpPr txBox="1">
              <a:spLocks noChangeArrowheads="1"/>
            </p:cNvSpPr>
            <p:nvPr/>
          </p:nvSpPr>
          <p:spPr bwMode="auto">
            <a:xfrm>
              <a:off x="3572" y="2592"/>
              <a:ext cx="172" cy="192"/>
            </a:xfrm>
            <a:prstGeom prst="rect">
              <a:avLst/>
            </a:prstGeom>
            <a:noFill/>
            <a:ln w="9525">
              <a:noFill/>
              <a:miter lim="800000"/>
              <a:headEnd/>
              <a:tailEnd/>
            </a:ln>
          </p:spPr>
          <p:txBody>
            <a:bodyPr wrap="none">
              <a:spAutoFit/>
            </a:bodyPr>
            <a:lstStyle/>
            <a:p>
              <a:r>
                <a:rPr lang="en-US" altLang="zh-TW" sz="1400" b="0"/>
                <a:t>6</a:t>
              </a:r>
            </a:p>
          </p:txBody>
        </p:sp>
        <p:sp>
          <p:nvSpPr>
            <p:cNvPr id="8224" name="Text Box 36"/>
            <p:cNvSpPr txBox="1">
              <a:spLocks noChangeArrowheads="1"/>
            </p:cNvSpPr>
            <p:nvPr/>
          </p:nvSpPr>
          <p:spPr bwMode="auto">
            <a:xfrm>
              <a:off x="3716" y="2592"/>
              <a:ext cx="172" cy="192"/>
            </a:xfrm>
            <a:prstGeom prst="rect">
              <a:avLst/>
            </a:prstGeom>
            <a:noFill/>
            <a:ln w="9525">
              <a:noFill/>
              <a:miter lim="800000"/>
              <a:headEnd/>
              <a:tailEnd/>
            </a:ln>
          </p:spPr>
          <p:txBody>
            <a:bodyPr wrap="none">
              <a:spAutoFit/>
            </a:bodyPr>
            <a:lstStyle/>
            <a:p>
              <a:r>
                <a:rPr lang="en-US" altLang="zh-TW" sz="1400" b="0"/>
                <a:t>7</a:t>
              </a:r>
            </a:p>
          </p:txBody>
        </p:sp>
        <p:sp>
          <p:nvSpPr>
            <p:cNvPr id="8225" name="Text Box 37"/>
            <p:cNvSpPr txBox="1">
              <a:spLocks noChangeArrowheads="1"/>
            </p:cNvSpPr>
            <p:nvPr/>
          </p:nvSpPr>
          <p:spPr bwMode="auto">
            <a:xfrm>
              <a:off x="3860" y="2592"/>
              <a:ext cx="172" cy="192"/>
            </a:xfrm>
            <a:prstGeom prst="rect">
              <a:avLst/>
            </a:prstGeom>
            <a:noFill/>
            <a:ln w="9525">
              <a:noFill/>
              <a:miter lim="800000"/>
              <a:headEnd/>
              <a:tailEnd/>
            </a:ln>
          </p:spPr>
          <p:txBody>
            <a:bodyPr wrap="none">
              <a:spAutoFit/>
            </a:bodyPr>
            <a:lstStyle/>
            <a:p>
              <a:r>
                <a:rPr lang="en-US" altLang="zh-TW" sz="1400" b="0"/>
                <a:t>8</a:t>
              </a:r>
            </a:p>
          </p:txBody>
        </p:sp>
        <p:sp>
          <p:nvSpPr>
            <p:cNvPr id="8226" name="Text Box 38"/>
            <p:cNvSpPr txBox="1">
              <a:spLocks noChangeArrowheads="1"/>
            </p:cNvSpPr>
            <p:nvPr/>
          </p:nvSpPr>
          <p:spPr bwMode="auto">
            <a:xfrm>
              <a:off x="4004" y="2592"/>
              <a:ext cx="172" cy="192"/>
            </a:xfrm>
            <a:prstGeom prst="rect">
              <a:avLst/>
            </a:prstGeom>
            <a:noFill/>
            <a:ln w="9525">
              <a:noFill/>
              <a:miter lim="800000"/>
              <a:headEnd/>
              <a:tailEnd/>
            </a:ln>
          </p:spPr>
          <p:txBody>
            <a:bodyPr wrap="none">
              <a:spAutoFit/>
            </a:bodyPr>
            <a:lstStyle/>
            <a:p>
              <a:r>
                <a:rPr lang="en-US" altLang="zh-TW" sz="1400" b="0"/>
                <a:t>9</a:t>
              </a:r>
            </a:p>
          </p:txBody>
        </p:sp>
        <p:sp>
          <p:nvSpPr>
            <p:cNvPr id="8227" name="Text Box 39"/>
            <p:cNvSpPr txBox="1">
              <a:spLocks noChangeArrowheads="1"/>
            </p:cNvSpPr>
            <p:nvPr/>
          </p:nvSpPr>
          <p:spPr bwMode="auto">
            <a:xfrm>
              <a:off x="4148" y="2592"/>
              <a:ext cx="228" cy="192"/>
            </a:xfrm>
            <a:prstGeom prst="rect">
              <a:avLst/>
            </a:prstGeom>
            <a:noFill/>
            <a:ln w="9525">
              <a:noFill/>
              <a:miter lim="800000"/>
              <a:headEnd/>
              <a:tailEnd/>
            </a:ln>
          </p:spPr>
          <p:txBody>
            <a:bodyPr wrap="none">
              <a:spAutoFit/>
            </a:bodyPr>
            <a:lstStyle/>
            <a:p>
              <a:r>
                <a:rPr lang="en-US" altLang="zh-TW" sz="1400" b="0"/>
                <a:t>10</a:t>
              </a:r>
            </a:p>
          </p:txBody>
        </p:sp>
        <p:sp>
          <p:nvSpPr>
            <p:cNvPr id="8228" name="Text Box 40"/>
            <p:cNvSpPr txBox="1">
              <a:spLocks noChangeArrowheads="1"/>
            </p:cNvSpPr>
            <p:nvPr/>
          </p:nvSpPr>
          <p:spPr bwMode="auto">
            <a:xfrm>
              <a:off x="2544" y="2592"/>
              <a:ext cx="209" cy="192"/>
            </a:xfrm>
            <a:prstGeom prst="rect">
              <a:avLst/>
            </a:prstGeom>
            <a:noFill/>
            <a:ln w="9525">
              <a:noFill/>
              <a:miter lim="800000"/>
              <a:headEnd/>
              <a:tailEnd/>
            </a:ln>
          </p:spPr>
          <p:txBody>
            <a:bodyPr wrap="none">
              <a:spAutoFit/>
            </a:bodyPr>
            <a:lstStyle/>
            <a:p>
              <a:r>
                <a:rPr lang="en-US" altLang="zh-TW" sz="1400" b="0"/>
                <a:t>-1</a:t>
              </a:r>
            </a:p>
          </p:txBody>
        </p:sp>
        <p:sp>
          <p:nvSpPr>
            <p:cNvPr id="8229" name="Text Box 41"/>
            <p:cNvSpPr txBox="1">
              <a:spLocks noChangeArrowheads="1"/>
            </p:cNvSpPr>
            <p:nvPr/>
          </p:nvSpPr>
          <p:spPr bwMode="auto">
            <a:xfrm>
              <a:off x="2383" y="2592"/>
              <a:ext cx="209" cy="192"/>
            </a:xfrm>
            <a:prstGeom prst="rect">
              <a:avLst/>
            </a:prstGeom>
            <a:noFill/>
            <a:ln w="9525">
              <a:noFill/>
              <a:miter lim="800000"/>
              <a:headEnd/>
              <a:tailEnd/>
            </a:ln>
          </p:spPr>
          <p:txBody>
            <a:bodyPr wrap="none">
              <a:spAutoFit/>
            </a:bodyPr>
            <a:lstStyle/>
            <a:p>
              <a:r>
                <a:rPr lang="en-US" altLang="zh-TW" sz="1400" b="0"/>
                <a:t>-2</a:t>
              </a:r>
            </a:p>
          </p:txBody>
        </p:sp>
        <p:sp>
          <p:nvSpPr>
            <p:cNvPr id="8230" name="Text Box 42"/>
            <p:cNvSpPr txBox="1">
              <a:spLocks noChangeArrowheads="1"/>
            </p:cNvSpPr>
            <p:nvPr/>
          </p:nvSpPr>
          <p:spPr bwMode="auto">
            <a:xfrm>
              <a:off x="2222" y="2592"/>
              <a:ext cx="209" cy="192"/>
            </a:xfrm>
            <a:prstGeom prst="rect">
              <a:avLst/>
            </a:prstGeom>
            <a:noFill/>
            <a:ln w="9525">
              <a:noFill/>
              <a:miter lim="800000"/>
              <a:headEnd/>
              <a:tailEnd/>
            </a:ln>
          </p:spPr>
          <p:txBody>
            <a:bodyPr wrap="none">
              <a:spAutoFit/>
            </a:bodyPr>
            <a:lstStyle/>
            <a:p>
              <a:r>
                <a:rPr lang="en-US" altLang="zh-TW" sz="1400" b="0"/>
                <a:t>-3</a:t>
              </a:r>
            </a:p>
          </p:txBody>
        </p:sp>
        <p:sp>
          <p:nvSpPr>
            <p:cNvPr id="8231" name="Text Box 43"/>
            <p:cNvSpPr txBox="1">
              <a:spLocks noChangeArrowheads="1"/>
            </p:cNvSpPr>
            <p:nvPr/>
          </p:nvSpPr>
          <p:spPr bwMode="auto">
            <a:xfrm>
              <a:off x="2095" y="2592"/>
              <a:ext cx="209" cy="192"/>
            </a:xfrm>
            <a:prstGeom prst="rect">
              <a:avLst/>
            </a:prstGeom>
            <a:noFill/>
            <a:ln w="9525">
              <a:noFill/>
              <a:miter lim="800000"/>
              <a:headEnd/>
              <a:tailEnd/>
            </a:ln>
          </p:spPr>
          <p:txBody>
            <a:bodyPr wrap="none">
              <a:spAutoFit/>
            </a:bodyPr>
            <a:lstStyle/>
            <a:p>
              <a:r>
                <a:rPr lang="en-US" altLang="zh-TW" sz="1400" b="0"/>
                <a:t>-4</a:t>
              </a:r>
            </a:p>
          </p:txBody>
        </p:sp>
        <p:sp>
          <p:nvSpPr>
            <p:cNvPr id="8232" name="Text Box 44"/>
            <p:cNvSpPr txBox="1">
              <a:spLocks noChangeArrowheads="1"/>
            </p:cNvSpPr>
            <p:nvPr/>
          </p:nvSpPr>
          <p:spPr bwMode="auto">
            <a:xfrm>
              <a:off x="1951" y="2592"/>
              <a:ext cx="209" cy="192"/>
            </a:xfrm>
            <a:prstGeom prst="rect">
              <a:avLst/>
            </a:prstGeom>
            <a:noFill/>
            <a:ln w="9525">
              <a:noFill/>
              <a:miter lim="800000"/>
              <a:headEnd/>
              <a:tailEnd/>
            </a:ln>
          </p:spPr>
          <p:txBody>
            <a:bodyPr wrap="none">
              <a:spAutoFit/>
            </a:bodyPr>
            <a:lstStyle/>
            <a:p>
              <a:r>
                <a:rPr lang="en-US" altLang="zh-TW" sz="1400" b="0"/>
                <a:t>-5</a:t>
              </a:r>
            </a:p>
          </p:txBody>
        </p:sp>
        <p:sp>
          <p:nvSpPr>
            <p:cNvPr id="8233" name="Text Box 45"/>
            <p:cNvSpPr txBox="1">
              <a:spLocks noChangeArrowheads="1"/>
            </p:cNvSpPr>
            <p:nvPr/>
          </p:nvSpPr>
          <p:spPr bwMode="auto">
            <a:xfrm>
              <a:off x="1807" y="2592"/>
              <a:ext cx="209" cy="192"/>
            </a:xfrm>
            <a:prstGeom prst="rect">
              <a:avLst/>
            </a:prstGeom>
            <a:noFill/>
            <a:ln w="9525">
              <a:noFill/>
              <a:miter lim="800000"/>
              <a:headEnd/>
              <a:tailEnd/>
            </a:ln>
          </p:spPr>
          <p:txBody>
            <a:bodyPr wrap="none">
              <a:spAutoFit/>
            </a:bodyPr>
            <a:lstStyle/>
            <a:p>
              <a:r>
                <a:rPr lang="en-US" altLang="zh-TW" sz="1400" b="0"/>
                <a:t>-6</a:t>
              </a:r>
            </a:p>
          </p:txBody>
        </p:sp>
        <p:sp>
          <p:nvSpPr>
            <p:cNvPr id="8234" name="Text Box 46"/>
            <p:cNvSpPr txBox="1">
              <a:spLocks noChangeArrowheads="1"/>
            </p:cNvSpPr>
            <p:nvPr/>
          </p:nvSpPr>
          <p:spPr bwMode="auto">
            <a:xfrm>
              <a:off x="1663" y="2592"/>
              <a:ext cx="209" cy="192"/>
            </a:xfrm>
            <a:prstGeom prst="rect">
              <a:avLst/>
            </a:prstGeom>
            <a:noFill/>
            <a:ln w="9525">
              <a:noFill/>
              <a:miter lim="800000"/>
              <a:headEnd/>
              <a:tailEnd/>
            </a:ln>
          </p:spPr>
          <p:txBody>
            <a:bodyPr wrap="none">
              <a:spAutoFit/>
            </a:bodyPr>
            <a:lstStyle/>
            <a:p>
              <a:r>
                <a:rPr lang="en-US" altLang="zh-TW" sz="1400" b="0"/>
                <a:t>-7</a:t>
              </a:r>
            </a:p>
          </p:txBody>
        </p:sp>
        <p:sp>
          <p:nvSpPr>
            <p:cNvPr id="8235" name="Text Box 47"/>
            <p:cNvSpPr txBox="1">
              <a:spLocks noChangeArrowheads="1"/>
            </p:cNvSpPr>
            <p:nvPr/>
          </p:nvSpPr>
          <p:spPr bwMode="auto">
            <a:xfrm>
              <a:off x="1519" y="2592"/>
              <a:ext cx="209" cy="192"/>
            </a:xfrm>
            <a:prstGeom prst="rect">
              <a:avLst/>
            </a:prstGeom>
            <a:noFill/>
            <a:ln w="9525">
              <a:noFill/>
              <a:miter lim="800000"/>
              <a:headEnd/>
              <a:tailEnd/>
            </a:ln>
          </p:spPr>
          <p:txBody>
            <a:bodyPr wrap="none">
              <a:spAutoFit/>
            </a:bodyPr>
            <a:lstStyle/>
            <a:p>
              <a:r>
                <a:rPr lang="en-US" altLang="zh-TW" sz="1400" b="0"/>
                <a:t>-8</a:t>
              </a:r>
            </a:p>
          </p:txBody>
        </p:sp>
        <p:sp>
          <p:nvSpPr>
            <p:cNvPr id="8236" name="Text Box 48"/>
            <p:cNvSpPr txBox="1">
              <a:spLocks noChangeArrowheads="1"/>
            </p:cNvSpPr>
            <p:nvPr/>
          </p:nvSpPr>
          <p:spPr bwMode="auto">
            <a:xfrm>
              <a:off x="4508" y="2688"/>
              <a:ext cx="196" cy="250"/>
            </a:xfrm>
            <a:prstGeom prst="rect">
              <a:avLst/>
            </a:prstGeom>
            <a:noFill/>
            <a:ln w="9525">
              <a:noFill/>
              <a:miter lim="800000"/>
              <a:headEnd/>
              <a:tailEnd/>
            </a:ln>
          </p:spPr>
          <p:txBody>
            <a:bodyPr wrap="none">
              <a:spAutoFit/>
            </a:bodyPr>
            <a:lstStyle/>
            <a:p>
              <a:r>
                <a:rPr lang="en-US" altLang="zh-TW" sz="2000" b="0" i="1"/>
                <a:t>n</a:t>
              </a:r>
            </a:p>
          </p:txBody>
        </p:sp>
        <p:sp>
          <p:nvSpPr>
            <p:cNvPr id="8237" name="Text Box 49"/>
            <p:cNvSpPr txBox="1">
              <a:spLocks noChangeArrowheads="1"/>
            </p:cNvSpPr>
            <p:nvPr/>
          </p:nvSpPr>
          <p:spPr bwMode="auto">
            <a:xfrm>
              <a:off x="2784" y="3264"/>
              <a:ext cx="373" cy="250"/>
            </a:xfrm>
            <a:prstGeom prst="rect">
              <a:avLst/>
            </a:prstGeom>
            <a:noFill/>
            <a:ln w="9525">
              <a:noFill/>
              <a:miter lim="800000"/>
              <a:headEnd/>
              <a:tailEnd/>
            </a:ln>
          </p:spPr>
          <p:txBody>
            <a:bodyPr wrap="none">
              <a:spAutoFit/>
            </a:bodyPr>
            <a:lstStyle/>
            <a:p>
              <a:r>
                <a:rPr lang="en-US" altLang="zh-TW" sz="2000" b="0" i="1"/>
                <a:t>x</a:t>
              </a:r>
              <a:r>
                <a:rPr lang="en-US" altLang="zh-TW" sz="2000" b="0"/>
                <a:t>(</a:t>
              </a:r>
              <a:r>
                <a:rPr lang="en-US" altLang="zh-TW" sz="2000" b="0" i="1"/>
                <a:t>n</a:t>
              </a:r>
              <a:r>
                <a:rPr lang="en-US" altLang="zh-TW" sz="2000" b="0"/>
                <a:t>)</a:t>
              </a:r>
            </a:p>
          </p:txBody>
        </p:sp>
        <p:grpSp>
          <p:nvGrpSpPr>
            <p:cNvPr id="3" name="Group 58"/>
            <p:cNvGrpSpPr>
              <a:grpSpLocks/>
            </p:cNvGrpSpPr>
            <p:nvPr/>
          </p:nvGrpSpPr>
          <p:grpSpPr bwMode="auto">
            <a:xfrm flipH="1" flipV="1">
              <a:off x="1180" y="2832"/>
              <a:ext cx="1460" cy="624"/>
              <a:chOff x="2784" y="2784"/>
              <a:chExt cx="1460" cy="624"/>
            </a:xfrm>
          </p:grpSpPr>
          <p:sp>
            <p:nvSpPr>
              <p:cNvPr id="8239" name="Line 29"/>
              <p:cNvSpPr>
                <a:spLocks noChangeShapeType="1"/>
              </p:cNvSpPr>
              <p:nvPr/>
            </p:nvSpPr>
            <p:spPr bwMode="auto">
              <a:xfrm flipV="1">
                <a:off x="2784" y="2784"/>
                <a:ext cx="0" cy="624"/>
              </a:xfrm>
              <a:prstGeom prst="line">
                <a:avLst/>
              </a:prstGeom>
              <a:noFill/>
              <a:ln w="9525">
                <a:solidFill>
                  <a:srgbClr val="FF0000"/>
                </a:solidFill>
                <a:miter lim="800000"/>
                <a:headEnd/>
                <a:tailEnd type="oval" w="med" len="med"/>
              </a:ln>
            </p:spPr>
            <p:txBody>
              <a:bodyPr wrap="none"/>
              <a:lstStyle/>
              <a:p>
                <a:endParaRPr lang="en-US"/>
              </a:p>
            </p:txBody>
          </p:sp>
          <p:sp>
            <p:nvSpPr>
              <p:cNvPr id="8240" name="Line 50"/>
              <p:cNvSpPr>
                <a:spLocks noChangeShapeType="1"/>
              </p:cNvSpPr>
              <p:nvPr/>
            </p:nvSpPr>
            <p:spPr bwMode="auto">
              <a:xfrm flipV="1">
                <a:off x="2928" y="2928"/>
                <a:ext cx="0" cy="480"/>
              </a:xfrm>
              <a:prstGeom prst="line">
                <a:avLst/>
              </a:prstGeom>
              <a:noFill/>
              <a:ln w="9525">
                <a:solidFill>
                  <a:srgbClr val="FF0000"/>
                </a:solidFill>
                <a:miter lim="800000"/>
                <a:headEnd/>
                <a:tailEnd type="oval" w="med" len="med"/>
              </a:ln>
            </p:spPr>
            <p:txBody>
              <a:bodyPr wrap="none"/>
              <a:lstStyle/>
              <a:p>
                <a:endParaRPr lang="en-US"/>
              </a:p>
            </p:txBody>
          </p:sp>
          <p:sp>
            <p:nvSpPr>
              <p:cNvPr id="8241" name="Line 51"/>
              <p:cNvSpPr>
                <a:spLocks noChangeShapeType="1"/>
              </p:cNvSpPr>
              <p:nvPr/>
            </p:nvSpPr>
            <p:spPr bwMode="auto">
              <a:xfrm flipV="1">
                <a:off x="3360" y="3216"/>
                <a:ext cx="0" cy="192"/>
              </a:xfrm>
              <a:prstGeom prst="line">
                <a:avLst/>
              </a:prstGeom>
              <a:noFill/>
              <a:ln w="9525">
                <a:solidFill>
                  <a:srgbClr val="FF0000"/>
                </a:solidFill>
                <a:miter lim="800000"/>
                <a:headEnd/>
                <a:tailEnd type="oval" w="med" len="med"/>
              </a:ln>
            </p:spPr>
            <p:txBody>
              <a:bodyPr wrap="none"/>
              <a:lstStyle/>
              <a:p>
                <a:endParaRPr lang="en-US"/>
              </a:p>
            </p:txBody>
          </p:sp>
          <p:sp>
            <p:nvSpPr>
              <p:cNvPr id="8242" name="Line 52"/>
              <p:cNvSpPr>
                <a:spLocks noChangeShapeType="1"/>
              </p:cNvSpPr>
              <p:nvPr/>
            </p:nvSpPr>
            <p:spPr bwMode="auto">
              <a:xfrm flipV="1">
                <a:off x="3504" y="3264"/>
                <a:ext cx="0" cy="144"/>
              </a:xfrm>
              <a:prstGeom prst="line">
                <a:avLst/>
              </a:prstGeom>
              <a:noFill/>
              <a:ln w="9525">
                <a:solidFill>
                  <a:srgbClr val="FF0000"/>
                </a:solidFill>
                <a:miter lim="800000"/>
                <a:headEnd/>
                <a:tailEnd type="oval" w="med" len="med"/>
              </a:ln>
            </p:spPr>
            <p:txBody>
              <a:bodyPr wrap="none"/>
              <a:lstStyle/>
              <a:p>
                <a:endParaRPr lang="en-US"/>
              </a:p>
            </p:txBody>
          </p:sp>
          <p:sp>
            <p:nvSpPr>
              <p:cNvPr id="8243" name="Line 53"/>
              <p:cNvSpPr>
                <a:spLocks noChangeShapeType="1"/>
              </p:cNvSpPr>
              <p:nvPr/>
            </p:nvSpPr>
            <p:spPr bwMode="auto">
              <a:xfrm flipV="1">
                <a:off x="3648" y="3312"/>
                <a:ext cx="0" cy="96"/>
              </a:xfrm>
              <a:prstGeom prst="line">
                <a:avLst/>
              </a:prstGeom>
              <a:noFill/>
              <a:ln w="9525">
                <a:solidFill>
                  <a:srgbClr val="FF0000"/>
                </a:solidFill>
                <a:miter lim="800000"/>
                <a:headEnd/>
                <a:tailEnd type="oval" w="med" len="med"/>
              </a:ln>
            </p:spPr>
            <p:txBody>
              <a:bodyPr wrap="none"/>
              <a:lstStyle/>
              <a:p>
                <a:endParaRPr lang="en-US"/>
              </a:p>
            </p:txBody>
          </p:sp>
          <p:sp>
            <p:nvSpPr>
              <p:cNvPr id="8244" name="Line 54"/>
              <p:cNvSpPr>
                <a:spLocks noChangeShapeType="1"/>
              </p:cNvSpPr>
              <p:nvPr/>
            </p:nvSpPr>
            <p:spPr bwMode="auto">
              <a:xfrm flipV="1">
                <a:off x="3792" y="3360"/>
                <a:ext cx="0" cy="48"/>
              </a:xfrm>
              <a:prstGeom prst="line">
                <a:avLst/>
              </a:prstGeom>
              <a:noFill/>
              <a:ln w="9525">
                <a:solidFill>
                  <a:srgbClr val="FF0000"/>
                </a:solidFill>
                <a:miter lim="800000"/>
                <a:headEnd/>
                <a:tailEnd type="oval" w="med" len="med"/>
              </a:ln>
            </p:spPr>
            <p:txBody>
              <a:bodyPr wrap="none"/>
              <a:lstStyle/>
              <a:p>
                <a:endParaRPr lang="en-US"/>
              </a:p>
            </p:txBody>
          </p:sp>
          <p:sp>
            <p:nvSpPr>
              <p:cNvPr id="8245" name="Line 55"/>
              <p:cNvSpPr>
                <a:spLocks noChangeShapeType="1"/>
              </p:cNvSpPr>
              <p:nvPr/>
            </p:nvSpPr>
            <p:spPr bwMode="auto">
              <a:xfrm flipV="1">
                <a:off x="3072" y="3072"/>
                <a:ext cx="0" cy="336"/>
              </a:xfrm>
              <a:prstGeom prst="line">
                <a:avLst/>
              </a:prstGeom>
              <a:noFill/>
              <a:ln w="9525">
                <a:solidFill>
                  <a:srgbClr val="FF0000"/>
                </a:solidFill>
                <a:miter lim="800000"/>
                <a:headEnd/>
                <a:tailEnd type="oval" w="med" len="med"/>
              </a:ln>
            </p:spPr>
            <p:txBody>
              <a:bodyPr wrap="none"/>
              <a:lstStyle/>
              <a:p>
                <a:endParaRPr lang="en-US"/>
              </a:p>
            </p:txBody>
          </p:sp>
          <p:sp>
            <p:nvSpPr>
              <p:cNvPr id="8246" name="Line 56"/>
              <p:cNvSpPr>
                <a:spLocks noChangeShapeType="1"/>
              </p:cNvSpPr>
              <p:nvPr/>
            </p:nvSpPr>
            <p:spPr bwMode="auto">
              <a:xfrm flipV="1">
                <a:off x="3216" y="3168"/>
                <a:ext cx="0" cy="240"/>
              </a:xfrm>
              <a:prstGeom prst="line">
                <a:avLst/>
              </a:prstGeom>
              <a:noFill/>
              <a:ln w="9525">
                <a:solidFill>
                  <a:srgbClr val="FF0000"/>
                </a:solidFill>
                <a:miter lim="800000"/>
                <a:headEnd/>
                <a:tailEnd type="oval" w="med" len="med"/>
              </a:ln>
            </p:spPr>
            <p:txBody>
              <a:bodyPr wrap="none"/>
              <a:lstStyle/>
              <a:p>
                <a:endParaRPr lang="en-US"/>
              </a:p>
            </p:txBody>
          </p:sp>
          <p:sp>
            <p:nvSpPr>
              <p:cNvPr id="8247" name="Text Box 57"/>
              <p:cNvSpPr txBox="1">
                <a:spLocks noChangeArrowheads="1"/>
              </p:cNvSpPr>
              <p:nvPr/>
            </p:nvSpPr>
            <p:spPr bwMode="auto">
              <a:xfrm>
                <a:off x="3888" y="3120"/>
                <a:ext cx="356" cy="288"/>
              </a:xfrm>
              <a:prstGeom prst="rect">
                <a:avLst/>
              </a:prstGeom>
              <a:noFill/>
              <a:ln w="9525">
                <a:noFill/>
                <a:miter lim="800000"/>
                <a:headEnd/>
                <a:tailEnd/>
              </a:ln>
            </p:spPr>
            <p:txBody>
              <a:bodyPr wrap="none">
                <a:spAutoFit/>
              </a:bodyPr>
              <a:lstStyle/>
              <a:p>
                <a:r>
                  <a:rPr lang="en-US" altLang="zh-TW" b="0">
                    <a:solidFill>
                      <a:srgbClr val="FF0000"/>
                    </a:solidFill>
                  </a:rPr>
                  <a:t>. . .</a:t>
                </a:r>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2000"/>
                                  </p:stCondLst>
                                  <p:childTnLst>
                                    <p:set>
                                      <p:cBhvr>
                                        <p:cTn id="6" dur="1" fill="hold">
                                          <p:stCondLst>
                                            <p:cond delay="0"/>
                                          </p:stCondLst>
                                        </p:cTn>
                                        <p:tgtEl>
                                          <p:spTgt spid="21509"/>
                                        </p:tgtEl>
                                        <p:attrNameLst>
                                          <p:attrName>style.visibility</p:attrName>
                                        </p:attrNameLst>
                                      </p:cBhvr>
                                      <p:to>
                                        <p:strVal val="visible"/>
                                      </p:to>
                                    </p:set>
                                    <p:animEffect transition="in" filter="dissolve">
                                      <p:cBhvr>
                                        <p:cTn id="7" dur="500"/>
                                        <p:tgtEl>
                                          <p:spTgt spid="21509"/>
                                        </p:tgtEl>
                                      </p:cBhvr>
                                    </p:animEffect>
                                  </p:childTnLst>
                                </p:cTn>
                              </p:par>
                            </p:childTnLst>
                          </p:cTn>
                        </p:par>
                        <p:par>
                          <p:cTn id="8" fill="hold">
                            <p:stCondLst>
                              <p:cond delay="2500"/>
                            </p:stCondLst>
                            <p:childTnLst>
                              <p:par>
                                <p:cTn id="9" presetID="9" presetClass="entr" presetSubtype="0" fill="hold" nodeType="afterEffect">
                                  <p:stCondLst>
                                    <p:cond delay="2000"/>
                                  </p:stCondLst>
                                  <p:childTnLst>
                                    <p:set>
                                      <p:cBhvr>
                                        <p:cTn id="10" dur="1" fill="hold">
                                          <p:stCondLst>
                                            <p:cond delay="0"/>
                                          </p:stCondLst>
                                        </p:cTn>
                                        <p:tgtEl>
                                          <p:spTgt spid="2"/>
                                        </p:tgtEl>
                                        <p:attrNameLst>
                                          <p:attrName>style.visibility</p:attrName>
                                        </p:attrNameLst>
                                      </p:cBhvr>
                                      <p:to>
                                        <p:strVal val="visible"/>
                                      </p:to>
                                    </p:set>
                                    <p:animEffect transition="in" filter="dissolve">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8" name="Rectangle 4"/>
          <p:cNvSpPr>
            <a:spLocks noGrp="1" noChangeArrowheads="1"/>
          </p:cNvSpPr>
          <p:nvPr>
            <p:ph type="title"/>
          </p:nvPr>
        </p:nvSpPr>
        <p:spPr>
          <a:noFill/>
        </p:spPr>
        <p:txBody>
          <a:bodyPr/>
          <a:lstStyle/>
          <a:p>
            <a:pPr eaLnBrk="1" hangingPunct="1"/>
            <a:r>
              <a:rPr lang="en-US" altLang="zh-TW" b="1" dirty="0" smtClean="0">
                <a:latin typeface="Times New Roman" pitchFamily="18" charset="0"/>
                <a:cs typeface="Times New Roman" pitchFamily="18" charset="0"/>
              </a:rPr>
              <a:t>Example: A left sided Sequence</a:t>
            </a:r>
          </a:p>
        </p:txBody>
      </p:sp>
      <p:graphicFrame>
        <p:nvGraphicFramePr>
          <p:cNvPr id="9218" name="Object 5"/>
          <p:cNvGraphicFramePr>
            <a:graphicFrameLocks noChangeAspect="1"/>
          </p:cNvGraphicFramePr>
          <p:nvPr/>
        </p:nvGraphicFramePr>
        <p:xfrm>
          <a:off x="838200" y="2590800"/>
          <a:ext cx="2897188" cy="536575"/>
        </p:xfrm>
        <a:graphic>
          <a:graphicData uri="http://schemas.openxmlformats.org/presentationml/2006/ole">
            <p:oleObj spid="_x0000_s34818" name="Equation" r:id="rId3" imgW="1231560" imgH="228600" progId="Equation.3">
              <p:embed/>
            </p:oleObj>
          </a:graphicData>
        </a:graphic>
      </p:graphicFrame>
      <p:graphicFrame>
        <p:nvGraphicFramePr>
          <p:cNvPr id="22586" name="Object 58"/>
          <p:cNvGraphicFramePr>
            <a:graphicFrameLocks noChangeAspect="1"/>
          </p:cNvGraphicFramePr>
          <p:nvPr/>
        </p:nvGraphicFramePr>
        <p:xfrm>
          <a:off x="866775" y="3352800"/>
          <a:ext cx="2651125" cy="687388"/>
        </p:xfrm>
        <a:graphic>
          <a:graphicData uri="http://schemas.openxmlformats.org/presentationml/2006/ole">
            <p:oleObj spid="_x0000_s34819" name="Equation" r:id="rId4" imgW="1663560" imgH="431640" progId="Equation.3">
              <p:embed/>
            </p:oleObj>
          </a:graphicData>
        </a:graphic>
      </p:graphicFrame>
      <p:sp>
        <p:nvSpPr>
          <p:cNvPr id="22589" name="Text Box 61"/>
          <p:cNvSpPr txBox="1">
            <a:spLocks noChangeArrowheads="1"/>
          </p:cNvSpPr>
          <p:nvPr/>
        </p:nvSpPr>
        <p:spPr bwMode="auto">
          <a:xfrm>
            <a:off x="4191000" y="2438400"/>
            <a:ext cx="4419600" cy="822325"/>
          </a:xfrm>
          <a:prstGeom prst="rect">
            <a:avLst/>
          </a:prstGeom>
          <a:noFill/>
          <a:ln w="9525">
            <a:noFill/>
            <a:miter lim="800000"/>
            <a:headEnd/>
            <a:tailEnd/>
          </a:ln>
        </p:spPr>
        <p:txBody>
          <a:bodyPr>
            <a:spAutoFit/>
          </a:bodyPr>
          <a:lstStyle/>
          <a:p>
            <a:r>
              <a:rPr lang="en-US" altLang="zh-TW" b="0"/>
              <a:t>For convergence of </a:t>
            </a:r>
            <a:r>
              <a:rPr lang="en-US" altLang="zh-TW" b="0" i="1"/>
              <a:t>X</a:t>
            </a:r>
            <a:r>
              <a:rPr lang="en-US" altLang="zh-TW" b="0"/>
              <a:t>(</a:t>
            </a:r>
            <a:r>
              <a:rPr lang="en-US" altLang="zh-TW" b="0" i="1"/>
              <a:t>z</a:t>
            </a:r>
            <a:r>
              <a:rPr lang="en-US" altLang="zh-TW" b="0"/>
              <a:t>), we require that</a:t>
            </a:r>
          </a:p>
        </p:txBody>
      </p:sp>
      <p:graphicFrame>
        <p:nvGraphicFramePr>
          <p:cNvPr id="22590" name="Object 62"/>
          <p:cNvGraphicFramePr>
            <a:graphicFrameLocks noChangeAspect="1"/>
          </p:cNvGraphicFramePr>
          <p:nvPr/>
        </p:nvGraphicFramePr>
        <p:xfrm>
          <a:off x="4267200" y="3254375"/>
          <a:ext cx="1970088" cy="1012825"/>
        </p:xfrm>
        <a:graphic>
          <a:graphicData uri="http://schemas.openxmlformats.org/presentationml/2006/ole">
            <p:oleObj spid="_x0000_s34820" name="Equation" r:id="rId5" imgW="838080" imgH="431640" progId="Equation.3">
              <p:embed/>
            </p:oleObj>
          </a:graphicData>
        </a:graphic>
      </p:graphicFrame>
      <p:sp>
        <p:nvSpPr>
          <p:cNvPr id="22591" name="Line 63"/>
          <p:cNvSpPr>
            <a:spLocks noChangeShapeType="1"/>
          </p:cNvSpPr>
          <p:nvPr/>
        </p:nvSpPr>
        <p:spPr bwMode="auto">
          <a:xfrm>
            <a:off x="4038600" y="2362200"/>
            <a:ext cx="0" cy="4267200"/>
          </a:xfrm>
          <a:prstGeom prst="line">
            <a:avLst/>
          </a:prstGeom>
          <a:noFill/>
          <a:ln w="76200">
            <a:solidFill>
              <a:srgbClr val="808080"/>
            </a:solidFill>
            <a:miter lim="800000"/>
            <a:headEnd/>
            <a:tailEnd/>
          </a:ln>
        </p:spPr>
        <p:txBody>
          <a:bodyPr wrap="none"/>
          <a:lstStyle/>
          <a:p>
            <a:endParaRPr lang="en-US"/>
          </a:p>
        </p:txBody>
      </p:sp>
      <p:sp>
        <p:nvSpPr>
          <p:cNvPr id="22592" name="AutoShape 64"/>
          <p:cNvSpPr>
            <a:spLocks noChangeArrowheads="1"/>
          </p:cNvSpPr>
          <p:nvPr/>
        </p:nvSpPr>
        <p:spPr bwMode="auto">
          <a:xfrm>
            <a:off x="6400800" y="3581400"/>
            <a:ext cx="838200" cy="381000"/>
          </a:xfrm>
          <a:prstGeom prst="rightArrow">
            <a:avLst>
              <a:gd name="adj1" fmla="val 50000"/>
              <a:gd name="adj2" fmla="val 55000"/>
            </a:avLst>
          </a:prstGeom>
          <a:solidFill>
            <a:srgbClr val="FF0000"/>
          </a:solidFill>
          <a:ln w="9525">
            <a:solidFill>
              <a:schemeClr val="tx1"/>
            </a:solidFill>
            <a:miter lim="800000"/>
            <a:headEnd/>
            <a:tailEnd/>
          </a:ln>
        </p:spPr>
        <p:txBody>
          <a:bodyPr wrap="none" anchor="ctr"/>
          <a:lstStyle/>
          <a:p>
            <a:endParaRPr lang="en-US"/>
          </a:p>
        </p:txBody>
      </p:sp>
      <p:graphicFrame>
        <p:nvGraphicFramePr>
          <p:cNvPr id="22593" name="Object 65"/>
          <p:cNvGraphicFramePr>
            <a:graphicFrameLocks noChangeAspect="1"/>
          </p:cNvGraphicFramePr>
          <p:nvPr/>
        </p:nvGraphicFramePr>
        <p:xfrm>
          <a:off x="7391400" y="3502025"/>
          <a:ext cx="1343025" cy="536575"/>
        </p:xfrm>
        <a:graphic>
          <a:graphicData uri="http://schemas.openxmlformats.org/presentationml/2006/ole">
            <p:oleObj spid="_x0000_s34821" name="Equation" r:id="rId6" imgW="571320" imgH="228600" progId="Equation.3">
              <p:embed/>
            </p:oleObj>
          </a:graphicData>
        </a:graphic>
      </p:graphicFrame>
      <p:sp>
        <p:nvSpPr>
          <p:cNvPr id="22594" name="AutoShape 66"/>
          <p:cNvSpPr>
            <a:spLocks noChangeArrowheads="1"/>
          </p:cNvSpPr>
          <p:nvPr/>
        </p:nvSpPr>
        <p:spPr bwMode="auto">
          <a:xfrm>
            <a:off x="6400800" y="4343400"/>
            <a:ext cx="838200" cy="381000"/>
          </a:xfrm>
          <a:prstGeom prst="rightArrow">
            <a:avLst>
              <a:gd name="adj1" fmla="val 50000"/>
              <a:gd name="adj2" fmla="val 55000"/>
            </a:avLst>
          </a:prstGeom>
          <a:solidFill>
            <a:srgbClr val="FF0000"/>
          </a:solidFill>
          <a:ln w="9525">
            <a:solidFill>
              <a:schemeClr val="tx1"/>
            </a:solidFill>
            <a:miter lim="800000"/>
            <a:headEnd/>
            <a:tailEnd/>
          </a:ln>
        </p:spPr>
        <p:txBody>
          <a:bodyPr wrap="none" anchor="ctr"/>
          <a:lstStyle/>
          <a:p>
            <a:endParaRPr lang="en-US"/>
          </a:p>
        </p:txBody>
      </p:sp>
      <p:graphicFrame>
        <p:nvGraphicFramePr>
          <p:cNvPr id="22595" name="Object 67"/>
          <p:cNvGraphicFramePr>
            <a:graphicFrameLocks noChangeAspect="1"/>
          </p:cNvGraphicFramePr>
          <p:nvPr/>
        </p:nvGraphicFramePr>
        <p:xfrm>
          <a:off x="7370763" y="4324350"/>
          <a:ext cx="1163637" cy="476250"/>
        </p:xfrm>
        <a:graphic>
          <a:graphicData uri="http://schemas.openxmlformats.org/presentationml/2006/ole">
            <p:oleObj spid="_x0000_s34822" name="Equation" r:id="rId7" imgW="495000" imgH="203040" progId="Equation.3">
              <p:embed/>
            </p:oleObj>
          </a:graphicData>
        </a:graphic>
      </p:graphicFrame>
      <p:graphicFrame>
        <p:nvGraphicFramePr>
          <p:cNvPr id="22596" name="Object 68"/>
          <p:cNvGraphicFramePr>
            <a:graphicFrameLocks noChangeAspect="1"/>
          </p:cNvGraphicFramePr>
          <p:nvPr/>
        </p:nvGraphicFramePr>
        <p:xfrm>
          <a:off x="4267200" y="5029200"/>
          <a:ext cx="4719638" cy="796925"/>
        </p:xfrm>
        <a:graphic>
          <a:graphicData uri="http://schemas.openxmlformats.org/presentationml/2006/ole">
            <p:oleObj spid="_x0000_s34823" name="Equation" r:id="rId8" imgW="2552400" imgH="431640" progId="Equation.3">
              <p:embed/>
            </p:oleObj>
          </a:graphicData>
        </a:graphic>
      </p:graphicFrame>
      <p:graphicFrame>
        <p:nvGraphicFramePr>
          <p:cNvPr id="22597" name="Object 69"/>
          <p:cNvGraphicFramePr>
            <a:graphicFrameLocks noChangeAspect="1"/>
          </p:cNvGraphicFramePr>
          <p:nvPr/>
        </p:nvGraphicFramePr>
        <p:xfrm>
          <a:off x="7391400" y="6019800"/>
          <a:ext cx="914400" cy="373063"/>
        </p:xfrm>
        <a:graphic>
          <a:graphicData uri="http://schemas.openxmlformats.org/presentationml/2006/ole">
            <p:oleObj spid="_x0000_s34824" name="Equation" r:id="rId9" imgW="495000" imgH="203040" progId="Equation.3">
              <p:embed/>
            </p:oleObj>
          </a:graphicData>
        </a:graphic>
      </p:graphicFrame>
      <p:graphicFrame>
        <p:nvGraphicFramePr>
          <p:cNvPr id="22601" name="Object 73"/>
          <p:cNvGraphicFramePr>
            <a:graphicFrameLocks noChangeAspect="1"/>
          </p:cNvGraphicFramePr>
          <p:nvPr/>
        </p:nvGraphicFramePr>
        <p:xfrm>
          <a:off x="1447800" y="4113213"/>
          <a:ext cx="1254125" cy="687387"/>
        </p:xfrm>
        <a:graphic>
          <a:graphicData uri="http://schemas.openxmlformats.org/presentationml/2006/ole">
            <p:oleObj spid="_x0000_s34825" name="Equation" r:id="rId10" imgW="787320" imgH="431640" progId="Equation.3">
              <p:embed/>
            </p:oleObj>
          </a:graphicData>
        </a:graphic>
      </p:graphicFrame>
      <p:graphicFrame>
        <p:nvGraphicFramePr>
          <p:cNvPr id="22602" name="Object 74"/>
          <p:cNvGraphicFramePr>
            <a:graphicFrameLocks noChangeAspect="1"/>
          </p:cNvGraphicFramePr>
          <p:nvPr/>
        </p:nvGraphicFramePr>
        <p:xfrm>
          <a:off x="1447800" y="4876800"/>
          <a:ext cx="1212850" cy="687388"/>
        </p:xfrm>
        <a:graphic>
          <a:graphicData uri="http://schemas.openxmlformats.org/presentationml/2006/ole">
            <p:oleObj spid="_x0000_s34826" name="Equation" r:id="rId11" imgW="761760" imgH="431640" progId="Equation.3">
              <p:embed/>
            </p:oleObj>
          </a:graphicData>
        </a:graphic>
      </p:graphicFrame>
      <p:graphicFrame>
        <p:nvGraphicFramePr>
          <p:cNvPr id="22604" name="Object 76"/>
          <p:cNvGraphicFramePr>
            <a:graphicFrameLocks noChangeAspect="1"/>
          </p:cNvGraphicFramePr>
          <p:nvPr/>
        </p:nvGraphicFramePr>
        <p:xfrm>
          <a:off x="1463675" y="5638800"/>
          <a:ext cx="1355725" cy="687388"/>
        </p:xfrm>
        <a:graphic>
          <a:graphicData uri="http://schemas.openxmlformats.org/presentationml/2006/ole">
            <p:oleObj spid="_x0000_s34827" name="Equation" r:id="rId12" imgW="850680" imgH="43164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2000"/>
                                  </p:stCondLst>
                                  <p:childTnLst>
                                    <p:set>
                                      <p:cBhvr>
                                        <p:cTn id="6" dur="1" fill="hold">
                                          <p:stCondLst>
                                            <p:cond delay="0"/>
                                          </p:stCondLst>
                                        </p:cTn>
                                        <p:tgtEl>
                                          <p:spTgt spid="22586"/>
                                        </p:tgtEl>
                                        <p:attrNameLst>
                                          <p:attrName>style.visibility</p:attrName>
                                        </p:attrNameLst>
                                      </p:cBhvr>
                                      <p:to>
                                        <p:strVal val="visible"/>
                                      </p:to>
                                    </p:set>
                                    <p:animEffect transition="in" filter="dissolve">
                                      <p:cBhvr>
                                        <p:cTn id="7" dur="500"/>
                                        <p:tgtEl>
                                          <p:spTgt spid="2258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22601"/>
                                        </p:tgtEl>
                                        <p:attrNameLst>
                                          <p:attrName>style.visibility</p:attrName>
                                        </p:attrNameLst>
                                      </p:cBhvr>
                                      <p:to>
                                        <p:strVal val="visible"/>
                                      </p:to>
                                    </p:set>
                                    <p:animEffect transition="in" filter="dissolve">
                                      <p:cBhvr>
                                        <p:cTn id="12" dur="500"/>
                                        <p:tgtEl>
                                          <p:spTgt spid="22601"/>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2602"/>
                                        </p:tgtEl>
                                        <p:attrNameLst>
                                          <p:attrName>style.visibility</p:attrName>
                                        </p:attrNameLst>
                                      </p:cBhvr>
                                      <p:to>
                                        <p:strVal val="visible"/>
                                      </p:to>
                                    </p:set>
                                    <p:animEffect transition="in" filter="dissolve">
                                      <p:cBhvr>
                                        <p:cTn id="17" dur="500"/>
                                        <p:tgtEl>
                                          <p:spTgt spid="22602"/>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22604"/>
                                        </p:tgtEl>
                                        <p:attrNameLst>
                                          <p:attrName>style.visibility</p:attrName>
                                        </p:attrNameLst>
                                      </p:cBhvr>
                                      <p:to>
                                        <p:strVal val="visible"/>
                                      </p:to>
                                    </p:set>
                                    <p:animEffect transition="in" filter="dissolve">
                                      <p:cBhvr>
                                        <p:cTn id="22" dur="500"/>
                                        <p:tgtEl>
                                          <p:spTgt spid="22604"/>
                                        </p:tgtEl>
                                      </p:cBhvr>
                                    </p:animEffect>
                                  </p:childTnLst>
                                </p:cTn>
                              </p:par>
                            </p:childTnLst>
                          </p:cTn>
                        </p:par>
                        <p:par>
                          <p:cTn id="23" fill="hold">
                            <p:stCondLst>
                              <p:cond delay="500"/>
                            </p:stCondLst>
                            <p:childTnLst>
                              <p:par>
                                <p:cTn id="24" presetID="9" presetClass="entr" presetSubtype="0" fill="hold" grpId="0" nodeType="afterEffect">
                                  <p:stCondLst>
                                    <p:cond delay="3000"/>
                                  </p:stCondLst>
                                  <p:childTnLst>
                                    <p:set>
                                      <p:cBhvr>
                                        <p:cTn id="25" dur="1" fill="hold">
                                          <p:stCondLst>
                                            <p:cond delay="0"/>
                                          </p:stCondLst>
                                        </p:cTn>
                                        <p:tgtEl>
                                          <p:spTgt spid="22591"/>
                                        </p:tgtEl>
                                        <p:attrNameLst>
                                          <p:attrName>style.visibility</p:attrName>
                                        </p:attrNameLst>
                                      </p:cBhvr>
                                      <p:to>
                                        <p:strVal val="visible"/>
                                      </p:to>
                                    </p:set>
                                    <p:animEffect transition="in" filter="dissolve">
                                      <p:cBhvr>
                                        <p:cTn id="26" dur="500"/>
                                        <p:tgtEl>
                                          <p:spTgt spid="22591"/>
                                        </p:tgtEl>
                                      </p:cBhvr>
                                    </p:animEffect>
                                  </p:childTnLst>
                                </p:cTn>
                              </p:par>
                            </p:childTnLst>
                          </p:cTn>
                        </p:par>
                        <p:par>
                          <p:cTn id="27" fill="hold">
                            <p:stCondLst>
                              <p:cond delay="4000"/>
                            </p:stCondLst>
                            <p:childTnLst>
                              <p:par>
                                <p:cTn id="28" presetID="9" presetClass="entr" presetSubtype="0" fill="hold" grpId="0" nodeType="afterEffect">
                                  <p:stCondLst>
                                    <p:cond delay="0"/>
                                  </p:stCondLst>
                                  <p:childTnLst>
                                    <p:set>
                                      <p:cBhvr>
                                        <p:cTn id="29" dur="1" fill="hold">
                                          <p:stCondLst>
                                            <p:cond delay="0"/>
                                          </p:stCondLst>
                                        </p:cTn>
                                        <p:tgtEl>
                                          <p:spTgt spid="22589"/>
                                        </p:tgtEl>
                                        <p:attrNameLst>
                                          <p:attrName>style.visibility</p:attrName>
                                        </p:attrNameLst>
                                      </p:cBhvr>
                                      <p:to>
                                        <p:strVal val="visible"/>
                                      </p:to>
                                    </p:set>
                                    <p:animEffect transition="in" filter="dissolve">
                                      <p:cBhvr>
                                        <p:cTn id="30" dur="500"/>
                                        <p:tgtEl>
                                          <p:spTgt spid="22589"/>
                                        </p:tgtEl>
                                      </p:cBhvr>
                                    </p:animEffect>
                                  </p:childTnLst>
                                </p:cTn>
                              </p:par>
                            </p:childTnLst>
                          </p:cTn>
                        </p:par>
                      </p:childTnLst>
                    </p:cTn>
                  </p:par>
                  <p:par>
                    <p:cTn id="31" fill="hold">
                      <p:stCondLst>
                        <p:cond delay="indefinite"/>
                      </p:stCondLst>
                      <p:childTnLst>
                        <p:par>
                          <p:cTn id="32" fill="hold">
                            <p:stCondLst>
                              <p:cond delay="0"/>
                            </p:stCondLst>
                            <p:childTnLst>
                              <p:par>
                                <p:cTn id="33" presetID="9" presetClass="entr" presetSubtype="0" fill="hold" nodeType="clickEffect">
                                  <p:stCondLst>
                                    <p:cond delay="0"/>
                                  </p:stCondLst>
                                  <p:childTnLst>
                                    <p:set>
                                      <p:cBhvr>
                                        <p:cTn id="34" dur="1" fill="hold">
                                          <p:stCondLst>
                                            <p:cond delay="0"/>
                                          </p:stCondLst>
                                        </p:cTn>
                                        <p:tgtEl>
                                          <p:spTgt spid="22590"/>
                                        </p:tgtEl>
                                        <p:attrNameLst>
                                          <p:attrName>style.visibility</p:attrName>
                                        </p:attrNameLst>
                                      </p:cBhvr>
                                      <p:to>
                                        <p:strVal val="visible"/>
                                      </p:to>
                                    </p:set>
                                    <p:animEffect transition="in" filter="dissolve">
                                      <p:cBhvr>
                                        <p:cTn id="35" dur="500"/>
                                        <p:tgtEl>
                                          <p:spTgt spid="22590"/>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22592"/>
                                        </p:tgtEl>
                                        <p:attrNameLst>
                                          <p:attrName>style.visibility</p:attrName>
                                        </p:attrNameLst>
                                      </p:cBhvr>
                                      <p:to>
                                        <p:strVal val="visible"/>
                                      </p:to>
                                    </p:set>
                                    <p:animEffect transition="in" filter="wipe(left)">
                                      <p:cBhvr>
                                        <p:cTn id="40" dur="500"/>
                                        <p:tgtEl>
                                          <p:spTgt spid="22592"/>
                                        </p:tgtEl>
                                      </p:cBhvr>
                                    </p:animEffect>
                                  </p:childTnLst>
                                </p:cTn>
                              </p:par>
                            </p:childTnLst>
                          </p:cTn>
                        </p:par>
                        <p:par>
                          <p:cTn id="41" fill="hold">
                            <p:stCondLst>
                              <p:cond delay="500"/>
                            </p:stCondLst>
                            <p:childTnLst>
                              <p:par>
                                <p:cTn id="42" presetID="9" presetClass="entr" presetSubtype="0" fill="hold" nodeType="afterEffect">
                                  <p:stCondLst>
                                    <p:cond delay="0"/>
                                  </p:stCondLst>
                                  <p:childTnLst>
                                    <p:set>
                                      <p:cBhvr>
                                        <p:cTn id="43" dur="1" fill="hold">
                                          <p:stCondLst>
                                            <p:cond delay="0"/>
                                          </p:stCondLst>
                                        </p:cTn>
                                        <p:tgtEl>
                                          <p:spTgt spid="22593"/>
                                        </p:tgtEl>
                                        <p:attrNameLst>
                                          <p:attrName>style.visibility</p:attrName>
                                        </p:attrNameLst>
                                      </p:cBhvr>
                                      <p:to>
                                        <p:strVal val="visible"/>
                                      </p:to>
                                    </p:set>
                                    <p:animEffect transition="in" filter="dissolve">
                                      <p:cBhvr>
                                        <p:cTn id="44" dur="500"/>
                                        <p:tgtEl>
                                          <p:spTgt spid="22593"/>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8" fill="hold" grpId="0" nodeType="clickEffect">
                                  <p:stCondLst>
                                    <p:cond delay="0"/>
                                  </p:stCondLst>
                                  <p:childTnLst>
                                    <p:set>
                                      <p:cBhvr>
                                        <p:cTn id="48" dur="1" fill="hold">
                                          <p:stCondLst>
                                            <p:cond delay="0"/>
                                          </p:stCondLst>
                                        </p:cTn>
                                        <p:tgtEl>
                                          <p:spTgt spid="22594"/>
                                        </p:tgtEl>
                                        <p:attrNameLst>
                                          <p:attrName>style.visibility</p:attrName>
                                        </p:attrNameLst>
                                      </p:cBhvr>
                                      <p:to>
                                        <p:strVal val="visible"/>
                                      </p:to>
                                    </p:set>
                                    <p:animEffect transition="in" filter="wipe(left)">
                                      <p:cBhvr>
                                        <p:cTn id="49" dur="500"/>
                                        <p:tgtEl>
                                          <p:spTgt spid="22594"/>
                                        </p:tgtEl>
                                      </p:cBhvr>
                                    </p:animEffect>
                                  </p:childTnLst>
                                </p:cTn>
                              </p:par>
                            </p:childTnLst>
                          </p:cTn>
                        </p:par>
                        <p:par>
                          <p:cTn id="50" fill="hold">
                            <p:stCondLst>
                              <p:cond delay="500"/>
                            </p:stCondLst>
                            <p:childTnLst>
                              <p:par>
                                <p:cTn id="51" presetID="9" presetClass="entr" presetSubtype="0" fill="hold" nodeType="afterEffect">
                                  <p:stCondLst>
                                    <p:cond delay="0"/>
                                  </p:stCondLst>
                                  <p:childTnLst>
                                    <p:set>
                                      <p:cBhvr>
                                        <p:cTn id="52" dur="1" fill="hold">
                                          <p:stCondLst>
                                            <p:cond delay="0"/>
                                          </p:stCondLst>
                                        </p:cTn>
                                        <p:tgtEl>
                                          <p:spTgt spid="22595"/>
                                        </p:tgtEl>
                                        <p:attrNameLst>
                                          <p:attrName>style.visibility</p:attrName>
                                        </p:attrNameLst>
                                      </p:cBhvr>
                                      <p:to>
                                        <p:strVal val="visible"/>
                                      </p:to>
                                    </p:set>
                                    <p:animEffect transition="in" filter="dissolve">
                                      <p:cBhvr>
                                        <p:cTn id="53" dur="500"/>
                                        <p:tgtEl>
                                          <p:spTgt spid="22595"/>
                                        </p:tgtEl>
                                      </p:cBhvr>
                                    </p:animEffect>
                                  </p:childTnLst>
                                </p:cTn>
                              </p:par>
                            </p:childTnLst>
                          </p:cTn>
                        </p:par>
                      </p:childTnLst>
                    </p:cTn>
                  </p:par>
                  <p:par>
                    <p:cTn id="54" fill="hold">
                      <p:stCondLst>
                        <p:cond delay="indefinite"/>
                      </p:stCondLst>
                      <p:childTnLst>
                        <p:par>
                          <p:cTn id="55" fill="hold">
                            <p:stCondLst>
                              <p:cond delay="0"/>
                            </p:stCondLst>
                            <p:childTnLst>
                              <p:par>
                                <p:cTn id="56" presetID="9" presetClass="entr" presetSubtype="0" fill="hold" nodeType="clickEffect">
                                  <p:stCondLst>
                                    <p:cond delay="0"/>
                                  </p:stCondLst>
                                  <p:childTnLst>
                                    <p:set>
                                      <p:cBhvr>
                                        <p:cTn id="57" dur="1" fill="hold">
                                          <p:stCondLst>
                                            <p:cond delay="0"/>
                                          </p:stCondLst>
                                        </p:cTn>
                                        <p:tgtEl>
                                          <p:spTgt spid="22596"/>
                                        </p:tgtEl>
                                        <p:attrNameLst>
                                          <p:attrName>style.visibility</p:attrName>
                                        </p:attrNameLst>
                                      </p:cBhvr>
                                      <p:to>
                                        <p:strVal val="visible"/>
                                      </p:to>
                                    </p:set>
                                    <p:animEffect transition="in" filter="dissolve">
                                      <p:cBhvr>
                                        <p:cTn id="58" dur="500"/>
                                        <p:tgtEl>
                                          <p:spTgt spid="22596"/>
                                        </p:tgtEl>
                                      </p:cBhvr>
                                    </p:animEffect>
                                  </p:childTnLst>
                                </p:cTn>
                              </p:par>
                            </p:childTnLst>
                          </p:cTn>
                        </p:par>
                        <p:par>
                          <p:cTn id="59" fill="hold">
                            <p:stCondLst>
                              <p:cond delay="500"/>
                            </p:stCondLst>
                            <p:childTnLst>
                              <p:par>
                                <p:cTn id="60" presetID="9" presetClass="entr" presetSubtype="0" fill="hold" nodeType="afterEffect">
                                  <p:stCondLst>
                                    <p:cond delay="0"/>
                                  </p:stCondLst>
                                  <p:childTnLst>
                                    <p:set>
                                      <p:cBhvr>
                                        <p:cTn id="61" dur="1" fill="hold">
                                          <p:stCondLst>
                                            <p:cond delay="0"/>
                                          </p:stCondLst>
                                        </p:cTn>
                                        <p:tgtEl>
                                          <p:spTgt spid="22597"/>
                                        </p:tgtEl>
                                        <p:attrNameLst>
                                          <p:attrName>style.visibility</p:attrName>
                                        </p:attrNameLst>
                                      </p:cBhvr>
                                      <p:to>
                                        <p:strVal val="visible"/>
                                      </p:to>
                                    </p:set>
                                    <p:animEffect transition="in" filter="dissolve">
                                      <p:cBhvr>
                                        <p:cTn id="62" dur="500"/>
                                        <p:tgtEl>
                                          <p:spTgt spid="225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89" grpId="0" autoUpdateAnimBg="0"/>
      <p:bldP spid="22591" grpId="0" animBg="1"/>
      <p:bldP spid="22592" grpId="0" animBg="1"/>
      <p:bldP spid="2259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8"/>
          <p:cNvGrpSpPr>
            <a:grpSpLocks/>
          </p:cNvGrpSpPr>
          <p:nvPr/>
        </p:nvGrpSpPr>
        <p:grpSpPr bwMode="auto">
          <a:xfrm>
            <a:off x="838200" y="4038600"/>
            <a:ext cx="3022600" cy="2286000"/>
            <a:chOff x="528" y="2544"/>
            <a:chExt cx="1904" cy="1440"/>
          </a:xfrm>
        </p:grpSpPr>
        <p:sp>
          <p:nvSpPr>
            <p:cNvPr id="10268" name="Oval 6"/>
            <p:cNvSpPr>
              <a:spLocks noChangeArrowheads="1"/>
            </p:cNvSpPr>
            <p:nvPr/>
          </p:nvSpPr>
          <p:spPr bwMode="auto">
            <a:xfrm>
              <a:off x="816" y="2544"/>
              <a:ext cx="1440" cy="1440"/>
            </a:xfrm>
            <a:prstGeom prst="ellipse">
              <a:avLst/>
            </a:prstGeom>
            <a:solidFill>
              <a:srgbClr val="B2B2B2"/>
            </a:solidFill>
            <a:ln w="9525">
              <a:solidFill>
                <a:schemeClr val="tx1"/>
              </a:solidFill>
              <a:prstDash val="dash"/>
              <a:miter lim="800000"/>
              <a:headEnd/>
              <a:tailEnd/>
            </a:ln>
          </p:spPr>
          <p:txBody>
            <a:bodyPr wrap="none" anchor="ctr"/>
            <a:lstStyle/>
            <a:p>
              <a:endParaRPr lang="en-US"/>
            </a:p>
          </p:txBody>
        </p:sp>
        <p:sp>
          <p:nvSpPr>
            <p:cNvPr id="10269" name="Text Box 7"/>
            <p:cNvSpPr txBox="1">
              <a:spLocks noChangeArrowheads="1"/>
            </p:cNvSpPr>
            <p:nvPr/>
          </p:nvSpPr>
          <p:spPr bwMode="auto">
            <a:xfrm>
              <a:off x="2236" y="3055"/>
              <a:ext cx="196" cy="250"/>
            </a:xfrm>
            <a:prstGeom prst="rect">
              <a:avLst/>
            </a:prstGeom>
            <a:noFill/>
            <a:ln w="9525">
              <a:noFill/>
              <a:miter lim="800000"/>
              <a:headEnd/>
              <a:tailEnd/>
            </a:ln>
          </p:spPr>
          <p:txBody>
            <a:bodyPr wrap="none">
              <a:spAutoFit/>
            </a:bodyPr>
            <a:lstStyle/>
            <a:p>
              <a:r>
                <a:rPr lang="en-US" altLang="zh-TW" sz="2000" b="0" i="1">
                  <a:solidFill>
                    <a:srgbClr val="0033CC"/>
                  </a:solidFill>
                </a:rPr>
                <a:t>a</a:t>
              </a:r>
            </a:p>
          </p:txBody>
        </p:sp>
        <p:sp>
          <p:nvSpPr>
            <p:cNvPr id="10270" name="Text Box 8"/>
            <p:cNvSpPr txBox="1">
              <a:spLocks noChangeArrowheads="1"/>
            </p:cNvSpPr>
            <p:nvPr/>
          </p:nvSpPr>
          <p:spPr bwMode="auto">
            <a:xfrm>
              <a:off x="528" y="3055"/>
              <a:ext cx="284" cy="250"/>
            </a:xfrm>
            <a:prstGeom prst="rect">
              <a:avLst/>
            </a:prstGeom>
            <a:noFill/>
            <a:ln w="9525">
              <a:noFill/>
              <a:miter lim="800000"/>
              <a:headEnd/>
              <a:tailEnd/>
            </a:ln>
          </p:spPr>
          <p:txBody>
            <a:bodyPr wrap="none">
              <a:spAutoFit/>
            </a:bodyPr>
            <a:lstStyle/>
            <a:p>
              <a:r>
                <a:rPr lang="en-US" altLang="zh-TW" sz="2000" b="0" i="1">
                  <a:solidFill>
                    <a:srgbClr val="0033CC"/>
                  </a:solidFill>
                  <a:sym typeface="Symbol" pitchFamily="18" charset="2"/>
                </a:rPr>
                <a:t></a:t>
              </a:r>
              <a:r>
                <a:rPr lang="en-US" altLang="zh-TW" sz="2000" b="0" i="1">
                  <a:solidFill>
                    <a:srgbClr val="0033CC"/>
                  </a:solidFill>
                </a:rPr>
                <a:t>a</a:t>
              </a:r>
            </a:p>
          </p:txBody>
        </p:sp>
      </p:grpSp>
      <p:sp>
        <p:nvSpPr>
          <p:cNvPr id="10244" name="Rectangle 9"/>
          <p:cNvSpPr>
            <a:spLocks noGrp="1" noChangeArrowheads="1"/>
          </p:cNvSpPr>
          <p:nvPr>
            <p:ph type="title"/>
          </p:nvPr>
        </p:nvSpPr>
        <p:spPr>
          <a:noFill/>
        </p:spPr>
        <p:txBody>
          <a:bodyPr>
            <a:normAutofit fontScale="90000"/>
          </a:bodyPr>
          <a:lstStyle/>
          <a:p>
            <a:pPr eaLnBrk="1" hangingPunct="1"/>
            <a:r>
              <a:rPr lang="en-US" altLang="zh-TW" smtClean="0"/>
              <a:t>Example: A left sided Sequence</a:t>
            </a:r>
            <a:r>
              <a:rPr lang="en-US" altLang="zh-TW" sz="4400" smtClean="0"/>
              <a:t> </a:t>
            </a:r>
            <a:r>
              <a:rPr lang="en-US" altLang="zh-TW" smtClean="0"/>
              <a:t>ROC for </a:t>
            </a:r>
            <a:r>
              <a:rPr lang="en-US" altLang="zh-TW" b="0" i="1" smtClean="0">
                <a:solidFill>
                  <a:srgbClr val="0033CC"/>
                </a:solidFill>
                <a:latin typeface="Times New Roman" pitchFamily="18" charset="0"/>
              </a:rPr>
              <a:t>x</a:t>
            </a:r>
            <a:r>
              <a:rPr lang="en-US" altLang="zh-TW" b="0" smtClean="0">
                <a:solidFill>
                  <a:srgbClr val="0033CC"/>
                </a:solidFill>
                <a:latin typeface="Times New Roman" pitchFamily="18" charset="0"/>
              </a:rPr>
              <a:t>(</a:t>
            </a:r>
            <a:r>
              <a:rPr lang="en-US" altLang="zh-TW" b="0" i="1" smtClean="0">
                <a:solidFill>
                  <a:srgbClr val="0033CC"/>
                </a:solidFill>
                <a:latin typeface="Times New Roman" pitchFamily="18" charset="0"/>
              </a:rPr>
              <a:t>n</a:t>
            </a:r>
            <a:r>
              <a:rPr lang="en-US" altLang="zh-TW" b="0" smtClean="0">
                <a:solidFill>
                  <a:srgbClr val="0033CC"/>
                </a:solidFill>
                <a:latin typeface="Times New Roman" pitchFamily="18" charset="0"/>
              </a:rPr>
              <a:t>)=</a:t>
            </a:r>
            <a:r>
              <a:rPr lang="en-US" altLang="zh-TW" b="0" smtClean="0">
                <a:solidFill>
                  <a:srgbClr val="0033CC"/>
                </a:solidFill>
                <a:latin typeface="Times New Roman" pitchFamily="18" charset="0"/>
                <a:sym typeface="Symbol" pitchFamily="18" charset="2"/>
              </a:rPr>
              <a:t></a:t>
            </a:r>
            <a:r>
              <a:rPr lang="en-US" altLang="zh-TW" b="0" i="1" smtClean="0">
                <a:solidFill>
                  <a:srgbClr val="0033CC"/>
                </a:solidFill>
                <a:latin typeface="Times New Roman" pitchFamily="18" charset="0"/>
              </a:rPr>
              <a:t>a</a:t>
            </a:r>
            <a:r>
              <a:rPr lang="en-US" altLang="zh-TW" b="0" i="1" baseline="30000" smtClean="0">
                <a:solidFill>
                  <a:srgbClr val="0033CC"/>
                </a:solidFill>
                <a:latin typeface="Times New Roman" pitchFamily="18" charset="0"/>
              </a:rPr>
              <a:t>n</a:t>
            </a:r>
            <a:r>
              <a:rPr lang="en-US" altLang="zh-TW" b="0" i="1" smtClean="0">
                <a:solidFill>
                  <a:srgbClr val="0033CC"/>
                </a:solidFill>
                <a:latin typeface="Times New Roman" pitchFamily="18" charset="0"/>
              </a:rPr>
              <a:t>u</a:t>
            </a:r>
            <a:r>
              <a:rPr lang="en-US" altLang="zh-TW" b="0" smtClean="0">
                <a:solidFill>
                  <a:srgbClr val="0033CC"/>
                </a:solidFill>
                <a:latin typeface="Times New Roman" pitchFamily="18" charset="0"/>
              </a:rPr>
              <a:t>(</a:t>
            </a:r>
            <a:r>
              <a:rPr lang="en-US" altLang="zh-TW" b="0" smtClean="0">
                <a:solidFill>
                  <a:srgbClr val="0033CC"/>
                </a:solidFill>
                <a:latin typeface="Times New Roman" pitchFamily="18" charset="0"/>
                <a:sym typeface="Symbol" pitchFamily="18" charset="2"/>
              </a:rPr>
              <a:t></a:t>
            </a:r>
            <a:r>
              <a:rPr lang="en-US" altLang="zh-TW" b="0" smtClean="0">
                <a:solidFill>
                  <a:srgbClr val="0033CC"/>
                </a:solidFill>
                <a:latin typeface="Times New Roman" pitchFamily="18" charset="0"/>
              </a:rPr>
              <a:t> </a:t>
            </a:r>
            <a:r>
              <a:rPr lang="en-US" altLang="zh-TW" b="0" i="1" smtClean="0">
                <a:solidFill>
                  <a:srgbClr val="0033CC"/>
                </a:solidFill>
                <a:latin typeface="Times New Roman" pitchFamily="18" charset="0"/>
              </a:rPr>
              <a:t>n</a:t>
            </a:r>
            <a:r>
              <a:rPr lang="en-US" altLang="zh-TW" b="0" smtClean="0">
                <a:solidFill>
                  <a:srgbClr val="0033CC"/>
                </a:solidFill>
                <a:latin typeface="Times New Roman" pitchFamily="18" charset="0"/>
                <a:sym typeface="Symbol" pitchFamily="18" charset="2"/>
              </a:rPr>
              <a:t>1</a:t>
            </a:r>
            <a:r>
              <a:rPr lang="en-US" altLang="zh-TW" b="0" smtClean="0">
                <a:solidFill>
                  <a:srgbClr val="0033CC"/>
                </a:solidFill>
                <a:latin typeface="Times New Roman" pitchFamily="18" charset="0"/>
              </a:rPr>
              <a:t>)</a:t>
            </a:r>
          </a:p>
        </p:txBody>
      </p:sp>
      <p:graphicFrame>
        <p:nvGraphicFramePr>
          <p:cNvPr id="23562" name="Object 10"/>
          <p:cNvGraphicFramePr>
            <a:graphicFrameLocks noChangeAspect="1"/>
          </p:cNvGraphicFramePr>
          <p:nvPr/>
        </p:nvGraphicFramePr>
        <p:xfrm>
          <a:off x="990600" y="2438400"/>
          <a:ext cx="3263900" cy="793750"/>
        </p:xfrm>
        <a:graphic>
          <a:graphicData uri="http://schemas.openxmlformats.org/presentationml/2006/ole">
            <p:oleObj spid="_x0000_s35842" name="Equation" r:id="rId3" imgW="1612800" imgH="393480" progId="Equation.3">
              <p:embed/>
            </p:oleObj>
          </a:graphicData>
        </a:graphic>
      </p:graphicFrame>
      <p:grpSp>
        <p:nvGrpSpPr>
          <p:cNvPr id="3" name="Group 11"/>
          <p:cNvGrpSpPr>
            <a:grpSpLocks/>
          </p:cNvGrpSpPr>
          <p:nvPr/>
        </p:nvGrpSpPr>
        <p:grpSpPr bwMode="auto">
          <a:xfrm>
            <a:off x="762000" y="3505200"/>
            <a:ext cx="3441700" cy="3124200"/>
            <a:chOff x="1152" y="1680"/>
            <a:chExt cx="2168" cy="1968"/>
          </a:xfrm>
        </p:grpSpPr>
        <p:sp>
          <p:nvSpPr>
            <p:cNvPr id="10264" name="Line 12"/>
            <p:cNvSpPr>
              <a:spLocks noChangeShapeType="1"/>
            </p:cNvSpPr>
            <p:nvPr/>
          </p:nvSpPr>
          <p:spPr bwMode="auto">
            <a:xfrm>
              <a:off x="1152" y="2736"/>
              <a:ext cx="2160" cy="0"/>
            </a:xfrm>
            <a:prstGeom prst="line">
              <a:avLst/>
            </a:prstGeom>
            <a:noFill/>
            <a:ln w="9525">
              <a:solidFill>
                <a:schemeClr val="tx1"/>
              </a:solidFill>
              <a:miter lim="800000"/>
              <a:headEnd/>
              <a:tailEnd type="triangle" w="med" len="med"/>
            </a:ln>
          </p:spPr>
          <p:txBody>
            <a:bodyPr wrap="none"/>
            <a:lstStyle/>
            <a:p>
              <a:endParaRPr lang="en-US"/>
            </a:p>
          </p:txBody>
        </p:sp>
        <p:sp>
          <p:nvSpPr>
            <p:cNvPr id="10265" name="Line 13"/>
            <p:cNvSpPr>
              <a:spLocks noChangeShapeType="1"/>
            </p:cNvSpPr>
            <p:nvPr/>
          </p:nvSpPr>
          <p:spPr bwMode="auto">
            <a:xfrm flipV="1">
              <a:off x="2208" y="1776"/>
              <a:ext cx="0" cy="1872"/>
            </a:xfrm>
            <a:prstGeom prst="line">
              <a:avLst/>
            </a:prstGeom>
            <a:noFill/>
            <a:ln w="9525">
              <a:solidFill>
                <a:schemeClr val="tx1"/>
              </a:solidFill>
              <a:miter lim="800000"/>
              <a:headEnd/>
              <a:tailEnd type="triangle" w="med" len="med"/>
            </a:ln>
          </p:spPr>
          <p:txBody>
            <a:bodyPr wrap="none"/>
            <a:lstStyle/>
            <a:p>
              <a:endParaRPr lang="en-US"/>
            </a:p>
          </p:txBody>
        </p:sp>
        <p:sp>
          <p:nvSpPr>
            <p:cNvPr id="10266" name="Text Box 14"/>
            <p:cNvSpPr txBox="1">
              <a:spLocks noChangeArrowheads="1"/>
            </p:cNvSpPr>
            <p:nvPr/>
          </p:nvSpPr>
          <p:spPr bwMode="auto">
            <a:xfrm>
              <a:off x="3024" y="2688"/>
              <a:ext cx="296" cy="288"/>
            </a:xfrm>
            <a:prstGeom prst="rect">
              <a:avLst/>
            </a:prstGeom>
            <a:noFill/>
            <a:ln w="9525">
              <a:noFill/>
              <a:miter lim="800000"/>
              <a:headEnd/>
              <a:tailEnd/>
            </a:ln>
          </p:spPr>
          <p:txBody>
            <a:bodyPr wrap="none">
              <a:spAutoFit/>
            </a:bodyPr>
            <a:lstStyle/>
            <a:p>
              <a:r>
                <a:rPr lang="en-US" altLang="zh-TW" b="0">
                  <a:latin typeface="Monotype Corsiva" pitchFamily="66" charset="0"/>
                </a:rPr>
                <a:t>Re</a:t>
              </a:r>
            </a:p>
          </p:txBody>
        </p:sp>
        <p:sp>
          <p:nvSpPr>
            <p:cNvPr id="10267" name="Text Box 15"/>
            <p:cNvSpPr txBox="1">
              <a:spLocks noChangeArrowheads="1"/>
            </p:cNvSpPr>
            <p:nvPr/>
          </p:nvSpPr>
          <p:spPr bwMode="auto">
            <a:xfrm>
              <a:off x="2208" y="1680"/>
              <a:ext cx="308" cy="288"/>
            </a:xfrm>
            <a:prstGeom prst="rect">
              <a:avLst/>
            </a:prstGeom>
            <a:noFill/>
            <a:ln w="9525">
              <a:noFill/>
              <a:miter lim="800000"/>
              <a:headEnd/>
              <a:tailEnd/>
            </a:ln>
          </p:spPr>
          <p:txBody>
            <a:bodyPr wrap="none">
              <a:spAutoFit/>
            </a:bodyPr>
            <a:lstStyle/>
            <a:p>
              <a:r>
                <a:rPr lang="en-US" altLang="zh-TW" b="0">
                  <a:latin typeface="Monotype Corsiva" pitchFamily="66" charset="0"/>
                </a:rPr>
                <a:t>Im</a:t>
              </a:r>
            </a:p>
          </p:txBody>
        </p:sp>
      </p:grpSp>
      <p:grpSp>
        <p:nvGrpSpPr>
          <p:cNvPr id="4" name="Group 16"/>
          <p:cNvGrpSpPr>
            <a:grpSpLocks/>
          </p:cNvGrpSpPr>
          <p:nvPr/>
        </p:nvGrpSpPr>
        <p:grpSpPr bwMode="auto">
          <a:xfrm>
            <a:off x="1447800" y="4191000"/>
            <a:ext cx="1981200" cy="1981200"/>
            <a:chOff x="816" y="2592"/>
            <a:chExt cx="1440" cy="1344"/>
          </a:xfrm>
        </p:grpSpPr>
        <p:sp>
          <p:nvSpPr>
            <p:cNvPr id="10261" name="Oval 17"/>
            <p:cNvSpPr>
              <a:spLocks noChangeArrowheads="1"/>
            </p:cNvSpPr>
            <p:nvPr/>
          </p:nvSpPr>
          <p:spPr bwMode="auto">
            <a:xfrm>
              <a:off x="816" y="2592"/>
              <a:ext cx="1440" cy="1344"/>
            </a:xfrm>
            <a:prstGeom prst="ellipse">
              <a:avLst/>
            </a:prstGeom>
            <a:noFill/>
            <a:ln w="28575">
              <a:solidFill>
                <a:srgbClr val="FF0000"/>
              </a:solidFill>
              <a:miter lim="800000"/>
              <a:headEnd/>
              <a:tailEnd/>
            </a:ln>
          </p:spPr>
          <p:txBody>
            <a:bodyPr wrap="none" anchor="ctr"/>
            <a:lstStyle/>
            <a:p>
              <a:endParaRPr lang="en-US"/>
            </a:p>
          </p:txBody>
        </p:sp>
        <p:sp>
          <p:nvSpPr>
            <p:cNvPr id="10262" name="Line 18"/>
            <p:cNvSpPr>
              <a:spLocks noChangeShapeType="1"/>
            </p:cNvSpPr>
            <p:nvPr/>
          </p:nvSpPr>
          <p:spPr bwMode="auto">
            <a:xfrm flipV="1">
              <a:off x="1536" y="2832"/>
              <a:ext cx="528" cy="432"/>
            </a:xfrm>
            <a:prstGeom prst="line">
              <a:avLst/>
            </a:prstGeom>
            <a:noFill/>
            <a:ln w="9525">
              <a:solidFill>
                <a:srgbClr val="FF0000"/>
              </a:solidFill>
              <a:miter lim="800000"/>
              <a:headEnd/>
              <a:tailEnd type="triangle" w="med" len="med"/>
            </a:ln>
          </p:spPr>
          <p:txBody>
            <a:bodyPr wrap="none"/>
            <a:lstStyle/>
            <a:p>
              <a:endParaRPr lang="en-US"/>
            </a:p>
          </p:txBody>
        </p:sp>
        <p:sp>
          <p:nvSpPr>
            <p:cNvPr id="10263" name="Text Box 19"/>
            <p:cNvSpPr txBox="1">
              <a:spLocks noChangeArrowheads="1"/>
            </p:cNvSpPr>
            <p:nvPr/>
          </p:nvSpPr>
          <p:spPr bwMode="auto">
            <a:xfrm>
              <a:off x="1634" y="2832"/>
              <a:ext cx="245" cy="310"/>
            </a:xfrm>
            <a:prstGeom prst="rect">
              <a:avLst/>
            </a:prstGeom>
            <a:noFill/>
            <a:ln w="9525">
              <a:noFill/>
              <a:miter lim="800000"/>
              <a:headEnd/>
              <a:tailEnd/>
            </a:ln>
          </p:spPr>
          <p:txBody>
            <a:bodyPr wrap="none">
              <a:spAutoFit/>
            </a:bodyPr>
            <a:lstStyle/>
            <a:p>
              <a:r>
                <a:rPr lang="en-US" altLang="zh-TW" b="0">
                  <a:solidFill>
                    <a:srgbClr val="FF0000"/>
                  </a:solidFill>
                </a:rPr>
                <a:t>1</a:t>
              </a:r>
            </a:p>
          </p:txBody>
        </p:sp>
      </p:grpSp>
      <p:sp>
        <p:nvSpPr>
          <p:cNvPr id="31" name="Text Box 84"/>
          <p:cNvSpPr txBox="1">
            <a:spLocks noChangeArrowheads="1"/>
          </p:cNvSpPr>
          <p:nvPr/>
        </p:nvSpPr>
        <p:spPr bwMode="auto">
          <a:xfrm>
            <a:off x="5029200" y="4140200"/>
            <a:ext cx="3733800" cy="1373188"/>
          </a:xfrm>
          <a:prstGeom prst="rect">
            <a:avLst/>
          </a:prstGeom>
          <a:noFill/>
          <a:ln w="9525">
            <a:noFill/>
            <a:miter lim="800000"/>
            <a:headEnd/>
            <a:tailEnd/>
          </a:ln>
        </p:spPr>
        <p:txBody>
          <a:bodyPr>
            <a:spAutoFit/>
          </a:bodyPr>
          <a:lstStyle/>
          <a:p>
            <a:r>
              <a:rPr lang="en-US" altLang="zh-TW" sz="2800" b="0" dirty="0"/>
              <a:t>ROC is </a:t>
            </a:r>
            <a:r>
              <a:rPr lang="en-US" altLang="zh-TW" sz="2800" b="0" dirty="0">
                <a:solidFill>
                  <a:srgbClr val="FF0000"/>
                </a:solidFill>
              </a:rPr>
              <a:t>bounded by the pole</a:t>
            </a:r>
            <a:r>
              <a:rPr lang="en-US" altLang="zh-TW" sz="2800" b="0" dirty="0"/>
              <a:t> and is the </a:t>
            </a:r>
            <a:r>
              <a:rPr lang="en-US" altLang="zh-TW" sz="2800" b="0" dirty="0">
                <a:solidFill>
                  <a:srgbClr val="FF0000"/>
                </a:solidFill>
              </a:rPr>
              <a:t>interior of a circle</a:t>
            </a:r>
            <a:r>
              <a:rPr lang="en-US" altLang="zh-TW" sz="2800" b="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23562"/>
                                        </p:tgtEl>
                                        <p:attrNameLst>
                                          <p:attrName>style.visibility</p:attrName>
                                        </p:attrNameLst>
                                      </p:cBhvr>
                                      <p:to>
                                        <p:strVal val="visible"/>
                                      </p:to>
                                    </p:set>
                                    <p:animEffect transition="in" filter="dissolve">
                                      <p:cBhvr>
                                        <p:cTn id="7" dur="500"/>
                                        <p:tgtEl>
                                          <p:spTgt spid="2356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dissolv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23" presetClass="entr" presetSubtype="288"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 calcmode="lin" valueType="num">
                                      <p:cBhvr>
                                        <p:cTn id="22" dur="500" fill="hold"/>
                                        <p:tgtEl>
                                          <p:spTgt spid="4"/>
                                        </p:tgtEl>
                                        <p:attrNameLst>
                                          <p:attrName>ppt_w</p:attrName>
                                        </p:attrNameLst>
                                      </p:cBhvr>
                                      <p:tavLst>
                                        <p:tav tm="0">
                                          <p:val>
                                            <p:strVal val="4/3*#ppt_w"/>
                                          </p:val>
                                        </p:tav>
                                        <p:tav tm="100000">
                                          <p:val>
                                            <p:strVal val="#ppt_w"/>
                                          </p:val>
                                        </p:tav>
                                      </p:tavLst>
                                    </p:anim>
                                    <p:anim calcmode="lin" valueType="num">
                                      <p:cBhvr>
                                        <p:cTn id="23" dur="500" fill="hold"/>
                                        <p:tgtEl>
                                          <p:spTgt spid="4"/>
                                        </p:tgtEl>
                                        <p:attrNameLst>
                                          <p:attrName>ppt_h</p:attrName>
                                        </p:attrNameLst>
                                      </p:cBhvr>
                                      <p:tavLst>
                                        <p:tav tm="0">
                                          <p:val>
                                            <p:strVal val="4/3*#ppt_h"/>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31"/>
                                        </p:tgtEl>
                                        <p:attrNameLst>
                                          <p:attrName>style.visibility</p:attrName>
                                        </p:attrNameLst>
                                      </p:cBhvr>
                                      <p:to>
                                        <p:strVal val="visible"/>
                                      </p:to>
                                    </p:set>
                                    <p:animEffect transition="in" filter="dissolve">
                                      <p:cBhvr>
                                        <p:cTn id="28"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7" name="Rectangle 4"/>
          <p:cNvSpPr>
            <a:spLocks noGrp="1" noChangeArrowheads="1"/>
          </p:cNvSpPr>
          <p:nvPr>
            <p:ph type="title"/>
          </p:nvPr>
        </p:nvSpPr>
        <p:spPr>
          <a:xfrm>
            <a:off x="533400" y="685800"/>
            <a:ext cx="8229600" cy="1143000"/>
          </a:xfrm>
          <a:noFill/>
        </p:spPr>
        <p:txBody>
          <a:bodyPr/>
          <a:lstStyle/>
          <a:p>
            <a:pPr eaLnBrk="1" hangingPunct="1"/>
            <a:r>
              <a:rPr lang="en-US" altLang="zh-TW" sz="2800" b="1" dirty="0" smtClean="0">
                <a:latin typeface="Times New Roman" pitchFamily="18" charset="0"/>
                <a:cs typeface="Times New Roman" pitchFamily="18" charset="0"/>
              </a:rPr>
              <a:t>Example: Sum of Two Right Sided Sequences</a:t>
            </a:r>
          </a:p>
        </p:txBody>
      </p:sp>
      <p:graphicFrame>
        <p:nvGraphicFramePr>
          <p:cNvPr id="28677" name="Object 5"/>
          <p:cNvGraphicFramePr>
            <a:graphicFrameLocks noChangeAspect="1"/>
          </p:cNvGraphicFramePr>
          <p:nvPr/>
        </p:nvGraphicFramePr>
        <p:xfrm>
          <a:off x="968375" y="2438400"/>
          <a:ext cx="4060825" cy="565150"/>
        </p:xfrm>
        <a:graphic>
          <a:graphicData uri="http://schemas.openxmlformats.org/presentationml/2006/ole">
            <p:oleObj spid="_x0000_s38914" name="Equation" r:id="rId3" imgW="1726920" imgH="241200" progId="Equation.3">
              <p:embed/>
            </p:oleObj>
          </a:graphicData>
        </a:graphic>
      </p:graphicFrame>
      <p:graphicFrame>
        <p:nvGraphicFramePr>
          <p:cNvPr id="28678" name="Object 6"/>
          <p:cNvGraphicFramePr>
            <a:graphicFrameLocks noChangeAspect="1"/>
          </p:cNvGraphicFramePr>
          <p:nvPr/>
        </p:nvGraphicFramePr>
        <p:xfrm>
          <a:off x="2209800" y="3136900"/>
          <a:ext cx="2543175" cy="871538"/>
        </p:xfrm>
        <a:graphic>
          <a:graphicData uri="http://schemas.openxmlformats.org/presentationml/2006/ole">
            <p:oleObj spid="_x0000_s38915" name="Equation" r:id="rId4" imgW="1257120" imgH="431640" progId="Equation.3">
              <p:embed/>
            </p:oleObj>
          </a:graphicData>
        </a:graphic>
      </p:graphicFrame>
      <p:sp>
        <p:nvSpPr>
          <p:cNvPr id="28679" name="AutoShape 7"/>
          <p:cNvSpPr>
            <a:spLocks noChangeArrowheads="1"/>
          </p:cNvSpPr>
          <p:nvPr/>
        </p:nvSpPr>
        <p:spPr bwMode="auto">
          <a:xfrm>
            <a:off x="914400" y="3289300"/>
            <a:ext cx="838200" cy="457200"/>
          </a:xfrm>
          <a:prstGeom prst="rightArrow">
            <a:avLst>
              <a:gd name="adj1" fmla="val 50000"/>
              <a:gd name="adj2" fmla="val 45833"/>
            </a:avLst>
          </a:prstGeom>
          <a:solidFill>
            <a:srgbClr val="FF0000"/>
          </a:solidFill>
          <a:ln w="9525">
            <a:solidFill>
              <a:schemeClr val="tx1"/>
            </a:solidFill>
            <a:miter lim="800000"/>
            <a:headEnd/>
            <a:tailEnd/>
          </a:ln>
        </p:spPr>
        <p:txBody>
          <a:bodyPr wrap="none" anchor="ctr"/>
          <a:lstStyle/>
          <a:p>
            <a:endParaRPr lang="en-US"/>
          </a:p>
        </p:txBody>
      </p:sp>
      <p:grpSp>
        <p:nvGrpSpPr>
          <p:cNvPr id="2" name="Group 36"/>
          <p:cNvGrpSpPr>
            <a:grpSpLocks/>
          </p:cNvGrpSpPr>
          <p:nvPr/>
        </p:nvGrpSpPr>
        <p:grpSpPr bwMode="auto">
          <a:xfrm>
            <a:off x="977900" y="4191000"/>
            <a:ext cx="2895600" cy="2590800"/>
            <a:chOff x="720" y="2640"/>
            <a:chExt cx="1824" cy="1632"/>
          </a:xfrm>
        </p:grpSpPr>
        <p:sp>
          <p:nvSpPr>
            <p:cNvPr id="13341" name="Rectangle 9"/>
            <p:cNvSpPr>
              <a:spLocks noChangeArrowheads="1"/>
            </p:cNvSpPr>
            <p:nvPr/>
          </p:nvSpPr>
          <p:spPr bwMode="auto">
            <a:xfrm>
              <a:off x="720" y="2640"/>
              <a:ext cx="1824" cy="1632"/>
            </a:xfrm>
            <a:prstGeom prst="rect">
              <a:avLst/>
            </a:prstGeom>
            <a:solidFill>
              <a:srgbClr val="B2B2B2"/>
            </a:solidFill>
            <a:ln w="9525">
              <a:noFill/>
              <a:miter lim="800000"/>
              <a:headEnd/>
              <a:tailEnd/>
            </a:ln>
          </p:spPr>
          <p:txBody>
            <a:bodyPr wrap="none" anchor="ctr"/>
            <a:lstStyle/>
            <a:p>
              <a:endParaRPr lang="en-US"/>
            </a:p>
          </p:txBody>
        </p:sp>
        <p:sp>
          <p:nvSpPr>
            <p:cNvPr id="13342" name="Oval 10"/>
            <p:cNvSpPr>
              <a:spLocks noChangeArrowheads="1"/>
            </p:cNvSpPr>
            <p:nvPr/>
          </p:nvSpPr>
          <p:spPr bwMode="auto">
            <a:xfrm>
              <a:off x="1248" y="3024"/>
              <a:ext cx="864" cy="864"/>
            </a:xfrm>
            <a:prstGeom prst="ellipse">
              <a:avLst/>
            </a:prstGeom>
            <a:solidFill>
              <a:schemeClr val="bg1"/>
            </a:solidFill>
            <a:ln w="9525">
              <a:solidFill>
                <a:schemeClr val="tx1"/>
              </a:solidFill>
              <a:prstDash val="dash"/>
              <a:miter lim="800000"/>
              <a:headEnd/>
              <a:tailEnd/>
            </a:ln>
          </p:spPr>
          <p:txBody>
            <a:bodyPr wrap="none" anchor="ctr"/>
            <a:lstStyle/>
            <a:p>
              <a:endParaRPr lang="en-US"/>
            </a:p>
          </p:txBody>
        </p:sp>
      </p:grpSp>
      <p:grpSp>
        <p:nvGrpSpPr>
          <p:cNvPr id="3" name="Group 35"/>
          <p:cNvGrpSpPr>
            <a:grpSpLocks/>
          </p:cNvGrpSpPr>
          <p:nvPr/>
        </p:nvGrpSpPr>
        <p:grpSpPr bwMode="auto">
          <a:xfrm>
            <a:off x="825500" y="3886200"/>
            <a:ext cx="3441700" cy="2743200"/>
            <a:chOff x="624" y="2448"/>
            <a:chExt cx="2168" cy="1728"/>
          </a:xfrm>
        </p:grpSpPr>
        <p:sp>
          <p:nvSpPr>
            <p:cNvPr id="13337" name="Line 12"/>
            <p:cNvSpPr>
              <a:spLocks noChangeShapeType="1"/>
            </p:cNvSpPr>
            <p:nvPr/>
          </p:nvSpPr>
          <p:spPr bwMode="auto">
            <a:xfrm>
              <a:off x="624" y="3456"/>
              <a:ext cx="2160" cy="0"/>
            </a:xfrm>
            <a:prstGeom prst="line">
              <a:avLst/>
            </a:prstGeom>
            <a:noFill/>
            <a:ln w="9525">
              <a:solidFill>
                <a:schemeClr val="tx1"/>
              </a:solidFill>
              <a:miter lim="800000"/>
              <a:headEnd/>
              <a:tailEnd type="triangle" w="med" len="med"/>
            </a:ln>
          </p:spPr>
          <p:txBody>
            <a:bodyPr wrap="none"/>
            <a:lstStyle/>
            <a:p>
              <a:endParaRPr lang="en-US"/>
            </a:p>
          </p:txBody>
        </p:sp>
        <p:sp>
          <p:nvSpPr>
            <p:cNvPr id="13338" name="Line 13"/>
            <p:cNvSpPr>
              <a:spLocks noChangeShapeType="1"/>
            </p:cNvSpPr>
            <p:nvPr/>
          </p:nvSpPr>
          <p:spPr bwMode="auto">
            <a:xfrm flipV="1">
              <a:off x="1680" y="2640"/>
              <a:ext cx="0" cy="1536"/>
            </a:xfrm>
            <a:prstGeom prst="line">
              <a:avLst/>
            </a:prstGeom>
            <a:noFill/>
            <a:ln w="9525">
              <a:solidFill>
                <a:schemeClr val="tx1"/>
              </a:solidFill>
              <a:miter lim="800000"/>
              <a:headEnd/>
              <a:tailEnd type="triangle" w="med" len="med"/>
            </a:ln>
          </p:spPr>
          <p:txBody>
            <a:bodyPr wrap="none"/>
            <a:lstStyle/>
            <a:p>
              <a:endParaRPr lang="en-US"/>
            </a:p>
          </p:txBody>
        </p:sp>
        <p:sp>
          <p:nvSpPr>
            <p:cNvPr id="13339" name="Text Box 14"/>
            <p:cNvSpPr txBox="1">
              <a:spLocks noChangeArrowheads="1"/>
            </p:cNvSpPr>
            <p:nvPr/>
          </p:nvSpPr>
          <p:spPr bwMode="auto">
            <a:xfrm>
              <a:off x="2496" y="3408"/>
              <a:ext cx="296" cy="288"/>
            </a:xfrm>
            <a:prstGeom prst="rect">
              <a:avLst/>
            </a:prstGeom>
            <a:noFill/>
            <a:ln w="9525">
              <a:noFill/>
              <a:miter lim="800000"/>
              <a:headEnd/>
              <a:tailEnd/>
            </a:ln>
          </p:spPr>
          <p:txBody>
            <a:bodyPr wrap="none">
              <a:spAutoFit/>
            </a:bodyPr>
            <a:lstStyle/>
            <a:p>
              <a:r>
                <a:rPr lang="en-US" altLang="zh-TW" b="0">
                  <a:latin typeface="Monotype Corsiva" pitchFamily="66" charset="0"/>
                </a:rPr>
                <a:t>Re</a:t>
              </a:r>
            </a:p>
          </p:txBody>
        </p:sp>
        <p:sp>
          <p:nvSpPr>
            <p:cNvPr id="13340" name="Text Box 15"/>
            <p:cNvSpPr txBox="1">
              <a:spLocks noChangeArrowheads="1"/>
            </p:cNvSpPr>
            <p:nvPr/>
          </p:nvSpPr>
          <p:spPr bwMode="auto">
            <a:xfrm>
              <a:off x="1680" y="2448"/>
              <a:ext cx="308" cy="288"/>
            </a:xfrm>
            <a:prstGeom prst="rect">
              <a:avLst/>
            </a:prstGeom>
            <a:noFill/>
            <a:ln w="9525">
              <a:noFill/>
              <a:miter lim="800000"/>
              <a:headEnd/>
              <a:tailEnd/>
            </a:ln>
          </p:spPr>
          <p:txBody>
            <a:bodyPr wrap="none">
              <a:spAutoFit/>
            </a:bodyPr>
            <a:lstStyle/>
            <a:p>
              <a:r>
                <a:rPr lang="en-US" altLang="zh-TW" b="0">
                  <a:latin typeface="Monotype Corsiva" pitchFamily="66" charset="0"/>
                </a:rPr>
                <a:t>Im</a:t>
              </a:r>
            </a:p>
          </p:txBody>
        </p:sp>
      </p:grpSp>
      <p:sp>
        <p:nvSpPr>
          <p:cNvPr id="28688" name="Oval 16"/>
          <p:cNvSpPr>
            <a:spLocks noChangeArrowheads="1"/>
          </p:cNvSpPr>
          <p:nvPr/>
        </p:nvSpPr>
        <p:spPr bwMode="auto">
          <a:xfrm>
            <a:off x="2425700" y="5410200"/>
            <a:ext cx="157163" cy="152400"/>
          </a:xfrm>
          <a:prstGeom prst="ellipse">
            <a:avLst/>
          </a:prstGeom>
          <a:noFill/>
          <a:ln w="28575">
            <a:solidFill>
              <a:srgbClr val="0033CC"/>
            </a:solidFill>
            <a:miter lim="800000"/>
            <a:headEnd/>
            <a:tailEnd/>
          </a:ln>
        </p:spPr>
        <p:txBody>
          <a:bodyPr wrap="none" anchor="ctr"/>
          <a:lstStyle/>
          <a:p>
            <a:pPr algn="ctr"/>
            <a:endParaRPr lang="en-US">
              <a:solidFill>
                <a:srgbClr val="0033CC"/>
              </a:solidFill>
            </a:endParaRPr>
          </a:p>
        </p:txBody>
      </p:sp>
      <p:grpSp>
        <p:nvGrpSpPr>
          <p:cNvPr id="4" name="Group 29"/>
          <p:cNvGrpSpPr>
            <a:grpSpLocks/>
          </p:cNvGrpSpPr>
          <p:nvPr/>
        </p:nvGrpSpPr>
        <p:grpSpPr bwMode="auto">
          <a:xfrm>
            <a:off x="2959100" y="5410200"/>
            <a:ext cx="444500" cy="457200"/>
            <a:chOff x="2072" y="3456"/>
            <a:chExt cx="272" cy="288"/>
          </a:xfrm>
        </p:grpSpPr>
        <p:sp>
          <p:nvSpPr>
            <p:cNvPr id="13333" name="Text Box 18"/>
            <p:cNvSpPr txBox="1">
              <a:spLocks noChangeArrowheads="1"/>
            </p:cNvSpPr>
            <p:nvPr/>
          </p:nvSpPr>
          <p:spPr bwMode="auto">
            <a:xfrm>
              <a:off x="2072" y="3532"/>
              <a:ext cx="272" cy="212"/>
            </a:xfrm>
            <a:prstGeom prst="rect">
              <a:avLst/>
            </a:prstGeom>
            <a:noFill/>
            <a:ln w="9525">
              <a:noFill/>
              <a:miter lim="800000"/>
              <a:headEnd/>
              <a:tailEnd/>
            </a:ln>
          </p:spPr>
          <p:txBody>
            <a:bodyPr wrap="none">
              <a:spAutoFit/>
            </a:bodyPr>
            <a:lstStyle/>
            <a:p>
              <a:r>
                <a:rPr lang="en-US" altLang="zh-TW" sz="1600" b="0">
                  <a:solidFill>
                    <a:srgbClr val="0033CC"/>
                  </a:solidFill>
                </a:rPr>
                <a:t>1/2</a:t>
              </a:r>
            </a:p>
          </p:txBody>
        </p:sp>
        <p:grpSp>
          <p:nvGrpSpPr>
            <p:cNvPr id="5" name="Group 19"/>
            <p:cNvGrpSpPr>
              <a:grpSpLocks/>
            </p:cNvGrpSpPr>
            <p:nvPr/>
          </p:nvGrpSpPr>
          <p:grpSpPr bwMode="auto">
            <a:xfrm>
              <a:off x="2168" y="3456"/>
              <a:ext cx="96" cy="96"/>
              <a:chOff x="3792" y="3360"/>
              <a:chExt cx="96" cy="96"/>
            </a:xfrm>
          </p:grpSpPr>
          <p:sp>
            <p:nvSpPr>
              <p:cNvPr id="13335" name="Line 20"/>
              <p:cNvSpPr>
                <a:spLocks noChangeShapeType="1"/>
              </p:cNvSpPr>
              <p:nvPr/>
            </p:nvSpPr>
            <p:spPr bwMode="auto">
              <a:xfrm flipH="1">
                <a:off x="3792" y="3360"/>
                <a:ext cx="96" cy="96"/>
              </a:xfrm>
              <a:prstGeom prst="line">
                <a:avLst/>
              </a:prstGeom>
              <a:noFill/>
              <a:ln w="38100">
                <a:solidFill>
                  <a:srgbClr val="FF0000"/>
                </a:solidFill>
                <a:miter lim="800000"/>
                <a:headEnd/>
                <a:tailEnd/>
              </a:ln>
            </p:spPr>
            <p:txBody>
              <a:bodyPr wrap="none"/>
              <a:lstStyle/>
              <a:p>
                <a:endParaRPr lang="en-US"/>
              </a:p>
            </p:txBody>
          </p:sp>
          <p:sp>
            <p:nvSpPr>
              <p:cNvPr id="13336" name="Line 21"/>
              <p:cNvSpPr>
                <a:spLocks noChangeShapeType="1"/>
              </p:cNvSpPr>
              <p:nvPr/>
            </p:nvSpPr>
            <p:spPr bwMode="auto">
              <a:xfrm>
                <a:off x="3792" y="3360"/>
                <a:ext cx="96" cy="96"/>
              </a:xfrm>
              <a:prstGeom prst="line">
                <a:avLst/>
              </a:prstGeom>
              <a:noFill/>
              <a:ln w="38100">
                <a:solidFill>
                  <a:srgbClr val="FF0000"/>
                </a:solidFill>
                <a:miter lim="800000"/>
                <a:headEnd/>
                <a:tailEnd/>
              </a:ln>
            </p:spPr>
            <p:txBody>
              <a:bodyPr wrap="none"/>
              <a:lstStyle/>
              <a:p>
                <a:endParaRPr lang="en-US"/>
              </a:p>
            </p:txBody>
          </p:sp>
        </p:grpSp>
      </p:grpSp>
      <p:graphicFrame>
        <p:nvGraphicFramePr>
          <p:cNvPr id="28695" name="Object 23"/>
          <p:cNvGraphicFramePr>
            <a:graphicFrameLocks noChangeAspect="1"/>
          </p:cNvGraphicFramePr>
          <p:nvPr/>
        </p:nvGraphicFramePr>
        <p:xfrm>
          <a:off x="4876800" y="3124200"/>
          <a:ext cx="1952625" cy="896938"/>
        </p:xfrm>
        <a:graphic>
          <a:graphicData uri="http://schemas.openxmlformats.org/presentationml/2006/ole">
            <p:oleObj spid="_x0000_s38916" name="Equation" r:id="rId5" imgW="965160" imgH="444240" progId="Equation.3">
              <p:embed/>
            </p:oleObj>
          </a:graphicData>
        </a:graphic>
      </p:graphicFrame>
      <p:grpSp>
        <p:nvGrpSpPr>
          <p:cNvPr id="6" name="Group 33"/>
          <p:cNvGrpSpPr>
            <a:grpSpLocks/>
          </p:cNvGrpSpPr>
          <p:nvPr/>
        </p:nvGrpSpPr>
        <p:grpSpPr bwMode="auto">
          <a:xfrm>
            <a:off x="1892300" y="5389563"/>
            <a:ext cx="555625" cy="428625"/>
            <a:chOff x="1296" y="3395"/>
            <a:chExt cx="340" cy="270"/>
          </a:xfrm>
        </p:grpSpPr>
        <p:sp>
          <p:nvSpPr>
            <p:cNvPr id="13329" name="Text Box 25"/>
            <p:cNvSpPr txBox="1">
              <a:spLocks noChangeArrowheads="1"/>
            </p:cNvSpPr>
            <p:nvPr/>
          </p:nvSpPr>
          <p:spPr bwMode="auto">
            <a:xfrm>
              <a:off x="1296" y="3453"/>
              <a:ext cx="340" cy="212"/>
            </a:xfrm>
            <a:prstGeom prst="rect">
              <a:avLst/>
            </a:prstGeom>
            <a:noFill/>
            <a:ln w="9525">
              <a:noFill/>
              <a:miter lim="800000"/>
              <a:headEnd/>
              <a:tailEnd/>
            </a:ln>
          </p:spPr>
          <p:txBody>
            <a:bodyPr wrap="none">
              <a:spAutoFit/>
            </a:bodyPr>
            <a:lstStyle/>
            <a:p>
              <a:r>
                <a:rPr lang="en-US" altLang="zh-TW" sz="1600" b="0">
                  <a:solidFill>
                    <a:srgbClr val="0033CC"/>
                  </a:solidFill>
                  <a:sym typeface="Symbol" pitchFamily="18" charset="2"/>
                </a:rPr>
                <a:t></a:t>
              </a:r>
              <a:r>
                <a:rPr lang="en-US" altLang="zh-TW" sz="1600" b="0">
                  <a:solidFill>
                    <a:srgbClr val="0033CC"/>
                  </a:solidFill>
                </a:rPr>
                <a:t>1/3</a:t>
              </a:r>
            </a:p>
          </p:txBody>
        </p:sp>
        <p:grpSp>
          <p:nvGrpSpPr>
            <p:cNvPr id="7" name="Group 26"/>
            <p:cNvGrpSpPr>
              <a:grpSpLocks/>
            </p:cNvGrpSpPr>
            <p:nvPr/>
          </p:nvGrpSpPr>
          <p:grpSpPr bwMode="auto">
            <a:xfrm>
              <a:off x="1296" y="3395"/>
              <a:ext cx="96" cy="96"/>
              <a:chOff x="3792" y="3360"/>
              <a:chExt cx="96" cy="96"/>
            </a:xfrm>
          </p:grpSpPr>
          <p:sp>
            <p:nvSpPr>
              <p:cNvPr id="13331" name="Line 27"/>
              <p:cNvSpPr>
                <a:spLocks noChangeShapeType="1"/>
              </p:cNvSpPr>
              <p:nvPr/>
            </p:nvSpPr>
            <p:spPr bwMode="auto">
              <a:xfrm flipH="1">
                <a:off x="3792" y="3360"/>
                <a:ext cx="96" cy="96"/>
              </a:xfrm>
              <a:prstGeom prst="line">
                <a:avLst/>
              </a:prstGeom>
              <a:noFill/>
              <a:ln w="38100">
                <a:solidFill>
                  <a:srgbClr val="FF0000"/>
                </a:solidFill>
                <a:miter lim="800000"/>
                <a:headEnd/>
                <a:tailEnd/>
              </a:ln>
            </p:spPr>
            <p:txBody>
              <a:bodyPr wrap="none"/>
              <a:lstStyle/>
              <a:p>
                <a:endParaRPr lang="en-US"/>
              </a:p>
            </p:txBody>
          </p:sp>
          <p:sp>
            <p:nvSpPr>
              <p:cNvPr id="13332" name="Line 28"/>
              <p:cNvSpPr>
                <a:spLocks noChangeShapeType="1"/>
              </p:cNvSpPr>
              <p:nvPr/>
            </p:nvSpPr>
            <p:spPr bwMode="auto">
              <a:xfrm>
                <a:off x="3792" y="3360"/>
                <a:ext cx="96" cy="96"/>
              </a:xfrm>
              <a:prstGeom prst="line">
                <a:avLst/>
              </a:prstGeom>
              <a:noFill/>
              <a:ln w="38100">
                <a:solidFill>
                  <a:srgbClr val="FF0000"/>
                </a:solidFill>
                <a:miter lim="800000"/>
                <a:headEnd/>
                <a:tailEnd/>
              </a:ln>
            </p:spPr>
            <p:txBody>
              <a:bodyPr wrap="none"/>
              <a:lstStyle/>
              <a:p>
                <a:endParaRPr lang="en-US"/>
              </a:p>
            </p:txBody>
          </p:sp>
        </p:grpSp>
      </p:grpSp>
      <p:grpSp>
        <p:nvGrpSpPr>
          <p:cNvPr id="8" name="Group 32"/>
          <p:cNvGrpSpPr>
            <a:grpSpLocks/>
          </p:cNvGrpSpPr>
          <p:nvPr/>
        </p:nvGrpSpPr>
        <p:grpSpPr bwMode="auto">
          <a:xfrm>
            <a:off x="2501900" y="5149850"/>
            <a:ext cx="546100" cy="412750"/>
            <a:chOff x="1680" y="3292"/>
            <a:chExt cx="334" cy="260"/>
          </a:xfrm>
        </p:grpSpPr>
        <p:sp>
          <p:nvSpPr>
            <p:cNvPr id="13327" name="Oval 30"/>
            <p:cNvSpPr>
              <a:spLocks noChangeArrowheads="1"/>
            </p:cNvSpPr>
            <p:nvPr/>
          </p:nvSpPr>
          <p:spPr bwMode="auto">
            <a:xfrm>
              <a:off x="1680" y="3456"/>
              <a:ext cx="96" cy="96"/>
            </a:xfrm>
            <a:prstGeom prst="ellipse">
              <a:avLst/>
            </a:prstGeom>
            <a:noFill/>
            <a:ln w="28575">
              <a:solidFill>
                <a:srgbClr val="0033CC"/>
              </a:solidFill>
              <a:miter lim="800000"/>
              <a:headEnd/>
              <a:tailEnd/>
            </a:ln>
          </p:spPr>
          <p:txBody>
            <a:bodyPr wrap="none" anchor="ctr"/>
            <a:lstStyle/>
            <a:p>
              <a:pPr algn="ctr"/>
              <a:endParaRPr lang="en-US">
                <a:solidFill>
                  <a:srgbClr val="0033CC"/>
                </a:solidFill>
              </a:endParaRPr>
            </a:p>
          </p:txBody>
        </p:sp>
        <p:sp>
          <p:nvSpPr>
            <p:cNvPr id="13328" name="Rectangle 31"/>
            <p:cNvSpPr>
              <a:spLocks noChangeArrowheads="1"/>
            </p:cNvSpPr>
            <p:nvPr/>
          </p:nvSpPr>
          <p:spPr bwMode="auto">
            <a:xfrm>
              <a:off x="1680" y="3292"/>
              <a:ext cx="334" cy="212"/>
            </a:xfrm>
            <a:prstGeom prst="rect">
              <a:avLst/>
            </a:prstGeom>
            <a:noFill/>
            <a:ln w="9525">
              <a:noFill/>
              <a:miter lim="800000"/>
              <a:headEnd/>
              <a:tailEnd/>
            </a:ln>
          </p:spPr>
          <p:txBody>
            <a:bodyPr wrap="none">
              <a:spAutoFit/>
            </a:bodyPr>
            <a:lstStyle/>
            <a:p>
              <a:r>
                <a:rPr lang="en-US" altLang="zh-TW" sz="1600" b="0">
                  <a:solidFill>
                    <a:srgbClr val="0033CC"/>
                  </a:solidFill>
                </a:rPr>
                <a:t>1/12</a:t>
              </a:r>
            </a:p>
          </p:txBody>
        </p:sp>
      </p:grpSp>
      <p:sp>
        <p:nvSpPr>
          <p:cNvPr id="28709" name="Text Box 37"/>
          <p:cNvSpPr txBox="1">
            <a:spLocks noChangeArrowheads="1"/>
          </p:cNvSpPr>
          <p:nvPr/>
        </p:nvSpPr>
        <p:spPr bwMode="auto">
          <a:xfrm>
            <a:off x="4191000" y="4235450"/>
            <a:ext cx="4419600" cy="946150"/>
          </a:xfrm>
          <a:prstGeom prst="rect">
            <a:avLst/>
          </a:prstGeom>
          <a:noFill/>
          <a:ln w="9525">
            <a:noFill/>
            <a:miter lim="800000"/>
            <a:headEnd/>
            <a:tailEnd/>
          </a:ln>
        </p:spPr>
        <p:txBody>
          <a:bodyPr>
            <a:spAutoFit/>
          </a:bodyPr>
          <a:lstStyle/>
          <a:p>
            <a:r>
              <a:rPr lang="en-US" altLang="zh-TW" sz="2800" b="0"/>
              <a:t>ROC is </a:t>
            </a:r>
            <a:r>
              <a:rPr lang="en-US" altLang="zh-TW" sz="2800" b="0">
                <a:solidFill>
                  <a:srgbClr val="FF0000"/>
                </a:solidFill>
              </a:rPr>
              <a:t>bounded by poles</a:t>
            </a:r>
            <a:r>
              <a:rPr lang="en-US" altLang="zh-TW" sz="2800" b="0"/>
              <a:t> and is the </a:t>
            </a:r>
            <a:r>
              <a:rPr lang="en-US" altLang="zh-TW" sz="2800" b="0">
                <a:solidFill>
                  <a:srgbClr val="FF0000"/>
                </a:solidFill>
              </a:rPr>
              <a:t>exterior of a circle</a:t>
            </a:r>
            <a:r>
              <a:rPr lang="en-US" altLang="zh-TW" sz="2800" b="0"/>
              <a:t>.</a:t>
            </a:r>
          </a:p>
        </p:txBody>
      </p:sp>
      <p:sp>
        <p:nvSpPr>
          <p:cNvPr id="28710" name="Rectangle 38"/>
          <p:cNvSpPr>
            <a:spLocks noChangeArrowheads="1"/>
          </p:cNvSpPr>
          <p:nvPr/>
        </p:nvSpPr>
        <p:spPr bwMode="auto">
          <a:xfrm>
            <a:off x="4191000" y="5943600"/>
            <a:ext cx="4721225" cy="519113"/>
          </a:xfrm>
          <a:prstGeom prst="rect">
            <a:avLst/>
          </a:prstGeom>
          <a:noFill/>
          <a:ln w="9525">
            <a:noFill/>
            <a:miter lim="800000"/>
            <a:headEnd/>
            <a:tailEnd/>
          </a:ln>
        </p:spPr>
        <p:txBody>
          <a:bodyPr wrap="none">
            <a:spAutoFit/>
          </a:bodyPr>
          <a:lstStyle/>
          <a:p>
            <a:r>
              <a:rPr lang="en-US" altLang="zh-TW" sz="2800" b="0"/>
              <a:t>ROC does not include any pole.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28677"/>
                                        </p:tgtEl>
                                        <p:attrNameLst>
                                          <p:attrName>style.visibility</p:attrName>
                                        </p:attrNameLst>
                                      </p:cBhvr>
                                      <p:to>
                                        <p:strVal val="visible"/>
                                      </p:to>
                                    </p:set>
                                    <p:animEffect transition="in" filter="dissolve">
                                      <p:cBhvr>
                                        <p:cTn id="7" dur="500"/>
                                        <p:tgtEl>
                                          <p:spTgt spid="2867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8679"/>
                                        </p:tgtEl>
                                        <p:attrNameLst>
                                          <p:attrName>style.visibility</p:attrName>
                                        </p:attrNameLst>
                                      </p:cBhvr>
                                      <p:to>
                                        <p:strVal val="visible"/>
                                      </p:to>
                                    </p:set>
                                    <p:animEffect transition="in" filter="wipe(left)">
                                      <p:cBhvr>
                                        <p:cTn id="12" dur="500"/>
                                        <p:tgtEl>
                                          <p:spTgt spid="28679"/>
                                        </p:tgtEl>
                                      </p:cBhvr>
                                    </p:animEffect>
                                  </p:childTnLst>
                                </p:cTn>
                              </p:par>
                            </p:childTnLst>
                          </p:cTn>
                        </p:par>
                        <p:par>
                          <p:cTn id="13" fill="hold">
                            <p:stCondLst>
                              <p:cond delay="500"/>
                            </p:stCondLst>
                            <p:childTnLst>
                              <p:par>
                                <p:cTn id="14" presetID="9" presetClass="entr" presetSubtype="0" fill="hold" nodeType="afterEffect">
                                  <p:stCondLst>
                                    <p:cond delay="0"/>
                                  </p:stCondLst>
                                  <p:childTnLst>
                                    <p:set>
                                      <p:cBhvr>
                                        <p:cTn id="15" dur="1" fill="hold">
                                          <p:stCondLst>
                                            <p:cond delay="0"/>
                                          </p:stCondLst>
                                        </p:cTn>
                                        <p:tgtEl>
                                          <p:spTgt spid="28678"/>
                                        </p:tgtEl>
                                        <p:attrNameLst>
                                          <p:attrName>style.visibility</p:attrName>
                                        </p:attrNameLst>
                                      </p:cBhvr>
                                      <p:to>
                                        <p:strVal val="visible"/>
                                      </p:to>
                                    </p:set>
                                    <p:animEffect transition="in" filter="dissolve">
                                      <p:cBhvr>
                                        <p:cTn id="16" dur="500"/>
                                        <p:tgtEl>
                                          <p:spTgt spid="28678"/>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nodeType="clickEffect">
                                  <p:stCondLst>
                                    <p:cond delay="0"/>
                                  </p:stCondLst>
                                  <p:childTnLst>
                                    <p:set>
                                      <p:cBhvr>
                                        <p:cTn id="20" dur="1" fill="hold">
                                          <p:stCondLst>
                                            <p:cond delay="0"/>
                                          </p:stCondLst>
                                        </p:cTn>
                                        <p:tgtEl>
                                          <p:spTgt spid="28695"/>
                                        </p:tgtEl>
                                        <p:attrNameLst>
                                          <p:attrName>style.visibility</p:attrName>
                                        </p:attrNameLst>
                                      </p:cBhvr>
                                      <p:to>
                                        <p:strVal val="visible"/>
                                      </p:to>
                                    </p:set>
                                    <p:animEffect transition="in" filter="dissolve">
                                      <p:cBhvr>
                                        <p:cTn id="21" dur="500"/>
                                        <p:tgtEl>
                                          <p:spTgt spid="28695"/>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dissolve">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23" presetClass="entr" presetSubtype="288" fill="hold" grpId="0" nodeType="clickEffect">
                                  <p:stCondLst>
                                    <p:cond delay="0"/>
                                  </p:stCondLst>
                                  <p:childTnLst>
                                    <p:set>
                                      <p:cBhvr>
                                        <p:cTn id="30" dur="1" fill="hold">
                                          <p:stCondLst>
                                            <p:cond delay="0"/>
                                          </p:stCondLst>
                                        </p:cTn>
                                        <p:tgtEl>
                                          <p:spTgt spid="28688"/>
                                        </p:tgtEl>
                                        <p:attrNameLst>
                                          <p:attrName>style.visibility</p:attrName>
                                        </p:attrNameLst>
                                      </p:cBhvr>
                                      <p:to>
                                        <p:strVal val="visible"/>
                                      </p:to>
                                    </p:set>
                                    <p:anim calcmode="lin" valueType="num">
                                      <p:cBhvr>
                                        <p:cTn id="31" dur="500" fill="hold"/>
                                        <p:tgtEl>
                                          <p:spTgt spid="28688"/>
                                        </p:tgtEl>
                                        <p:attrNameLst>
                                          <p:attrName>ppt_w</p:attrName>
                                        </p:attrNameLst>
                                      </p:cBhvr>
                                      <p:tavLst>
                                        <p:tav tm="0">
                                          <p:val>
                                            <p:strVal val="4/3*#ppt_w"/>
                                          </p:val>
                                        </p:tav>
                                        <p:tav tm="100000">
                                          <p:val>
                                            <p:strVal val="#ppt_w"/>
                                          </p:val>
                                        </p:tav>
                                      </p:tavLst>
                                    </p:anim>
                                    <p:anim calcmode="lin" valueType="num">
                                      <p:cBhvr>
                                        <p:cTn id="32" dur="500" fill="hold"/>
                                        <p:tgtEl>
                                          <p:spTgt spid="28688"/>
                                        </p:tgtEl>
                                        <p:attrNameLst>
                                          <p:attrName>ppt_h</p:attrName>
                                        </p:attrNameLst>
                                      </p:cBhvr>
                                      <p:tavLst>
                                        <p:tav tm="0">
                                          <p:val>
                                            <p:strVal val="4/3*#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288" fill="hold"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p:cTn id="37" dur="500" fill="hold"/>
                                        <p:tgtEl>
                                          <p:spTgt spid="8"/>
                                        </p:tgtEl>
                                        <p:attrNameLst>
                                          <p:attrName>ppt_w</p:attrName>
                                        </p:attrNameLst>
                                      </p:cBhvr>
                                      <p:tavLst>
                                        <p:tav tm="0">
                                          <p:val>
                                            <p:strVal val="4/3*#ppt_w"/>
                                          </p:val>
                                        </p:tav>
                                        <p:tav tm="100000">
                                          <p:val>
                                            <p:strVal val="#ppt_w"/>
                                          </p:val>
                                        </p:tav>
                                      </p:tavLst>
                                    </p:anim>
                                    <p:anim calcmode="lin" valueType="num">
                                      <p:cBhvr>
                                        <p:cTn id="38" dur="500" fill="hold"/>
                                        <p:tgtEl>
                                          <p:spTgt spid="8"/>
                                        </p:tgtEl>
                                        <p:attrNameLst>
                                          <p:attrName>ppt_h</p:attrName>
                                        </p:attrNameLst>
                                      </p:cBhvr>
                                      <p:tavLst>
                                        <p:tav tm="0">
                                          <p:val>
                                            <p:strVal val="4/3*#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288" fill="hold" nodeType="clickEffect">
                                  <p:stCondLst>
                                    <p:cond delay="0"/>
                                  </p:stCondLst>
                                  <p:childTnLst>
                                    <p:set>
                                      <p:cBhvr>
                                        <p:cTn id="42" dur="1" fill="hold">
                                          <p:stCondLst>
                                            <p:cond delay="0"/>
                                          </p:stCondLst>
                                        </p:cTn>
                                        <p:tgtEl>
                                          <p:spTgt spid="6"/>
                                        </p:tgtEl>
                                        <p:attrNameLst>
                                          <p:attrName>style.visibility</p:attrName>
                                        </p:attrNameLst>
                                      </p:cBhvr>
                                      <p:to>
                                        <p:strVal val="visible"/>
                                      </p:to>
                                    </p:set>
                                    <p:anim calcmode="lin" valueType="num">
                                      <p:cBhvr>
                                        <p:cTn id="43" dur="500" fill="hold"/>
                                        <p:tgtEl>
                                          <p:spTgt spid="6"/>
                                        </p:tgtEl>
                                        <p:attrNameLst>
                                          <p:attrName>ppt_w</p:attrName>
                                        </p:attrNameLst>
                                      </p:cBhvr>
                                      <p:tavLst>
                                        <p:tav tm="0">
                                          <p:val>
                                            <p:strVal val="4/3*#ppt_w"/>
                                          </p:val>
                                        </p:tav>
                                        <p:tav tm="100000">
                                          <p:val>
                                            <p:strVal val="#ppt_w"/>
                                          </p:val>
                                        </p:tav>
                                      </p:tavLst>
                                    </p:anim>
                                    <p:anim calcmode="lin" valueType="num">
                                      <p:cBhvr>
                                        <p:cTn id="44" dur="500" fill="hold"/>
                                        <p:tgtEl>
                                          <p:spTgt spid="6"/>
                                        </p:tgtEl>
                                        <p:attrNameLst>
                                          <p:attrName>ppt_h</p:attrName>
                                        </p:attrNameLst>
                                      </p:cBhvr>
                                      <p:tavLst>
                                        <p:tav tm="0">
                                          <p:val>
                                            <p:strVal val="4/3*#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288" fill="hold" nodeType="clickEffect">
                                  <p:stCondLst>
                                    <p:cond delay="0"/>
                                  </p:stCondLst>
                                  <p:childTnLst>
                                    <p:set>
                                      <p:cBhvr>
                                        <p:cTn id="48" dur="1" fill="hold">
                                          <p:stCondLst>
                                            <p:cond delay="0"/>
                                          </p:stCondLst>
                                        </p:cTn>
                                        <p:tgtEl>
                                          <p:spTgt spid="4"/>
                                        </p:tgtEl>
                                        <p:attrNameLst>
                                          <p:attrName>style.visibility</p:attrName>
                                        </p:attrNameLst>
                                      </p:cBhvr>
                                      <p:to>
                                        <p:strVal val="visible"/>
                                      </p:to>
                                    </p:set>
                                    <p:anim calcmode="lin" valueType="num">
                                      <p:cBhvr>
                                        <p:cTn id="49" dur="500" fill="hold"/>
                                        <p:tgtEl>
                                          <p:spTgt spid="4"/>
                                        </p:tgtEl>
                                        <p:attrNameLst>
                                          <p:attrName>ppt_w</p:attrName>
                                        </p:attrNameLst>
                                      </p:cBhvr>
                                      <p:tavLst>
                                        <p:tav tm="0">
                                          <p:val>
                                            <p:strVal val="4/3*#ppt_w"/>
                                          </p:val>
                                        </p:tav>
                                        <p:tav tm="100000">
                                          <p:val>
                                            <p:strVal val="#ppt_w"/>
                                          </p:val>
                                        </p:tav>
                                      </p:tavLst>
                                    </p:anim>
                                    <p:anim calcmode="lin" valueType="num">
                                      <p:cBhvr>
                                        <p:cTn id="50" dur="500" fill="hold"/>
                                        <p:tgtEl>
                                          <p:spTgt spid="4"/>
                                        </p:tgtEl>
                                        <p:attrNameLst>
                                          <p:attrName>ppt_h</p:attrName>
                                        </p:attrNameLst>
                                      </p:cBhvr>
                                      <p:tavLst>
                                        <p:tav tm="0">
                                          <p:val>
                                            <p:strVal val="4/3*#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9" presetClass="entr" presetSubtype="0" fill="hold" nodeType="clickEffect">
                                  <p:stCondLst>
                                    <p:cond delay="0"/>
                                  </p:stCondLst>
                                  <p:childTnLst>
                                    <p:set>
                                      <p:cBhvr>
                                        <p:cTn id="54" dur="1" fill="hold">
                                          <p:stCondLst>
                                            <p:cond delay="0"/>
                                          </p:stCondLst>
                                        </p:cTn>
                                        <p:tgtEl>
                                          <p:spTgt spid="2"/>
                                        </p:tgtEl>
                                        <p:attrNameLst>
                                          <p:attrName>style.visibility</p:attrName>
                                        </p:attrNameLst>
                                      </p:cBhvr>
                                      <p:to>
                                        <p:strVal val="visible"/>
                                      </p:to>
                                    </p:set>
                                    <p:animEffect transition="in" filter="dissolve">
                                      <p:cBhvr>
                                        <p:cTn id="55" dur="500"/>
                                        <p:tgtEl>
                                          <p:spTgt spid="2"/>
                                        </p:tgtEl>
                                      </p:cBhvr>
                                    </p:animEffect>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grpId="0" nodeType="clickEffect">
                                  <p:stCondLst>
                                    <p:cond delay="0"/>
                                  </p:stCondLst>
                                  <p:childTnLst>
                                    <p:set>
                                      <p:cBhvr>
                                        <p:cTn id="59" dur="1" fill="hold">
                                          <p:stCondLst>
                                            <p:cond delay="0"/>
                                          </p:stCondLst>
                                        </p:cTn>
                                        <p:tgtEl>
                                          <p:spTgt spid="28709"/>
                                        </p:tgtEl>
                                        <p:attrNameLst>
                                          <p:attrName>style.visibility</p:attrName>
                                        </p:attrNameLst>
                                      </p:cBhvr>
                                      <p:to>
                                        <p:strVal val="visible"/>
                                      </p:to>
                                    </p:set>
                                    <p:animEffect transition="in" filter="dissolve">
                                      <p:cBhvr>
                                        <p:cTn id="60" dur="500"/>
                                        <p:tgtEl>
                                          <p:spTgt spid="28709"/>
                                        </p:tgtEl>
                                      </p:cBhvr>
                                    </p:animEffect>
                                  </p:childTnLst>
                                </p:cTn>
                              </p:par>
                            </p:childTnLst>
                          </p:cTn>
                        </p:par>
                      </p:childTnLst>
                    </p:cTn>
                  </p:par>
                  <p:par>
                    <p:cTn id="61" fill="hold">
                      <p:stCondLst>
                        <p:cond delay="indefinite"/>
                      </p:stCondLst>
                      <p:childTnLst>
                        <p:par>
                          <p:cTn id="62" fill="hold">
                            <p:stCondLst>
                              <p:cond delay="0"/>
                            </p:stCondLst>
                            <p:childTnLst>
                              <p:par>
                                <p:cTn id="63" presetID="9" presetClass="entr" presetSubtype="0" fill="hold" grpId="0" nodeType="clickEffect">
                                  <p:stCondLst>
                                    <p:cond delay="0"/>
                                  </p:stCondLst>
                                  <p:childTnLst>
                                    <p:set>
                                      <p:cBhvr>
                                        <p:cTn id="64" dur="1" fill="hold">
                                          <p:stCondLst>
                                            <p:cond delay="0"/>
                                          </p:stCondLst>
                                        </p:cTn>
                                        <p:tgtEl>
                                          <p:spTgt spid="28710"/>
                                        </p:tgtEl>
                                        <p:attrNameLst>
                                          <p:attrName>style.visibility</p:attrName>
                                        </p:attrNameLst>
                                      </p:cBhvr>
                                      <p:to>
                                        <p:strVal val="visible"/>
                                      </p:to>
                                    </p:set>
                                    <p:animEffect transition="in" filter="dissolve">
                                      <p:cBhvr>
                                        <p:cTn id="65" dur="500"/>
                                        <p:tgtEl>
                                          <p:spTgt spid="287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9" grpId="0" animBg="1"/>
      <p:bldP spid="28688" grpId="0" animBg="1" autoUpdateAnimBg="0"/>
      <p:bldP spid="28709" grpId="0" autoUpdateAnimBg="0"/>
      <p:bldP spid="28710"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5"/>
          <p:cNvGrpSpPr>
            <a:grpSpLocks/>
          </p:cNvGrpSpPr>
          <p:nvPr/>
        </p:nvGrpSpPr>
        <p:grpSpPr bwMode="auto">
          <a:xfrm>
            <a:off x="1676400" y="4648200"/>
            <a:ext cx="1676400" cy="1676400"/>
            <a:chOff x="1056" y="2928"/>
            <a:chExt cx="1056" cy="1056"/>
          </a:xfrm>
        </p:grpSpPr>
        <p:sp>
          <p:nvSpPr>
            <p:cNvPr id="14365" name="Oval 34"/>
            <p:cNvSpPr>
              <a:spLocks noChangeArrowheads="1"/>
            </p:cNvSpPr>
            <p:nvPr/>
          </p:nvSpPr>
          <p:spPr bwMode="auto">
            <a:xfrm>
              <a:off x="1056" y="2928"/>
              <a:ext cx="1056" cy="1056"/>
            </a:xfrm>
            <a:prstGeom prst="ellipse">
              <a:avLst/>
            </a:prstGeom>
            <a:solidFill>
              <a:srgbClr val="B2B2B2"/>
            </a:solidFill>
            <a:ln w="9525">
              <a:solidFill>
                <a:schemeClr val="tx1"/>
              </a:solidFill>
              <a:prstDash val="dash"/>
              <a:miter lim="800000"/>
              <a:headEnd/>
              <a:tailEnd/>
            </a:ln>
          </p:spPr>
          <p:txBody>
            <a:bodyPr wrap="none" anchor="ctr"/>
            <a:lstStyle/>
            <a:p>
              <a:endParaRPr lang="en-US"/>
            </a:p>
          </p:txBody>
        </p:sp>
        <p:sp>
          <p:nvSpPr>
            <p:cNvPr id="14366" name="Oval 33"/>
            <p:cNvSpPr>
              <a:spLocks noChangeArrowheads="1"/>
            </p:cNvSpPr>
            <p:nvPr/>
          </p:nvSpPr>
          <p:spPr bwMode="auto">
            <a:xfrm>
              <a:off x="1200" y="3072"/>
              <a:ext cx="768" cy="768"/>
            </a:xfrm>
            <a:prstGeom prst="ellipse">
              <a:avLst/>
            </a:prstGeom>
            <a:solidFill>
              <a:schemeClr val="bg1"/>
            </a:solidFill>
            <a:ln w="9525">
              <a:solidFill>
                <a:schemeClr val="tx1"/>
              </a:solidFill>
              <a:prstDash val="dash"/>
              <a:miter lim="800000"/>
              <a:headEnd/>
              <a:tailEnd/>
            </a:ln>
          </p:spPr>
          <p:txBody>
            <a:bodyPr wrap="none" anchor="ctr"/>
            <a:lstStyle/>
            <a:p>
              <a:endParaRPr lang="en-US"/>
            </a:p>
          </p:txBody>
        </p:sp>
      </p:grpSp>
      <p:sp>
        <p:nvSpPr>
          <p:cNvPr id="14342" name="Rectangle 4"/>
          <p:cNvSpPr>
            <a:spLocks noGrp="1" noChangeArrowheads="1"/>
          </p:cNvSpPr>
          <p:nvPr>
            <p:ph type="title"/>
          </p:nvPr>
        </p:nvSpPr>
        <p:spPr>
          <a:xfrm>
            <a:off x="381000" y="381000"/>
            <a:ext cx="8229600" cy="1143000"/>
          </a:xfrm>
          <a:noFill/>
        </p:spPr>
        <p:txBody>
          <a:bodyPr>
            <a:normAutofit/>
          </a:bodyPr>
          <a:lstStyle/>
          <a:p>
            <a:pPr eaLnBrk="1" hangingPunct="1"/>
            <a:r>
              <a:rPr lang="en-US" altLang="zh-TW" sz="4000" b="1" dirty="0" smtClean="0">
                <a:latin typeface="Times New Roman" pitchFamily="18" charset="0"/>
                <a:cs typeface="Times New Roman" pitchFamily="18" charset="0"/>
              </a:rPr>
              <a:t>Example: A Two Sided Sequence</a:t>
            </a:r>
          </a:p>
        </p:txBody>
      </p:sp>
      <p:graphicFrame>
        <p:nvGraphicFramePr>
          <p:cNvPr id="29701" name="Object 5"/>
          <p:cNvGraphicFramePr>
            <a:graphicFrameLocks noChangeAspect="1"/>
          </p:cNvGraphicFramePr>
          <p:nvPr/>
        </p:nvGraphicFramePr>
        <p:xfrm>
          <a:off x="874713" y="2438400"/>
          <a:ext cx="4687887" cy="565150"/>
        </p:xfrm>
        <a:graphic>
          <a:graphicData uri="http://schemas.openxmlformats.org/presentationml/2006/ole">
            <p:oleObj spid="_x0000_s39938" name="Equation" r:id="rId3" imgW="1993680" imgH="241200" progId="Equation.3">
              <p:embed/>
            </p:oleObj>
          </a:graphicData>
        </a:graphic>
      </p:graphicFrame>
      <p:graphicFrame>
        <p:nvGraphicFramePr>
          <p:cNvPr id="29702" name="Object 6"/>
          <p:cNvGraphicFramePr>
            <a:graphicFrameLocks noChangeAspect="1"/>
          </p:cNvGraphicFramePr>
          <p:nvPr/>
        </p:nvGraphicFramePr>
        <p:xfrm>
          <a:off x="2209800" y="3136900"/>
          <a:ext cx="2543175" cy="871538"/>
        </p:xfrm>
        <a:graphic>
          <a:graphicData uri="http://schemas.openxmlformats.org/presentationml/2006/ole">
            <p:oleObj spid="_x0000_s39939" name="Equation" r:id="rId4" imgW="1257120" imgH="431640" progId="Equation.3">
              <p:embed/>
            </p:oleObj>
          </a:graphicData>
        </a:graphic>
      </p:graphicFrame>
      <p:sp>
        <p:nvSpPr>
          <p:cNvPr id="29703" name="AutoShape 7"/>
          <p:cNvSpPr>
            <a:spLocks noChangeArrowheads="1"/>
          </p:cNvSpPr>
          <p:nvPr/>
        </p:nvSpPr>
        <p:spPr bwMode="auto">
          <a:xfrm>
            <a:off x="914400" y="3289300"/>
            <a:ext cx="838200" cy="457200"/>
          </a:xfrm>
          <a:prstGeom prst="rightArrow">
            <a:avLst>
              <a:gd name="adj1" fmla="val 50000"/>
              <a:gd name="adj2" fmla="val 45833"/>
            </a:avLst>
          </a:prstGeom>
          <a:solidFill>
            <a:srgbClr val="FF0000"/>
          </a:solidFill>
          <a:ln w="9525">
            <a:solidFill>
              <a:schemeClr val="tx1"/>
            </a:solidFill>
            <a:miter lim="800000"/>
            <a:headEnd/>
            <a:tailEnd/>
          </a:ln>
        </p:spPr>
        <p:txBody>
          <a:bodyPr wrap="none" anchor="ctr"/>
          <a:lstStyle/>
          <a:p>
            <a:endParaRPr lang="en-US"/>
          </a:p>
        </p:txBody>
      </p:sp>
      <p:grpSp>
        <p:nvGrpSpPr>
          <p:cNvPr id="3" name="Group 11"/>
          <p:cNvGrpSpPr>
            <a:grpSpLocks/>
          </p:cNvGrpSpPr>
          <p:nvPr/>
        </p:nvGrpSpPr>
        <p:grpSpPr bwMode="auto">
          <a:xfrm>
            <a:off x="825500" y="3886200"/>
            <a:ext cx="3441700" cy="2743200"/>
            <a:chOff x="624" y="2448"/>
            <a:chExt cx="2168" cy="1728"/>
          </a:xfrm>
        </p:grpSpPr>
        <p:sp>
          <p:nvSpPr>
            <p:cNvPr id="14361" name="Line 12"/>
            <p:cNvSpPr>
              <a:spLocks noChangeShapeType="1"/>
            </p:cNvSpPr>
            <p:nvPr/>
          </p:nvSpPr>
          <p:spPr bwMode="auto">
            <a:xfrm>
              <a:off x="624" y="3456"/>
              <a:ext cx="2160" cy="0"/>
            </a:xfrm>
            <a:prstGeom prst="line">
              <a:avLst/>
            </a:prstGeom>
            <a:noFill/>
            <a:ln w="9525">
              <a:solidFill>
                <a:schemeClr val="tx1"/>
              </a:solidFill>
              <a:miter lim="800000"/>
              <a:headEnd/>
              <a:tailEnd type="triangle" w="med" len="med"/>
            </a:ln>
          </p:spPr>
          <p:txBody>
            <a:bodyPr wrap="none"/>
            <a:lstStyle/>
            <a:p>
              <a:endParaRPr lang="en-US"/>
            </a:p>
          </p:txBody>
        </p:sp>
        <p:sp>
          <p:nvSpPr>
            <p:cNvPr id="14362" name="Line 13"/>
            <p:cNvSpPr>
              <a:spLocks noChangeShapeType="1"/>
            </p:cNvSpPr>
            <p:nvPr/>
          </p:nvSpPr>
          <p:spPr bwMode="auto">
            <a:xfrm flipV="1">
              <a:off x="1680" y="2640"/>
              <a:ext cx="0" cy="1536"/>
            </a:xfrm>
            <a:prstGeom prst="line">
              <a:avLst/>
            </a:prstGeom>
            <a:noFill/>
            <a:ln w="9525">
              <a:solidFill>
                <a:schemeClr val="tx1"/>
              </a:solidFill>
              <a:miter lim="800000"/>
              <a:headEnd/>
              <a:tailEnd type="triangle" w="med" len="med"/>
            </a:ln>
          </p:spPr>
          <p:txBody>
            <a:bodyPr wrap="none"/>
            <a:lstStyle/>
            <a:p>
              <a:endParaRPr lang="en-US"/>
            </a:p>
          </p:txBody>
        </p:sp>
        <p:sp>
          <p:nvSpPr>
            <p:cNvPr id="14363" name="Text Box 14"/>
            <p:cNvSpPr txBox="1">
              <a:spLocks noChangeArrowheads="1"/>
            </p:cNvSpPr>
            <p:nvPr/>
          </p:nvSpPr>
          <p:spPr bwMode="auto">
            <a:xfrm>
              <a:off x="2496" y="3408"/>
              <a:ext cx="296" cy="288"/>
            </a:xfrm>
            <a:prstGeom prst="rect">
              <a:avLst/>
            </a:prstGeom>
            <a:noFill/>
            <a:ln w="9525">
              <a:noFill/>
              <a:miter lim="800000"/>
              <a:headEnd/>
              <a:tailEnd/>
            </a:ln>
          </p:spPr>
          <p:txBody>
            <a:bodyPr wrap="none">
              <a:spAutoFit/>
            </a:bodyPr>
            <a:lstStyle/>
            <a:p>
              <a:r>
                <a:rPr lang="en-US" altLang="zh-TW" b="0">
                  <a:latin typeface="Monotype Corsiva" pitchFamily="66" charset="0"/>
                </a:rPr>
                <a:t>Re</a:t>
              </a:r>
            </a:p>
          </p:txBody>
        </p:sp>
        <p:sp>
          <p:nvSpPr>
            <p:cNvPr id="14364" name="Text Box 15"/>
            <p:cNvSpPr txBox="1">
              <a:spLocks noChangeArrowheads="1"/>
            </p:cNvSpPr>
            <p:nvPr/>
          </p:nvSpPr>
          <p:spPr bwMode="auto">
            <a:xfrm>
              <a:off x="1680" y="2448"/>
              <a:ext cx="308" cy="288"/>
            </a:xfrm>
            <a:prstGeom prst="rect">
              <a:avLst/>
            </a:prstGeom>
            <a:noFill/>
            <a:ln w="9525">
              <a:noFill/>
              <a:miter lim="800000"/>
              <a:headEnd/>
              <a:tailEnd/>
            </a:ln>
          </p:spPr>
          <p:txBody>
            <a:bodyPr wrap="none">
              <a:spAutoFit/>
            </a:bodyPr>
            <a:lstStyle/>
            <a:p>
              <a:r>
                <a:rPr lang="en-US" altLang="zh-TW" b="0">
                  <a:latin typeface="Monotype Corsiva" pitchFamily="66" charset="0"/>
                </a:rPr>
                <a:t>Im</a:t>
              </a:r>
            </a:p>
          </p:txBody>
        </p:sp>
      </p:grpSp>
      <p:sp>
        <p:nvSpPr>
          <p:cNvPr id="29712" name="Oval 16"/>
          <p:cNvSpPr>
            <a:spLocks noChangeArrowheads="1"/>
          </p:cNvSpPr>
          <p:nvPr/>
        </p:nvSpPr>
        <p:spPr bwMode="auto">
          <a:xfrm>
            <a:off x="2425700" y="5410200"/>
            <a:ext cx="157163" cy="152400"/>
          </a:xfrm>
          <a:prstGeom prst="ellipse">
            <a:avLst/>
          </a:prstGeom>
          <a:noFill/>
          <a:ln w="28575">
            <a:solidFill>
              <a:srgbClr val="0033CC"/>
            </a:solidFill>
            <a:miter lim="800000"/>
            <a:headEnd/>
            <a:tailEnd/>
          </a:ln>
        </p:spPr>
        <p:txBody>
          <a:bodyPr wrap="none" anchor="ctr"/>
          <a:lstStyle/>
          <a:p>
            <a:pPr algn="ctr"/>
            <a:endParaRPr lang="en-US">
              <a:solidFill>
                <a:srgbClr val="0033CC"/>
              </a:solidFill>
            </a:endParaRPr>
          </a:p>
        </p:txBody>
      </p:sp>
      <p:grpSp>
        <p:nvGrpSpPr>
          <p:cNvPr id="4" name="Group 17"/>
          <p:cNvGrpSpPr>
            <a:grpSpLocks/>
          </p:cNvGrpSpPr>
          <p:nvPr/>
        </p:nvGrpSpPr>
        <p:grpSpPr bwMode="auto">
          <a:xfrm>
            <a:off x="3124200" y="5410200"/>
            <a:ext cx="444500" cy="457200"/>
            <a:chOff x="2072" y="3456"/>
            <a:chExt cx="272" cy="288"/>
          </a:xfrm>
        </p:grpSpPr>
        <p:sp>
          <p:nvSpPr>
            <p:cNvPr id="14357" name="Text Box 18"/>
            <p:cNvSpPr txBox="1">
              <a:spLocks noChangeArrowheads="1"/>
            </p:cNvSpPr>
            <p:nvPr/>
          </p:nvSpPr>
          <p:spPr bwMode="auto">
            <a:xfrm>
              <a:off x="2072" y="3532"/>
              <a:ext cx="272" cy="212"/>
            </a:xfrm>
            <a:prstGeom prst="rect">
              <a:avLst/>
            </a:prstGeom>
            <a:noFill/>
            <a:ln w="9525">
              <a:noFill/>
              <a:miter lim="800000"/>
              <a:headEnd/>
              <a:tailEnd/>
            </a:ln>
          </p:spPr>
          <p:txBody>
            <a:bodyPr wrap="none">
              <a:spAutoFit/>
            </a:bodyPr>
            <a:lstStyle/>
            <a:p>
              <a:r>
                <a:rPr lang="en-US" altLang="zh-TW" sz="1600" b="0">
                  <a:solidFill>
                    <a:srgbClr val="0033CC"/>
                  </a:solidFill>
                </a:rPr>
                <a:t>1/2</a:t>
              </a:r>
            </a:p>
          </p:txBody>
        </p:sp>
        <p:grpSp>
          <p:nvGrpSpPr>
            <p:cNvPr id="5" name="Group 19"/>
            <p:cNvGrpSpPr>
              <a:grpSpLocks/>
            </p:cNvGrpSpPr>
            <p:nvPr/>
          </p:nvGrpSpPr>
          <p:grpSpPr bwMode="auto">
            <a:xfrm>
              <a:off x="2168" y="3456"/>
              <a:ext cx="96" cy="96"/>
              <a:chOff x="3792" y="3360"/>
              <a:chExt cx="96" cy="96"/>
            </a:xfrm>
          </p:grpSpPr>
          <p:sp>
            <p:nvSpPr>
              <p:cNvPr id="14359" name="Line 20"/>
              <p:cNvSpPr>
                <a:spLocks noChangeShapeType="1"/>
              </p:cNvSpPr>
              <p:nvPr/>
            </p:nvSpPr>
            <p:spPr bwMode="auto">
              <a:xfrm flipH="1">
                <a:off x="3792" y="3360"/>
                <a:ext cx="96" cy="96"/>
              </a:xfrm>
              <a:prstGeom prst="line">
                <a:avLst/>
              </a:prstGeom>
              <a:noFill/>
              <a:ln w="38100">
                <a:solidFill>
                  <a:srgbClr val="FF0000"/>
                </a:solidFill>
                <a:miter lim="800000"/>
                <a:headEnd/>
                <a:tailEnd/>
              </a:ln>
            </p:spPr>
            <p:txBody>
              <a:bodyPr wrap="none"/>
              <a:lstStyle/>
              <a:p>
                <a:endParaRPr lang="en-US"/>
              </a:p>
            </p:txBody>
          </p:sp>
          <p:sp>
            <p:nvSpPr>
              <p:cNvPr id="14360" name="Line 21"/>
              <p:cNvSpPr>
                <a:spLocks noChangeShapeType="1"/>
              </p:cNvSpPr>
              <p:nvPr/>
            </p:nvSpPr>
            <p:spPr bwMode="auto">
              <a:xfrm>
                <a:off x="3792" y="3360"/>
                <a:ext cx="96" cy="96"/>
              </a:xfrm>
              <a:prstGeom prst="line">
                <a:avLst/>
              </a:prstGeom>
              <a:noFill/>
              <a:ln w="38100">
                <a:solidFill>
                  <a:srgbClr val="FF0000"/>
                </a:solidFill>
                <a:miter lim="800000"/>
                <a:headEnd/>
                <a:tailEnd/>
              </a:ln>
            </p:spPr>
            <p:txBody>
              <a:bodyPr wrap="none"/>
              <a:lstStyle/>
              <a:p>
                <a:endParaRPr lang="en-US"/>
              </a:p>
            </p:txBody>
          </p:sp>
        </p:grpSp>
      </p:grpSp>
      <p:graphicFrame>
        <p:nvGraphicFramePr>
          <p:cNvPr id="29718" name="Object 22"/>
          <p:cNvGraphicFramePr>
            <a:graphicFrameLocks noChangeAspect="1"/>
          </p:cNvGraphicFramePr>
          <p:nvPr/>
        </p:nvGraphicFramePr>
        <p:xfrm>
          <a:off x="4876800" y="3124200"/>
          <a:ext cx="1952625" cy="896938"/>
        </p:xfrm>
        <a:graphic>
          <a:graphicData uri="http://schemas.openxmlformats.org/presentationml/2006/ole">
            <p:oleObj spid="_x0000_s39940" name="Equation" r:id="rId5" imgW="965160" imgH="444240" progId="Equation.3">
              <p:embed/>
            </p:oleObj>
          </a:graphicData>
        </a:graphic>
      </p:graphicFrame>
      <p:grpSp>
        <p:nvGrpSpPr>
          <p:cNvPr id="6" name="Group 23"/>
          <p:cNvGrpSpPr>
            <a:grpSpLocks/>
          </p:cNvGrpSpPr>
          <p:nvPr/>
        </p:nvGrpSpPr>
        <p:grpSpPr bwMode="auto">
          <a:xfrm>
            <a:off x="1828800" y="5389563"/>
            <a:ext cx="555625" cy="428625"/>
            <a:chOff x="1296" y="3395"/>
            <a:chExt cx="340" cy="270"/>
          </a:xfrm>
        </p:grpSpPr>
        <p:sp>
          <p:nvSpPr>
            <p:cNvPr id="14353" name="Text Box 24"/>
            <p:cNvSpPr txBox="1">
              <a:spLocks noChangeArrowheads="1"/>
            </p:cNvSpPr>
            <p:nvPr/>
          </p:nvSpPr>
          <p:spPr bwMode="auto">
            <a:xfrm>
              <a:off x="1296" y="3453"/>
              <a:ext cx="340" cy="212"/>
            </a:xfrm>
            <a:prstGeom prst="rect">
              <a:avLst/>
            </a:prstGeom>
            <a:noFill/>
            <a:ln w="9525">
              <a:noFill/>
              <a:miter lim="800000"/>
              <a:headEnd/>
              <a:tailEnd/>
            </a:ln>
          </p:spPr>
          <p:txBody>
            <a:bodyPr wrap="none">
              <a:spAutoFit/>
            </a:bodyPr>
            <a:lstStyle/>
            <a:p>
              <a:r>
                <a:rPr lang="en-US" altLang="zh-TW" sz="1600" b="0">
                  <a:solidFill>
                    <a:srgbClr val="0033CC"/>
                  </a:solidFill>
                  <a:sym typeface="Symbol" pitchFamily="18" charset="2"/>
                </a:rPr>
                <a:t></a:t>
              </a:r>
              <a:r>
                <a:rPr lang="en-US" altLang="zh-TW" sz="1600" b="0">
                  <a:solidFill>
                    <a:srgbClr val="0033CC"/>
                  </a:solidFill>
                </a:rPr>
                <a:t>1/3</a:t>
              </a:r>
            </a:p>
          </p:txBody>
        </p:sp>
        <p:grpSp>
          <p:nvGrpSpPr>
            <p:cNvPr id="7" name="Group 25"/>
            <p:cNvGrpSpPr>
              <a:grpSpLocks/>
            </p:cNvGrpSpPr>
            <p:nvPr/>
          </p:nvGrpSpPr>
          <p:grpSpPr bwMode="auto">
            <a:xfrm>
              <a:off x="1296" y="3395"/>
              <a:ext cx="96" cy="96"/>
              <a:chOff x="3792" y="3360"/>
              <a:chExt cx="96" cy="96"/>
            </a:xfrm>
          </p:grpSpPr>
          <p:sp>
            <p:nvSpPr>
              <p:cNvPr id="14355" name="Line 26"/>
              <p:cNvSpPr>
                <a:spLocks noChangeShapeType="1"/>
              </p:cNvSpPr>
              <p:nvPr/>
            </p:nvSpPr>
            <p:spPr bwMode="auto">
              <a:xfrm flipH="1">
                <a:off x="3792" y="3360"/>
                <a:ext cx="96" cy="96"/>
              </a:xfrm>
              <a:prstGeom prst="line">
                <a:avLst/>
              </a:prstGeom>
              <a:noFill/>
              <a:ln w="38100">
                <a:solidFill>
                  <a:srgbClr val="FF0000"/>
                </a:solidFill>
                <a:miter lim="800000"/>
                <a:headEnd/>
                <a:tailEnd/>
              </a:ln>
            </p:spPr>
            <p:txBody>
              <a:bodyPr wrap="none"/>
              <a:lstStyle/>
              <a:p>
                <a:endParaRPr lang="en-US"/>
              </a:p>
            </p:txBody>
          </p:sp>
          <p:sp>
            <p:nvSpPr>
              <p:cNvPr id="14356" name="Line 27"/>
              <p:cNvSpPr>
                <a:spLocks noChangeShapeType="1"/>
              </p:cNvSpPr>
              <p:nvPr/>
            </p:nvSpPr>
            <p:spPr bwMode="auto">
              <a:xfrm>
                <a:off x="3792" y="3360"/>
                <a:ext cx="96" cy="96"/>
              </a:xfrm>
              <a:prstGeom prst="line">
                <a:avLst/>
              </a:prstGeom>
              <a:noFill/>
              <a:ln w="38100">
                <a:solidFill>
                  <a:srgbClr val="FF0000"/>
                </a:solidFill>
                <a:miter lim="800000"/>
                <a:headEnd/>
                <a:tailEnd/>
              </a:ln>
            </p:spPr>
            <p:txBody>
              <a:bodyPr wrap="none"/>
              <a:lstStyle/>
              <a:p>
                <a:endParaRPr lang="en-US"/>
              </a:p>
            </p:txBody>
          </p:sp>
        </p:grpSp>
      </p:grpSp>
      <p:grpSp>
        <p:nvGrpSpPr>
          <p:cNvPr id="8" name="Group 28"/>
          <p:cNvGrpSpPr>
            <a:grpSpLocks/>
          </p:cNvGrpSpPr>
          <p:nvPr/>
        </p:nvGrpSpPr>
        <p:grpSpPr bwMode="auto">
          <a:xfrm>
            <a:off x="2501900" y="5149850"/>
            <a:ext cx="546100" cy="412750"/>
            <a:chOff x="1680" y="3292"/>
            <a:chExt cx="334" cy="260"/>
          </a:xfrm>
        </p:grpSpPr>
        <p:sp>
          <p:nvSpPr>
            <p:cNvPr id="14351" name="Oval 29"/>
            <p:cNvSpPr>
              <a:spLocks noChangeArrowheads="1"/>
            </p:cNvSpPr>
            <p:nvPr/>
          </p:nvSpPr>
          <p:spPr bwMode="auto">
            <a:xfrm>
              <a:off x="1680" y="3456"/>
              <a:ext cx="96" cy="96"/>
            </a:xfrm>
            <a:prstGeom prst="ellipse">
              <a:avLst/>
            </a:prstGeom>
            <a:noFill/>
            <a:ln w="28575">
              <a:solidFill>
                <a:srgbClr val="0033CC"/>
              </a:solidFill>
              <a:miter lim="800000"/>
              <a:headEnd/>
              <a:tailEnd/>
            </a:ln>
          </p:spPr>
          <p:txBody>
            <a:bodyPr wrap="none" anchor="ctr"/>
            <a:lstStyle/>
            <a:p>
              <a:pPr algn="ctr"/>
              <a:endParaRPr lang="en-US">
                <a:solidFill>
                  <a:srgbClr val="0033CC"/>
                </a:solidFill>
              </a:endParaRPr>
            </a:p>
          </p:txBody>
        </p:sp>
        <p:sp>
          <p:nvSpPr>
            <p:cNvPr id="14352" name="Rectangle 30"/>
            <p:cNvSpPr>
              <a:spLocks noChangeArrowheads="1"/>
            </p:cNvSpPr>
            <p:nvPr/>
          </p:nvSpPr>
          <p:spPr bwMode="auto">
            <a:xfrm>
              <a:off x="1680" y="3292"/>
              <a:ext cx="334" cy="212"/>
            </a:xfrm>
            <a:prstGeom prst="rect">
              <a:avLst/>
            </a:prstGeom>
            <a:noFill/>
            <a:ln w="9525">
              <a:noFill/>
              <a:miter lim="800000"/>
              <a:headEnd/>
              <a:tailEnd/>
            </a:ln>
          </p:spPr>
          <p:txBody>
            <a:bodyPr wrap="none">
              <a:spAutoFit/>
            </a:bodyPr>
            <a:lstStyle/>
            <a:p>
              <a:r>
                <a:rPr lang="en-US" altLang="zh-TW" sz="1600" b="0">
                  <a:solidFill>
                    <a:srgbClr val="0033CC"/>
                  </a:solidFill>
                </a:rPr>
                <a:t>1/12</a:t>
              </a:r>
            </a:p>
          </p:txBody>
        </p:sp>
      </p:grpSp>
      <p:sp>
        <p:nvSpPr>
          <p:cNvPr id="29727" name="Text Box 31"/>
          <p:cNvSpPr txBox="1">
            <a:spLocks noChangeArrowheads="1"/>
          </p:cNvSpPr>
          <p:nvPr/>
        </p:nvSpPr>
        <p:spPr bwMode="auto">
          <a:xfrm>
            <a:off x="4191000" y="4387850"/>
            <a:ext cx="4419600" cy="946150"/>
          </a:xfrm>
          <a:prstGeom prst="rect">
            <a:avLst/>
          </a:prstGeom>
          <a:noFill/>
          <a:ln w="9525">
            <a:noFill/>
            <a:miter lim="800000"/>
            <a:headEnd/>
            <a:tailEnd/>
          </a:ln>
        </p:spPr>
        <p:txBody>
          <a:bodyPr>
            <a:spAutoFit/>
          </a:bodyPr>
          <a:lstStyle/>
          <a:p>
            <a:r>
              <a:rPr lang="en-US" altLang="zh-TW" sz="2800" b="0"/>
              <a:t>ROC is </a:t>
            </a:r>
            <a:r>
              <a:rPr lang="en-US" altLang="zh-TW" sz="2800" b="0">
                <a:solidFill>
                  <a:srgbClr val="FF0000"/>
                </a:solidFill>
              </a:rPr>
              <a:t>bounded by poles</a:t>
            </a:r>
            <a:r>
              <a:rPr lang="en-US" altLang="zh-TW" sz="2800" b="0"/>
              <a:t> and is a </a:t>
            </a:r>
            <a:r>
              <a:rPr lang="en-US" altLang="zh-TW" sz="2800" b="0">
                <a:solidFill>
                  <a:srgbClr val="FF0000"/>
                </a:solidFill>
              </a:rPr>
              <a:t>ring</a:t>
            </a:r>
            <a:r>
              <a:rPr lang="en-US" altLang="zh-TW" sz="2800" b="0"/>
              <a:t>.</a:t>
            </a:r>
          </a:p>
        </p:txBody>
      </p:sp>
      <p:sp>
        <p:nvSpPr>
          <p:cNvPr id="29728" name="Rectangle 32"/>
          <p:cNvSpPr>
            <a:spLocks noChangeArrowheads="1"/>
          </p:cNvSpPr>
          <p:nvPr/>
        </p:nvSpPr>
        <p:spPr bwMode="auto">
          <a:xfrm>
            <a:off x="4194175" y="5957888"/>
            <a:ext cx="4721225" cy="519112"/>
          </a:xfrm>
          <a:prstGeom prst="rect">
            <a:avLst/>
          </a:prstGeom>
          <a:noFill/>
          <a:ln w="9525">
            <a:noFill/>
            <a:miter lim="800000"/>
            <a:headEnd/>
            <a:tailEnd/>
          </a:ln>
        </p:spPr>
        <p:txBody>
          <a:bodyPr wrap="none">
            <a:spAutoFit/>
          </a:bodyPr>
          <a:lstStyle/>
          <a:p>
            <a:r>
              <a:rPr lang="en-US" altLang="zh-TW" sz="2800" b="0"/>
              <a:t>ROC does not include any pole.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2000"/>
                                  </p:stCondLst>
                                  <p:childTnLst>
                                    <p:set>
                                      <p:cBhvr>
                                        <p:cTn id="6" dur="1" fill="hold">
                                          <p:stCondLst>
                                            <p:cond delay="0"/>
                                          </p:stCondLst>
                                        </p:cTn>
                                        <p:tgtEl>
                                          <p:spTgt spid="29701"/>
                                        </p:tgtEl>
                                        <p:attrNameLst>
                                          <p:attrName>style.visibility</p:attrName>
                                        </p:attrNameLst>
                                      </p:cBhvr>
                                      <p:to>
                                        <p:strVal val="visible"/>
                                      </p:to>
                                    </p:set>
                                    <p:animEffect transition="in" filter="dissolve">
                                      <p:cBhvr>
                                        <p:cTn id="7" dur="500"/>
                                        <p:tgtEl>
                                          <p:spTgt spid="2970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9703"/>
                                        </p:tgtEl>
                                        <p:attrNameLst>
                                          <p:attrName>style.visibility</p:attrName>
                                        </p:attrNameLst>
                                      </p:cBhvr>
                                      <p:to>
                                        <p:strVal val="visible"/>
                                      </p:to>
                                    </p:set>
                                    <p:animEffect transition="in" filter="wipe(left)">
                                      <p:cBhvr>
                                        <p:cTn id="12" dur="500"/>
                                        <p:tgtEl>
                                          <p:spTgt spid="29703"/>
                                        </p:tgtEl>
                                      </p:cBhvr>
                                    </p:animEffect>
                                  </p:childTnLst>
                                </p:cTn>
                              </p:par>
                            </p:childTnLst>
                          </p:cTn>
                        </p:par>
                        <p:par>
                          <p:cTn id="13" fill="hold">
                            <p:stCondLst>
                              <p:cond delay="500"/>
                            </p:stCondLst>
                            <p:childTnLst>
                              <p:par>
                                <p:cTn id="14" presetID="9" presetClass="entr" presetSubtype="0" fill="hold" nodeType="afterEffect">
                                  <p:stCondLst>
                                    <p:cond delay="0"/>
                                  </p:stCondLst>
                                  <p:childTnLst>
                                    <p:set>
                                      <p:cBhvr>
                                        <p:cTn id="15" dur="1" fill="hold">
                                          <p:stCondLst>
                                            <p:cond delay="0"/>
                                          </p:stCondLst>
                                        </p:cTn>
                                        <p:tgtEl>
                                          <p:spTgt spid="29702"/>
                                        </p:tgtEl>
                                        <p:attrNameLst>
                                          <p:attrName>style.visibility</p:attrName>
                                        </p:attrNameLst>
                                      </p:cBhvr>
                                      <p:to>
                                        <p:strVal val="visible"/>
                                      </p:to>
                                    </p:set>
                                    <p:animEffect transition="in" filter="dissolve">
                                      <p:cBhvr>
                                        <p:cTn id="16" dur="500"/>
                                        <p:tgtEl>
                                          <p:spTgt spid="29702"/>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ntr" presetSubtype="0" fill="hold" nodeType="clickEffect">
                                  <p:stCondLst>
                                    <p:cond delay="0"/>
                                  </p:stCondLst>
                                  <p:childTnLst>
                                    <p:set>
                                      <p:cBhvr>
                                        <p:cTn id="20" dur="1" fill="hold">
                                          <p:stCondLst>
                                            <p:cond delay="0"/>
                                          </p:stCondLst>
                                        </p:cTn>
                                        <p:tgtEl>
                                          <p:spTgt spid="29718"/>
                                        </p:tgtEl>
                                        <p:attrNameLst>
                                          <p:attrName>style.visibility</p:attrName>
                                        </p:attrNameLst>
                                      </p:cBhvr>
                                      <p:to>
                                        <p:strVal val="visible"/>
                                      </p:to>
                                    </p:set>
                                    <p:animEffect transition="in" filter="dissolve">
                                      <p:cBhvr>
                                        <p:cTn id="21" dur="500"/>
                                        <p:tgtEl>
                                          <p:spTgt spid="29718"/>
                                        </p:tgtEl>
                                      </p:cBhvr>
                                    </p:animEffect>
                                  </p:childTnLst>
                                </p:cTn>
                              </p:par>
                            </p:childTnLst>
                          </p:cTn>
                        </p:par>
                      </p:childTnLst>
                    </p:cTn>
                  </p:par>
                  <p:par>
                    <p:cTn id="22" fill="hold">
                      <p:stCondLst>
                        <p:cond delay="indefinite"/>
                      </p:stCondLst>
                      <p:childTnLst>
                        <p:par>
                          <p:cTn id="23" fill="hold">
                            <p:stCondLst>
                              <p:cond delay="0"/>
                            </p:stCondLst>
                            <p:childTnLst>
                              <p:par>
                                <p:cTn id="24" presetID="9" presetClass="entr" presetSubtype="0" fill="hold" nodeType="clickEffect">
                                  <p:stCondLst>
                                    <p:cond delay="0"/>
                                  </p:stCondLst>
                                  <p:childTnLst>
                                    <p:set>
                                      <p:cBhvr>
                                        <p:cTn id="25" dur="1" fill="hold">
                                          <p:stCondLst>
                                            <p:cond delay="0"/>
                                          </p:stCondLst>
                                        </p:cTn>
                                        <p:tgtEl>
                                          <p:spTgt spid="3"/>
                                        </p:tgtEl>
                                        <p:attrNameLst>
                                          <p:attrName>style.visibility</p:attrName>
                                        </p:attrNameLst>
                                      </p:cBhvr>
                                      <p:to>
                                        <p:strVal val="visible"/>
                                      </p:to>
                                    </p:set>
                                    <p:animEffect transition="in" filter="dissolve">
                                      <p:cBhvr>
                                        <p:cTn id="26" dur="500"/>
                                        <p:tgtEl>
                                          <p:spTgt spid="3"/>
                                        </p:tgtEl>
                                      </p:cBhvr>
                                    </p:animEffect>
                                  </p:childTnLst>
                                </p:cTn>
                              </p:par>
                            </p:childTnLst>
                          </p:cTn>
                        </p:par>
                      </p:childTnLst>
                    </p:cTn>
                  </p:par>
                  <p:par>
                    <p:cTn id="27" fill="hold">
                      <p:stCondLst>
                        <p:cond delay="indefinite"/>
                      </p:stCondLst>
                      <p:childTnLst>
                        <p:par>
                          <p:cTn id="28" fill="hold">
                            <p:stCondLst>
                              <p:cond delay="0"/>
                            </p:stCondLst>
                            <p:childTnLst>
                              <p:par>
                                <p:cTn id="29" presetID="23" presetClass="entr" presetSubtype="288" fill="hold" grpId="0" nodeType="clickEffect">
                                  <p:stCondLst>
                                    <p:cond delay="0"/>
                                  </p:stCondLst>
                                  <p:childTnLst>
                                    <p:set>
                                      <p:cBhvr>
                                        <p:cTn id="30" dur="1" fill="hold">
                                          <p:stCondLst>
                                            <p:cond delay="0"/>
                                          </p:stCondLst>
                                        </p:cTn>
                                        <p:tgtEl>
                                          <p:spTgt spid="29712"/>
                                        </p:tgtEl>
                                        <p:attrNameLst>
                                          <p:attrName>style.visibility</p:attrName>
                                        </p:attrNameLst>
                                      </p:cBhvr>
                                      <p:to>
                                        <p:strVal val="visible"/>
                                      </p:to>
                                    </p:set>
                                    <p:anim calcmode="lin" valueType="num">
                                      <p:cBhvr>
                                        <p:cTn id="31" dur="500" fill="hold"/>
                                        <p:tgtEl>
                                          <p:spTgt spid="29712"/>
                                        </p:tgtEl>
                                        <p:attrNameLst>
                                          <p:attrName>ppt_w</p:attrName>
                                        </p:attrNameLst>
                                      </p:cBhvr>
                                      <p:tavLst>
                                        <p:tav tm="0">
                                          <p:val>
                                            <p:strVal val="4/3*#ppt_w"/>
                                          </p:val>
                                        </p:tav>
                                        <p:tav tm="100000">
                                          <p:val>
                                            <p:strVal val="#ppt_w"/>
                                          </p:val>
                                        </p:tav>
                                      </p:tavLst>
                                    </p:anim>
                                    <p:anim calcmode="lin" valueType="num">
                                      <p:cBhvr>
                                        <p:cTn id="32" dur="500" fill="hold"/>
                                        <p:tgtEl>
                                          <p:spTgt spid="29712"/>
                                        </p:tgtEl>
                                        <p:attrNameLst>
                                          <p:attrName>ppt_h</p:attrName>
                                        </p:attrNameLst>
                                      </p:cBhvr>
                                      <p:tavLst>
                                        <p:tav tm="0">
                                          <p:val>
                                            <p:strVal val="4/3*#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288" fill="hold"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p:cTn id="37" dur="500" fill="hold"/>
                                        <p:tgtEl>
                                          <p:spTgt spid="8"/>
                                        </p:tgtEl>
                                        <p:attrNameLst>
                                          <p:attrName>ppt_w</p:attrName>
                                        </p:attrNameLst>
                                      </p:cBhvr>
                                      <p:tavLst>
                                        <p:tav tm="0">
                                          <p:val>
                                            <p:strVal val="4/3*#ppt_w"/>
                                          </p:val>
                                        </p:tav>
                                        <p:tav tm="100000">
                                          <p:val>
                                            <p:strVal val="#ppt_w"/>
                                          </p:val>
                                        </p:tav>
                                      </p:tavLst>
                                    </p:anim>
                                    <p:anim calcmode="lin" valueType="num">
                                      <p:cBhvr>
                                        <p:cTn id="38" dur="500" fill="hold"/>
                                        <p:tgtEl>
                                          <p:spTgt spid="8"/>
                                        </p:tgtEl>
                                        <p:attrNameLst>
                                          <p:attrName>ppt_h</p:attrName>
                                        </p:attrNameLst>
                                      </p:cBhvr>
                                      <p:tavLst>
                                        <p:tav tm="0">
                                          <p:val>
                                            <p:strVal val="4/3*#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23" presetClass="entr" presetSubtype="288" fill="hold" nodeType="clickEffect">
                                  <p:stCondLst>
                                    <p:cond delay="0"/>
                                  </p:stCondLst>
                                  <p:childTnLst>
                                    <p:set>
                                      <p:cBhvr>
                                        <p:cTn id="42" dur="1" fill="hold">
                                          <p:stCondLst>
                                            <p:cond delay="0"/>
                                          </p:stCondLst>
                                        </p:cTn>
                                        <p:tgtEl>
                                          <p:spTgt spid="6"/>
                                        </p:tgtEl>
                                        <p:attrNameLst>
                                          <p:attrName>style.visibility</p:attrName>
                                        </p:attrNameLst>
                                      </p:cBhvr>
                                      <p:to>
                                        <p:strVal val="visible"/>
                                      </p:to>
                                    </p:set>
                                    <p:anim calcmode="lin" valueType="num">
                                      <p:cBhvr>
                                        <p:cTn id="43" dur="500" fill="hold"/>
                                        <p:tgtEl>
                                          <p:spTgt spid="6"/>
                                        </p:tgtEl>
                                        <p:attrNameLst>
                                          <p:attrName>ppt_w</p:attrName>
                                        </p:attrNameLst>
                                      </p:cBhvr>
                                      <p:tavLst>
                                        <p:tav tm="0">
                                          <p:val>
                                            <p:strVal val="4/3*#ppt_w"/>
                                          </p:val>
                                        </p:tav>
                                        <p:tav tm="100000">
                                          <p:val>
                                            <p:strVal val="#ppt_w"/>
                                          </p:val>
                                        </p:tav>
                                      </p:tavLst>
                                    </p:anim>
                                    <p:anim calcmode="lin" valueType="num">
                                      <p:cBhvr>
                                        <p:cTn id="44" dur="500" fill="hold"/>
                                        <p:tgtEl>
                                          <p:spTgt spid="6"/>
                                        </p:tgtEl>
                                        <p:attrNameLst>
                                          <p:attrName>ppt_h</p:attrName>
                                        </p:attrNameLst>
                                      </p:cBhvr>
                                      <p:tavLst>
                                        <p:tav tm="0">
                                          <p:val>
                                            <p:strVal val="4/3*#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23" presetClass="entr" presetSubtype="288" fill="hold" nodeType="clickEffect">
                                  <p:stCondLst>
                                    <p:cond delay="0"/>
                                  </p:stCondLst>
                                  <p:childTnLst>
                                    <p:set>
                                      <p:cBhvr>
                                        <p:cTn id="48" dur="1" fill="hold">
                                          <p:stCondLst>
                                            <p:cond delay="0"/>
                                          </p:stCondLst>
                                        </p:cTn>
                                        <p:tgtEl>
                                          <p:spTgt spid="4"/>
                                        </p:tgtEl>
                                        <p:attrNameLst>
                                          <p:attrName>style.visibility</p:attrName>
                                        </p:attrNameLst>
                                      </p:cBhvr>
                                      <p:to>
                                        <p:strVal val="visible"/>
                                      </p:to>
                                    </p:set>
                                    <p:anim calcmode="lin" valueType="num">
                                      <p:cBhvr>
                                        <p:cTn id="49" dur="500" fill="hold"/>
                                        <p:tgtEl>
                                          <p:spTgt spid="4"/>
                                        </p:tgtEl>
                                        <p:attrNameLst>
                                          <p:attrName>ppt_w</p:attrName>
                                        </p:attrNameLst>
                                      </p:cBhvr>
                                      <p:tavLst>
                                        <p:tav tm="0">
                                          <p:val>
                                            <p:strVal val="4/3*#ppt_w"/>
                                          </p:val>
                                        </p:tav>
                                        <p:tav tm="100000">
                                          <p:val>
                                            <p:strVal val="#ppt_w"/>
                                          </p:val>
                                        </p:tav>
                                      </p:tavLst>
                                    </p:anim>
                                    <p:anim calcmode="lin" valueType="num">
                                      <p:cBhvr>
                                        <p:cTn id="50" dur="500" fill="hold"/>
                                        <p:tgtEl>
                                          <p:spTgt spid="4"/>
                                        </p:tgtEl>
                                        <p:attrNameLst>
                                          <p:attrName>ppt_h</p:attrName>
                                        </p:attrNameLst>
                                      </p:cBhvr>
                                      <p:tavLst>
                                        <p:tav tm="0">
                                          <p:val>
                                            <p:strVal val="4/3*#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9" presetClass="entr" presetSubtype="0" fill="hold" nodeType="clickEffect">
                                  <p:stCondLst>
                                    <p:cond delay="0"/>
                                  </p:stCondLst>
                                  <p:childTnLst>
                                    <p:set>
                                      <p:cBhvr>
                                        <p:cTn id="54" dur="1" fill="hold">
                                          <p:stCondLst>
                                            <p:cond delay="0"/>
                                          </p:stCondLst>
                                        </p:cTn>
                                        <p:tgtEl>
                                          <p:spTgt spid="2"/>
                                        </p:tgtEl>
                                        <p:attrNameLst>
                                          <p:attrName>style.visibility</p:attrName>
                                        </p:attrNameLst>
                                      </p:cBhvr>
                                      <p:to>
                                        <p:strVal val="visible"/>
                                      </p:to>
                                    </p:set>
                                    <p:animEffect transition="in" filter="dissolve">
                                      <p:cBhvr>
                                        <p:cTn id="55" dur="500"/>
                                        <p:tgtEl>
                                          <p:spTgt spid="2"/>
                                        </p:tgtEl>
                                      </p:cBhvr>
                                    </p:animEffect>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grpId="0" nodeType="clickEffect">
                                  <p:stCondLst>
                                    <p:cond delay="0"/>
                                  </p:stCondLst>
                                  <p:childTnLst>
                                    <p:set>
                                      <p:cBhvr>
                                        <p:cTn id="59" dur="1" fill="hold">
                                          <p:stCondLst>
                                            <p:cond delay="0"/>
                                          </p:stCondLst>
                                        </p:cTn>
                                        <p:tgtEl>
                                          <p:spTgt spid="29727"/>
                                        </p:tgtEl>
                                        <p:attrNameLst>
                                          <p:attrName>style.visibility</p:attrName>
                                        </p:attrNameLst>
                                      </p:cBhvr>
                                      <p:to>
                                        <p:strVal val="visible"/>
                                      </p:to>
                                    </p:set>
                                    <p:animEffect transition="in" filter="dissolve">
                                      <p:cBhvr>
                                        <p:cTn id="60" dur="500"/>
                                        <p:tgtEl>
                                          <p:spTgt spid="29727"/>
                                        </p:tgtEl>
                                      </p:cBhvr>
                                    </p:animEffect>
                                  </p:childTnLst>
                                </p:cTn>
                              </p:par>
                            </p:childTnLst>
                          </p:cTn>
                        </p:par>
                      </p:childTnLst>
                    </p:cTn>
                  </p:par>
                  <p:par>
                    <p:cTn id="61" fill="hold">
                      <p:stCondLst>
                        <p:cond delay="indefinite"/>
                      </p:stCondLst>
                      <p:childTnLst>
                        <p:par>
                          <p:cTn id="62" fill="hold">
                            <p:stCondLst>
                              <p:cond delay="0"/>
                            </p:stCondLst>
                            <p:childTnLst>
                              <p:par>
                                <p:cTn id="63" presetID="9" presetClass="entr" presetSubtype="0" fill="hold" grpId="0" nodeType="clickEffect">
                                  <p:stCondLst>
                                    <p:cond delay="0"/>
                                  </p:stCondLst>
                                  <p:childTnLst>
                                    <p:set>
                                      <p:cBhvr>
                                        <p:cTn id="64" dur="1" fill="hold">
                                          <p:stCondLst>
                                            <p:cond delay="0"/>
                                          </p:stCondLst>
                                        </p:cTn>
                                        <p:tgtEl>
                                          <p:spTgt spid="29728"/>
                                        </p:tgtEl>
                                        <p:attrNameLst>
                                          <p:attrName>style.visibility</p:attrName>
                                        </p:attrNameLst>
                                      </p:cBhvr>
                                      <p:to>
                                        <p:strVal val="visible"/>
                                      </p:to>
                                    </p:set>
                                    <p:animEffect transition="in" filter="dissolve">
                                      <p:cBhvr>
                                        <p:cTn id="65" dur="500"/>
                                        <p:tgtEl>
                                          <p:spTgt spid="297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3" grpId="0" animBg="1"/>
      <p:bldP spid="29712" grpId="0" animBg="1" autoUpdateAnimBg="0"/>
      <p:bldP spid="29727" grpId="0" autoUpdateAnimBg="0"/>
      <p:bldP spid="29728"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Z-Transform (Exercise)</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2800" dirty="0" smtClean="0">
                <a:latin typeface="Times New Roman" pitchFamily="18" charset="0"/>
                <a:cs typeface="Times New Roman" pitchFamily="18" charset="0"/>
              </a:rPr>
              <a:t>Determine the z-transform and ROC of the signals</a:t>
            </a:r>
          </a:p>
          <a:p>
            <a:endParaRPr lang="en-US" sz="28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25</a:t>
            </a:fld>
            <a:endParaRPr lang="en-US"/>
          </a:p>
        </p:txBody>
      </p:sp>
      <p:graphicFrame>
        <p:nvGraphicFramePr>
          <p:cNvPr id="7" name="Object 6"/>
          <p:cNvGraphicFramePr>
            <a:graphicFrameLocks noChangeAspect="1"/>
          </p:cNvGraphicFramePr>
          <p:nvPr/>
        </p:nvGraphicFramePr>
        <p:xfrm>
          <a:off x="2590800" y="2362200"/>
          <a:ext cx="2438400" cy="685800"/>
        </p:xfrm>
        <a:graphic>
          <a:graphicData uri="http://schemas.openxmlformats.org/presentationml/2006/ole">
            <p:oleObj spid="_x0000_s70658" name="Equation" r:id="rId3" imgW="863280" imgH="228600" progId="Equation.3">
              <p:embed/>
            </p:oleObj>
          </a:graphicData>
        </a:graphic>
      </p:graphicFrame>
      <p:graphicFrame>
        <p:nvGraphicFramePr>
          <p:cNvPr id="70659" name="Object 3"/>
          <p:cNvGraphicFramePr>
            <a:graphicFrameLocks noChangeAspect="1"/>
          </p:cNvGraphicFramePr>
          <p:nvPr/>
        </p:nvGraphicFramePr>
        <p:xfrm>
          <a:off x="2634520" y="3200400"/>
          <a:ext cx="3441700" cy="685800"/>
        </p:xfrm>
        <a:graphic>
          <a:graphicData uri="http://schemas.openxmlformats.org/presentationml/2006/ole">
            <p:oleObj spid="_x0000_s70659" name="Equation" r:id="rId4" imgW="1218960" imgH="228600" progId="Equation.3">
              <p:embed/>
            </p:oleObj>
          </a:graphicData>
        </a:graphic>
      </p:graphicFrame>
      <p:graphicFrame>
        <p:nvGraphicFramePr>
          <p:cNvPr id="70660" name="Object 4"/>
          <p:cNvGraphicFramePr>
            <a:graphicFrameLocks noChangeAspect="1"/>
          </p:cNvGraphicFramePr>
          <p:nvPr/>
        </p:nvGraphicFramePr>
        <p:xfrm>
          <a:off x="2667000" y="4038600"/>
          <a:ext cx="4733925" cy="685800"/>
        </p:xfrm>
        <a:graphic>
          <a:graphicData uri="http://schemas.openxmlformats.org/presentationml/2006/ole">
            <p:oleObj spid="_x0000_s70660" name="Equation" r:id="rId5" imgW="1676160" imgH="228600" progId="Equation.3">
              <p:embed/>
            </p:oleObj>
          </a:graphicData>
        </a:graphic>
      </p:graphicFrame>
      <p:graphicFrame>
        <p:nvGraphicFramePr>
          <p:cNvPr id="70661" name="Object 5"/>
          <p:cNvGraphicFramePr>
            <a:graphicFrameLocks noChangeAspect="1"/>
          </p:cNvGraphicFramePr>
          <p:nvPr/>
        </p:nvGraphicFramePr>
        <p:xfrm>
          <a:off x="2711970" y="4800600"/>
          <a:ext cx="3119438" cy="609600"/>
        </p:xfrm>
        <a:graphic>
          <a:graphicData uri="http://schemas.openxmlformats.org/presentationml/2006/ole">
            <p:oleObj spid="_x0000_s70661" name="Equation" r:id="rId6" imgW="1104840" imgH="203040" progId="Equation.3">
              <p:embed/>
            </p:oleObj>
          </a:graphicData>
        </a:graphic>
      </p:graphicFrame>
      <p:graphicFrame>
        <p:nvGraphicFramePr>
          <p:cNvPr id="70662" name="Object 6"/>
          <p:cNvGraphicFramePr>
            <a:graphicFrameLocks noChangeAspect="1"/>
          </p:cNvGraphicFramePr>
          <p:nvPr/>
        </p:nvGraphicFramePr>
        <p:xfrm>
          <a:off x="2688960" y="5562600"/>
          <a:ext cx="2654300" cy="685800"/>
        </p:xfrm>
        <a:graphic>
          <a:graphicData uri="http://schemas.openxmlformats.org/presentationml/2006/ole">
            <p:oleObj spid="_x0000_s70662" name="Equation" r:id="rId7" imgW="939600" imgH="228600" progId="Equation.3">
              <p:embed/>
            </p:oleObj>
          </a:graphicData>
        </a:graphic>
      </p:graphicFrame>
      <p:graphicFrame>
        <p:nvGraphicFramePr>
          <p:cNvPr id="70663" name="Object 7"/>
          <p:cNvGraphicFramePr>
            <a:graphicFrameLocks noChangeAspect="1"/>
          </p:cNvGraphicFramePr>
          <p:nvPr/>
        </p:nvGraphicFramePr>
        <p:xfrm>
          <a:off x="1828800" y="2438400"/>
          <a:ext cx="533400" cy="533400"/>
        </p:xfrm>
        <a:graphic>
          <a:graphicData uri="http://schemas.openxmlformats.org/presentationml/2006/ole">
            <p:oleObj spid="_x0000_s70663" name="Equation" r:id="rId8" imgW="139680" imgH="203040" progId="Equation.3">
              <p:embed/>
            </p:oleObj>
          </a:graphicData>
        </a:graphic>
      </p:graphicFrame>
      <p:graphicFrame>
        <p:nvGraphicFramePr>
          <p:cNvPr id="70664" name="Object 8"/>
          <p:cNvGraphicFramePr>
            <a:graphicFrameLocks noChangeAspect="1"/>
          </p:cNvGraphicFramePr>
          <p:nvPr/>
        </p:nvGraphicFramePr>
        <p:xfrm>
          <a:off x="1780080" y="3276600"/>
          <a:ext cx="727075" cy="533400"/>
        </p:xfrm>
        <a:graphic>
          <a:graphicData uri="http://schemas.openxmlformats.org/presentationml/2006/ole">
            <p:oleObj spid="_x0000_s70664" name="Equation" r:id="rId9" imgW="190440" imgH="203040" progId="Equation.3">
              <p:embed/>
            </p:oleObj>
          </a:graphicData>
        </a:graphic>
      </p:graphicFrame>
      <p:graphicFrame>
        <p:nvGraphicFramePr>
          <p:cNvPr id="70665" name="Object 9"/>
          <p:cNvGraphicFramePr>
            <a:graphicFrameLocks noChangeAspect="1"/>
          </p:cNvGraphicFramePr>
          <p:nvPr/>
        </p:nvGraphicFramePr>
        <p:xfrm>
          <a:off x="1782935" y="4114800"/>
          <a:ext cx="871538" cy="533400"/>
        </p:xfrm>
        <a:graphic>
          <a:graphicData uri="http://schemas.openxmlformats.org/presentationml/2006/ole">
            <p:oleObj spid="_x0000_s70665" name="Equation" r:id="rId10" imgW="228600" imgH="203040" progId="Equation.3">
              <p:embed/>
            </p:oleObj>
          </a:graphicData>
        </a:graphic>
      </p:graphicFrame>
      <p:graphicFrame>
        <p:nvGraphicFramePr>
          <p:cNvPr id="70666" name="Object 10"/>
          <p:cNvGraphicFramePr>
            <a:graphicFrameLocks noChangeAspect="1"/>
          </p:cNvGraphicFramePr>
          <p:nvPr/>
        </p:nvGraphicFramePr>
        <p:xfrm>
          <a:off x="1806830" y="4953000"/>
          <a:ext cx="774700" cy="533400"/>
        </p:xfrm>
        <a:graphic>
          <a:graphicData uri="http://schemas.openxmlformats.org/presentationml/2006/ole">
            <p:oleObj spid="_x0000_s70666" name="Equation" r:id="rId11" imgW="203040" imgH="203040" progId="Equation.3">
              <p:embed/>
            </p:oleObj>
          </a:graphicData>
        </a:graphic>
      </p:graphicFrame>
      <p:graphicFrame>
        <p:nvGraphicFramePr>
          <p:cNvPr id="70667" name="Object 11"/>
          <p:cNvGraphicFramePr>
            <a:graphicFrameLocks noChangeAspect="1"/>
          </p:cNvGraphicFramePr>
          <p:nvPr/>
        </p:nvGraphicFramePr>
        <p:xfrm>
          <a:off x="1914835" y="5715000"/>
          <a:ext cx="630238" cy="533400"/>
        </p:xfrm>
        <a:graphic>
          <a:graphicData uri="http://schemas.openxmlformats.org/presentationml/2006/ole">
            <p:oleObj spid="_x0000_s70667" name="Equation" r:id="rId12" imgW="164880" imgH="203040" progId="Equation.3">
              <p:embed/>
            </p:oleObj>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dirty="0" smtClean="0"/>
              <a:t>Example</a:t>
            </a:r>
            <a:endParaRPr lang="en-US" dirty="0"/>
          </a:p>
        </p:txBody>
      </p:sp>
      <p:sp>
        <p:nvSpPr>
          <p:cNvPr id="3" name="Content Placeholder 2"/>
          <p:cNvSpPr>
            <a:spLocks noGrp="1"/>
          </p:cNvSpPr>
          <p:nvPr>
            <p:ph idx="1"/>
          </p:nvPr>
        </p:nvSpPr>
        <p:spPr>
          <a:xfrm>
            <a:off x="228600" y="914400"/>
            <a:ext cx="8763000" cy="5562600"/>
          </a:xfrm>
        </p:spPr>
        <p:txBody>
          <a:bodyPr>
            <a:noAutofit/>
          </a:bodyPr>
          <a:lstStyle/>
          <a:p>
            <a:pPr algn="just">
              <a:buFont typeface="Wingdings" pitchFamily="2" charset="2"/>
              <a:buChar char="ü"/>
            </a:pPr>
            <a:r>
              <a:rPr lang="en-US" sz="2400" b="1" dirty="0" smtClean="0">
                <a:latin typeface="Times New Roman" pitchFamily="18" charset="0"/>
                <a:cs typeface="Times New Roman" pitchFamily="18" charset="0"/>
              </a:rPr>
              <a:t>Find the z-transform and ROC of the sequence </a:t>
            </a:r>
          </a:p>
          <a:p>
            <a:pPr algn="just">
              <a:buNone/>
            </a:pPr>
            <a:r>
              <a:rPr lang="en-US" sz="2400" b="1" dirty="0" smtClean="0">
                <a:latin typeface="Times New Roman" pitchFamily="18" charset="0"/>
                <a:cs typeface="Times New Roman" pitchFamily="18" charset="0"/>
              </a:rPr>
              <a:t>                                       x(n)= {1,0,3,-1,2}</a:t>
            </a:r>
          </a:p>
          <a:p>
            <a:pPr>
              <a:buFont typeface="Courier New" pitchFamily="49" charset="0"/>
              <a:buChar char="o"/>
            </a:pPr>
            <a:r>
              <a:rPr lang="en-US" sz="2400" dirty="0" smtClean="0">
                <a:latin typeface="Times New Roman" pitchFamily="18" charset="0"/>
                <a:cs typeface="Times New Roman" pitchFamily="18" charset="0"/>
              </a:rPr>
              <a:t>Solution:</a:t>
            </a:r>
            <a:r>
              <a:rPr lang="en-US" sz="2400" b="1" dirty="0" smtClean="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a:buNone/>
            </a:pPr>
            <a:r>
              <a:rPr lang="en-GB" altLang="zh-CN" sz="2400" dirty="0" smtClean="0">
                <a:latin typeface="Times New Roman" pitchFamily="18" charset="0"/>
                <a:ea typeface="宋体" pitchFamily="2" charset="-122"/>
                <a:cs typeface="Times New Roman" pitchFamily="18" charset="0"/>
              </a:rPr>
              <a:t>     The </a:t>
            </a:r>
            <a:r>
              <a:rPr lang="en-GB" altLang="zh-CN" sz="2400" b="1" dirty="0" smtClean="0">
                <a:latin typeface="Times New Roman" pitchFamily="18" charset="0"/>
                <a:ea typeface="宋体" pitchFamily="2" charset="-122"/>
                <a:cs typeface="Times New Roman" pitchFamily="18" charset="0"/>
              </a:rPr>
              <a:t>z-transform</a:t>
            </a:r>
            <a:r>
              <a:rPr lang="en-GB" altLang="zh-CN" sz="2400" dirty="0" smtClean="0">
                <a:latin typeface="Times New Roman" pitchFamily="18" charset="0"/>
                <a:ea typeface="宋体" pitchFamily="2" charset="-122"/>
                <a:cs typeface="Times New Roman" pitchFamily="18" charset="0"/>
              </a:rPr>
              <a:t> of a discrete-time signal </a:t>
            </a:r>
            <a:r>
              <a:rPr lang="en-GB" altLang="zh-CN" sz="2400" i="1" dirty="0" smtClean="0">
                <a:latin typeface="Times New Roman" pitchFamily="18" charset="0"/>
                <a:ea typeface="宋体" pitchFamily="2" charset="-122"/>
                <a:cs typeface="Times New Roman" pitchFamily="18" charset="0"/>
              </a:rPr>
              <a:t>x(n) </a:t>
            </a:r>
            <a:r>
              <a:rPr lang="en-GB" altLang="zh-CN" sz="2400" dirty="0" smtClean="0">
                <a:latin typeface="Times New Roman" pitchFamily="18" charset="0"/>
                <a:ea typeface="宋体" pitchFamily="2" charset="-122"/>
                <a:cs typeface="Times New Roman" pitchFamily="18" charset="0"/>
              </a:rPr>
              <a:t>is defined by </a:t>
            </a:r>
          </a:p>
          <a:p>
            <a:pPr>
              <a:buNone/>
            </a:pPr>
            <a:endParaRPr lang="en-US" sz="3600" dirty="0" smtClean="0"/>
          </a:p>
          <a:p>
            <a:pPr>
              <a:buNone/>
            </a:pPr>
            <a:r>
              <a:rPr lang="en-US" sz="2400" dirty="0" smtClean="0">
                <a:latin typeface="Times New Roman" pitchFamily="18" charset="0"/>
                <a:cs typeface="Times New Roman" pitchFamily="18" charset="0"/>
              </a:rPr>
              <a:t>     From (1), we get</a:t>
            </a:r>
          </a:p>
          <a:p>
            <a:pPr>
              <a:buNone/>
            </a:pPr>
            <a:r>
              <a:rPr lang="en-US" sz="2400" dirty="0" smtClean="0">
                <a:latin typeface="Times New Roman" pitchFamily="18" charset="0"/>
                <a:cs typeface="Times New Roman" pitchFamily="18" charset="0"/>
              </a:rPr>
              <a:t>             X(z)=x(0) + x(1)z</a:t>
            </a:r>
            <a:r>
              <a:rPr lang="en-US" sz="2400" baseline="30000" dirty="0" smtClean="0">
                <a:latin typeface="Times New Roman" pitchFamily="18" charset="0"/>
                <a:cs typeface="Times New Roman" pitchFamily="18" charset="0"/>
              </a:rPr>
              <a:t>-1 </a:t>
            </a:r>
            <a:r>
              <a:rPr lang="en-US" sz="2400" dirty="0" smtClean="0">
                <a:latin typeface="Times New Roman" pitchFamily="18" charset="0"/>
                <a:cs typeface="Times New Roman" pitchFamily="18" charset="0"/>
              </a:rPr>
              <a:t> + x(2)z</a:t>
            </a:r>
            <a:r>
              <a:rPr lang="en-US" sz="2400" baseline="30000" dirty="0" smtClean="0">
                <a:latin typeface="Times New Roman" pitchFamily="18" charset="0"/>
                <a:cs typeface="Times New Roman" pitchFamily="18" charset="0"/>
              </a:rPr>
              <a:t>-2</a:t>
            </a:r>
            <a:r>
              <a:rPr lang="en-US" sz="2400" baseline="-250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 + …       …(2)</a:t>
            </a:r>
          </a:p>
          <a:p>
            <a:pPr>
              <a:buNone/>
            </a:pPr>
            <a:endParaRPr lang="en-US" sz="1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   The sequence values are x(0)=1; x(1)=0; x(2)=3; x(3)= -1; x(4)=2</a:t>
            </a:r>
          </a:p>
          <a:p>
            <a:pPr>
              <a:buNone/>
            </a:pPr>
            <a:r>
              <a:rPr lang="en-US" sz="2400" dirty="0" err="1" smtClean="0">
                <a:latin typeface="Times New Roman" pitchFamily="18" charset="0"/>
                <a:cs typeface="Times New Roman" pitchFamily="18" charset="0"/>
              </a:rPr>
              <a:t>Subtituting</a:t>
            </a:r>
            <a:r>
              <a:rPr lang="en-US" sz="2400" dirty="0" smtClean="0">
                <a:latin typeface="Times New Roman" pitchFamily="18" charset="0"/>
                <a:cs typeface="Times New Roman" pitchFamily="18" charset="0"/>
              </a:rPr>
              <a:t> these values in equation (2) we have </a:t>
            </a:r>
          </a:p>
          <a:p>
            <a:pPr>
              <a:buNone/>
            </a:pPr>
            <a:r>
              <a:rPr lang="en-US" sz="2400" dirty="0" smtClean="0">
                <a:latin typeface="Times New Roman" pitchFamily="18" charset="0"/>
                <a:cs typeface="Times New Roman" pitchFamily="18" charset="0"/>
              </a:rPr>
              <a:t>                                        X(z)=1 + </a:t>
            </a:r>
            <a:r>
              <a:rPr lang="en-US" sz="2400" dirty="0" err="1" smtClean="0">
                <a:latin typeface="Times New Roman" pitchFamily="18" charset="0"/>
                <a:cs typeface="Times New Roman" pitchFamily="18" charset="0"/>
              </a:rPr>
              <a:t>3z</a:t>
            </a:r>
            <a:r>
              <a:rPr lang="en-US" sz="2400" baseline="30000" dirty="0" smtClean="0">
                <a:latin typeface="Times New Roman" pitchFamily="18" charset="0"/>
                <a:cs typeface="Times New Roman" pitchFamily="18" charset="0"/>
              </a:rPr>
              <a:t>-2</a:t>
            </a:r>
            <a:r>
              <a:rPr lang="en-US" sz="2400" baseline="-250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 - z</a:t>
            </a:r>
            <a:r>
              <a:rPr lang="en-US" sz="2400" baseline="30000" dirty="0" smtClean="0">
                <a:latin typeface="Times New Roman" pitchFamily="18" charset="0"/>
                <a:cs typeface="Times New Roman" pitchFamily="18" charset="0"/>
              </a:rPr>
              <a:t>-3 </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2z</a:t>
            </a:r>
            <a:r>
              <a:rPr lang="en-US" sz="2400" baseline="30000" dirty="0" smtClean="0">
                <a:latin typeface="Times New Roman" pitchFamily="18" charset="0"/>
                <a:cs typeface="Times New Roman" pitchFamily="18" charset="0"/>
              </a:rPr>
              <a:t>-4</a:t>
            </a:r>
            <a:r>
              <a:rPr lang="en-US" sz="2400" baseline="-25000" dirty="0" smtClean="0">
                <a:latin typeface="Times New Roman" pitchFamily="18" charset="0"/>
                <a:cs typeface="Times New Roman" pitchFamily="18" charset="0"/>
              </a:rPr>
              <a:t> </a:t>
            </a:r>
          </a:p>
          <a:p>
            <a:pPr>
              <a:buNone/>
            </a:pPr>
            <a:r>
              <a:rPr lang="en-US" sz="2400" dirty="0" smtClean="0">
                <a:latin typeface="Times New Roman" pitchFamily="18" charset="0"/>
                <a:cs typeface="Times New Roman" pitchFamily="18" charset="0"/>
              </a:rPr>
              <a:t>            The X(z) converges for all values of z except at z=0.  </a:t>
            </a:r>
            <a:endParaRPr lang="en-US" sz="2400" baseline="300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26</a:t>
            </a:fld>
            <a:endParaRPr lang="en-US"/>
          </a:p>
        </p:txBody>
      </p:sp>
      <p:graphicFrame>
        <p:nvGraphicFramePr>
          <p:cNvPr id="44038" name="Object 6"/>
          <p:cNvGraphicFramePr>
            <a:graphicFrameLocks noChangeAspect="1"/>
          </p:cNvGraphicFramePr>
          <p:nvPr/>
        </p:nvGraphicFramePr>
        <p:xfrm>
          <a:off x="3733800" y="2514600"/>
          <a:ext cx="2743200" cy="838200"/>
        </p:xfrm>
        <a:graphic>
          <a:graphicData uri="http://schemas.openxmlformats.org/presentationml/2006/ole">
            <p:oleObj spid="_x0000_s44038" name="Equation" r:id="rId3" imgW="1371600" imgH="431640" progId="Equation.3">
              <p:embed/>
            </p:oleObj>
          </a:graphicData>
        </a:graphic>
      </p:graphicFrame>
      <p:graphicFrame>
        <p:nvGraphicFramePr>
          <p:cNvPr id="12" name="Object 11"/>
          <p:cNvGraphicFramePr>
            <a:graphicFrameLocks noChangeAspect="1"/>
          </p:cNvGraphicFramePr>
          <p:nvPr/>
        </p:nvGraphicFramePr>
        <p:xfrm>
          <a:off x="4158342" y="1770744"/>
          <a:ext cx="298450" cy="203200"/>
        </p:xfrm>
        <a:graphic>
          <a:graphicData uri="http://schemas.openxmlformats.org/presentationml/2006/ole">
            <p:oleObj spid="_x0000_s44039" name="Equation" r:id="rId4" imgW="139680" imgH="203040" progId="Equation.3">
              <p:embed/>
            </p:oleObj>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Rectangle 2"/>
          <p:cNvSpPr>
            <a:spLocks noGrp="1" noChangeArrowheads="1"/>
          </p:cNvSpPr>
          <p:nvPr>
            <p:ph type="title"/>
          </p:nvPr>
        </p:nvSpPr>
        <p:spPr/>
        <p:txBody>
          <a:bodyPr>
            <a:normAutofit/>
          </a:bodyPr>
          <a:lstStyle/>
          <a:p>
            <a:pPr eaLnBrk="1" hangingPunct="1"/>
            <a:r>
              <a:rPr lang="en-US" altLang="zh-TW" sz="4000" dirty="0" smtClean="0">
                <a:latin typeface="Times New Roman" pitchFamily="18" charset="0"/>
                <a:cs typeface="Times New Roman" pitchFamily="18" charset="0"/>
              </a:rPr>
              <a:t>Properties of the z-transform</a:t>
            </a:r>
          </a:p>
        </p:txBody>
      </p:sp>
      <p:graphicFrame>
        <p:nvGraphicFramePr>
          <p:cNvPr id="43012" name="Object 4"/>
          <p:cNvGraphicFramePr>
            <a:graphicFrameLocks noChangeAspect="1"/>
          </p:cNvGraphicFramePr>
          <p:nvPr/>
        </p:nvGraphicFramePr>
        <p:xfrm>
          <a:off x="1651000" y="2438400"/>
          <a:ext cx="3821113" cy="534988"/>
        </p:xfrm>
        <a:graphic>
          <a:graphicData uri="http://schemas.openxmlformats.org/presentationml/2006/ole">
            <p:oleObj spid="_x0000_s45058" name="Equation" r:id="rId3" imgW="1625400" imgH="228600" progId="Equation.3">
              <p:embed/>
            </p:oleObj>
          </a:graphicData>
        </a:graphic>
      </p:graphicFrame>
      <p:graphicFrame>
        <p:nvGraphicFramePr>
          <p:cNvPr id="43013" name="Object 5"/>
          <p:cNvGraphicFramePr>
            <a:graphicFrameLocks noChangeAspect="1"/>
          </p:cNvGraphicFramePr>
          <p:nvPr/>
        </p:nvGraphicFramePr>
        <p:xfrm>
          <a:off x="1679575" y="3124200"/>
          <a:ext cx="3762375" cy="565150"/>
        </p:xfrm>
        <a:graphic>
          <a:graphicData uri="http://schemas.openxmlformats.org/presentationml/2006/ole">
            <p:oleObj spid="_x0000_s45059" name="Equation" r:id="rId4" imgW="1600200" imgH="241200" progId="Equation.3">
              <p:embed/>
            </p:oleObj>
          </a:graphicData>
        </a:graphic>
      </p:graphicFrame>
      <p:sp>
        <p:nvSpPr>
          <p:cNvPr id="43014" name="AutoShape 6"/>
          <p:cNvSpPr>
            <a:spLocks noChangeArrowheads="1"/>
          </p:cNvSpPr>
          <p:nvPr/>
        </p:nvSpPr>
        <p:spPr bwMode="auto">
          <a:xfrm>
            <a:off x="2819400" y="4038600"/>
            <a:ext cx="1676400" cy="609600"/>
          </a:xfrm>
          <a:prstGeom prst="downArrow">
            <a:avLst>
              <a:gd name="adj1" fmla="val 50000"/>
              <a:gd name="adj2" fmla="val 25000"/>
            </a:avLst>
          </a:prstGeom>
          <a:solidFill>
            <a:srgbClr val="FF0000"/>
          </a:solidFill>
          <a:ln w="9525">
            <a:solidFill>
              <a:schemeClr val="tx1"/>
            </a:solidFill>
            <a:miter lim="800000"/>
            <a:headEnd/>
            <a:tailEnd/>
          </a:ln>
        </p:spPr>
        <p:txBody>
          <a:bodyPr wrap="none" anchor="ctr"/>
          <a:lstStyle/>
          <a:p>
            <a:endParaRPr lang="en-US"/>
          </a:p>
        </p:txBody>
      </p:sp>
      <p:graphicFrame>
        <p:nvGraphicFramePr>
          <p:cNvPr id="43015" name="Object 7"/>
          <p:cNvGraphicFramePr>
            <a:graphicFrameLocks noChangeAspect="1"/>
          </p:cNvGraphicFramePr>
          <p:nvPr/>
        </p:nvGraphicFramePr>
        <p:xfrm>
          <a:off x="1095375" y="4772025"/>
          <a:ext cx="7135813" cy="565150"/>
        </p:xfrm>
        <a:graphic>
          <a:graphicData uri="http://schemas.openxmlformats.org/presentationml/2006/ole">
            <p:oleObj spid="_x0000_s45060" name="Equation" r:id="rId5" imgW="3035160" imgH="241200" progId="Equation.3">
              <p:embed/>
            </p:oleObj>
          </a:graphicData>
        </a:graphic>
      </p:graphicFrame>
      <p:sp>
        <p:nvSpPr>
          <p:cNvPr id="43016" name="AutoShape 8"/>
          <p:cNvSpPr>
            <a:spLocks/>
          </p:cNvSpPr>
          <p:nvPr/>
        </p:nvSpPr>
        <p:spPr bwMode="auto">
          <a:xfrm rot="5400000">
            <a:off x="7162800" y="4724400"/>
            <a:ext cx="304800" cy="1524000"/>
          </a:xfrm>
          <a:prstGeom prst="rightBrace">
            <a:avLst>
              <a:gd name="adj1" fmla="val 41667"/>
              <a:gd name="adj2" fmla="val 50000"/>
            </a:avLst>
          </a:prstGeom>
          <a:noFill/>
          <a:ln w="28575">
            <a:solidFill>
              <a:srgbClr val="FF0000"/>
            </a:solidFill>
            <a:miter lim="800000"/>
            <a:headEnd/>
            <a:tailEnd/>
          </a:ln>
        </p:spPr>
        <p:txBody>
          <a:bodyPr rot="10800000" vert="eaVert" wrap="none" anchor="ctr"/>
          <a:lstStyle/>
          <a:p>
            <a:pPr algn="ctr"/>
            <a:endParaRPr lang="en-US" altLang="zh-TW"/>
          </a:p>
          <a:p>
            <a:pPr algn="ctr"/>
            <a:endParaRPr lang="en-US" altLang="zh-TW"/>
          </a:p>
          <a:p>
            <a:pPr algn="ctr"/>
            <a:endParaRPr lang="en-US" altLang="zh-TW"/>
          </a:p>
          <a:p>
            <a:pPr algn="ctr"/>
            <a:endParaRPr lang="en-US" altLang="zh-TW"/>
          </a:p>
          <a:p>
            <a:pPr algn="ctr"/>
            <a:r>
              <a:rPr lang="en-US" altLang="zh-TW"/>
              <a:t>Overlay of </a:t>
            </a:r>
          </a:p>
          <a:p>
            <a:pPr algn="ctr"/>
            <a:r>
              <a:rPr lang="en-US" altLang="zh-TW"/>
              <a:t>the above two</a:t>
            </a:r>
          </a:p>
          <a:p>
            <a:pPr algn="ctr"/>
            <a:r>
              <a:rPr lang="en-US" altLang="zh-TW"/>
              <a:t>ROC’s</a:t>
            </a:r>
          </a:p>
        </p:txBody>
      </p:sp>
      <p:sp>
        <p:nvSpPr>
          <p:cNvPr id="8" name="Rectangle 7"/>
          <p:cNvSpPr/>
          <p:nvPr/>
        </p:nvSpPr>
        <p:spPr>
          <a:xfrm>
            <a:off x="1676400" y="1447800"/>
            <a:ext cx="2133600" cy="523220"/>
          </a:xfrm>
          <a:prstGeom prst="rect">
            <a:avLst/>
          </a:prstGeom>
        </p:spPr>
        <p:txBody>
          <a:bodyPr wrap="square">
            <a:spAutoFit/>
          </a:bodyPr>
          <a:lstStyle/>
          <a:p>
            <a:r>
              <a:rPr lang="en-US" altLang="zh-TW" sz="2800" b="1" dirty="0" smtClean="0">
                <a:latin typeface="Times New Roman" pitchFamily="18" charset="0"/>
                <a:cs typeface="Times New Roman" pitchFamily="18" charset="0"/>
              </a:rPr>
              <a:t>Linearity</a:t>
            </a:r>
            <a:endParaRPr lang="en-US" sz="28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2000"/>
                                  </p:stCondLst>
                                  <p:childTnLst>
                                    <p:set>
                                      <p:cBhvr>
                                        <p:cTn id="6" dur="1" fill="hold">
                                          <p:stCondLst>
                                            <p:cond delay="0"/>
                                          </p:stCondLst>
                                        </p:cTn>
                                        <p:tgtEl>
                                          <p:spTgt spid="43012"/>
                                        </p:tgtEl>
                                        <p:attrNameLst>
                                          <p:attrName>style.visibility</p:attrName>
                                        </p:attrNameLst>
                                      </p:cBhvr>
                                      <p:to>
                                        <p:strVal val="visible"/>
                                      </p:to>
                                    </p:set>
                                    <p:animEffect transition="in" filter="dissolve">
                                      <p:cBhvr>
                                        <p:cTn id="7" dur="500"/>
                                        <p:tgtEl>
                                          <p:spTgt spid="43012"/>
                                        </p:tgtEl>
                                      </p:cBhvr>
                                    </p:animEffect>
                                  </p:childTnLst>
                                </p:cTn>
                              </p:par>
                            </p:childTnLst>
                          </p:cTn>
                        </p:par>
                        <p:par>
                          <p:cTn id="8" fill="hold">
                            <p:stCondLst>
                              <p:cond delay="2500"/>
                            </p:stCondLst>
                            <p:childTnLst>
                              <p:par>
                                <p:cTn id="9" presetID="9" presetClass="entr" presetSubtype="0" fill="hold" nodeType="afterEffect">
                                  <p:stCondLst>
                                    <p:cond delay="2000"/>
                                  </p:stCondLst>
                                  <p:childTnLst>
                                    <p:set>
                                      <p:cBhvr>
                                        <p:cTn id="10" dur="1" fill="hold">
                                          <p:stCondLst>
                                            <p:cond delay="0"/>
                                          </p:stCondLst>
                                        </p:cTn>
                                        <p:tgtEl>
                                          <p:spTgt spid="43013"/>
                                        </p:tgtEl>
                                        <p:attrNameLst>
                                          <p:attrName>style.visibility</p:attrName>
                                        </p:attrNameLst>
                                      </p:cBhvr>
                                      <p:to>
                                        <p:strVal val="visible"/>
                                      </p:to>
                                    </p:set>
                                    <p:animEffect transition="in" filter="dissolve">
                                      <p:cBhvr>
                                        <p:cTn id="11" dur="500"/>
                                        <p:tgtEl>
                                          <p:spTgt spid="43013"/>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grpId="0" nodeType="clickEffect">
                                  <p:stCondLst>
                                    <p:cond delay="0"/>
                                  </p:stCondLst>
                                  <p:childTnLst>
                                    <p:set>
                                      <p:cBhvr>
                                        <p:cTn id="15" dur="1" fill="hold">
                                          <p:stCondLst>
                                            <p:cond delay="0"/>
                                          </p:stCondLst>
                                        </p:cTn>
                                        <p:tgtEl>
                                          <p:spTgt spid="43014"/>
                                        </p:tgtEl>
                                        <p:attrNameLst>
                                          <p:attrName>style.visibility</p:attrName>
                                        </p:attrNameLst>
                                      </p:cBhvr>
                                      <p:to>
                                        <p:strVal val="visible"/>
                                      </p:to>
                                    </p:set>
                                    <p:animEffect transition="in" filter="wipe(up)">
                                      <p:cBhvr>
                                        <p:cTn id="16" dur="500"/>
                                        <p:tgtEl>
                                          <p:spTgt spid="43014"/>
                                        </p:tgtEl>
                                      </p:cBhvr>
                                    </p:animEffect>
                                  </p:childTnLst>
                                </p:cTn>
                              </p:par>
                            </p:childTnLst>
                          </p:cTn>
                        </p:par>
                        <p:par>
                          <p:cTn id="17" fill="hold">
                            <p:stCondLst>
                              <p:cond delay="500"/>
                            </p:stCondLst>
                            <p:childTnLst>
                              <p:par>
                                <p:cTn id="18" presetID="9" presetClass="entr" presetSubtype="0" fill="hold" nodeType="afterEffect">
                                  <p:stCondLst>
                                    <p:cond delay="0"/>
                                  </p:stCondLst>
                                  <p:childTnLst>
                                    <p:set>
                                      <p:cBhvr>
                                        <p:cTn id="19" dur="1" fill="hold">
                                          <p:stCondLst>
                                            <p:cond delay="0"/>
                                          </p:stCondLst>
                                        </p:cTn>
                                        <p:tgtEl>
                                          <p:spTgt spid="43015"/>
                                        </p:tgtEl>
                                        <p:attrNameLst>
                                          <p:attrName>style.visibility</p:attrName>
                                        </p:attrNameLst>
                                      </p:cBhvr>
                                      <p:to>
                                        <p:strVal val="visible"/>
                                      </p:to>
                                    </p:set>
                                    <p:animEffect transition="in" filter="dissolve">
                                      <p:cBhvr>
                                        <p:cTn id="20" dur="500"/>
                                        <p:tgtEl>
                                          <p:spTgt spid="43015"/>
                                        </p:tgtEl>
                                      </p:cBhvr>
                                    </p:animEffect>
                                  </p:childTnLst>
                                </p:cTn>
                              </p:par>
                            </p:childTnLst>
                          </p:cTn>
                        </p:par>
                        <p:par>
                          <p:cTn id="21" fill="hold">
                            <p:stCondLst>
                              <p:cond delay="1000"/>
                            </p:stCondLst>
                            <p:childTnLst>
                              <p:par>
                                <p:cTn id="22" presetID="9" presetClass="entr" presetSubtype="0" fill="hold" grpId="0" nodeType="afterEffect">
                                  <p:stCondLst>
                                    <p:cond delay="3000"/>
                                  </p:stCondLst>
                                  <p:childTnLst>
                                    <p:set>
                                      <p:cBhvr>
                                        <p:cTn id="23" dur="1" fill="hold">
                                          <p:stCondLst>
                                            <p:cond delay="0"/>
                                          </p:stCondLst>
                                        </p:cTn>
                                        <p:tgtEl>
                                          <p:spTgt spid="43016"/>
                                        </p:tgtEl>
                                        <p:attrNameLst>
                                          <p:attrName>style.visibility</p:attrName>
                                        </p:attrNameLst>
                                      </p:cBhvr>
                                      <p:to>
                                        <p:strVal val="visible"/>
                                      </p:to>
                                    </p:set>
                                    <p:animEffect transition="in" filter="dissolve">
                                      <p:cBhvr>
                                        <p:cTn id="24" dur="500"/>
                                        <p:tgtEl>
                                          <p:spTgt spid="430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4" grpId="0" animBg="1"/>
      <p:bldP spid="43016" grpId="0" animBg="1"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4"/>
          <p:cNvSpPr>
            <a:spLocks noGrp="1" noChangeArrowheads="1"/>
          </p:cNvSpPr>
          <p:nvPr>
            <p:ph type="title"/>
          </p:nvPr>
        </p:nvSpPr>
        <p:spPr>
          <a:noFill/>
        </p:spPr>
        <p:txBody>
          <a:bodyPr>
            <a:normAutofit/>
          </a:bodyPr>
          <a:lstStyle/>
          <a:p>
            <a:r>
              <a:rPr lang="en-US" altLang="zh-TW" sz="4000" dirty="0" smtClean="0">
                <a:latin typeface="Times New Roman" pitchFamily="18" charset="0"/>
                <a:cs typeface="Times New Roman" pitchFamily="18" charset="0"/>
              </a:rPr>
              <a:t>Properties of the z-transform</a:t>
            </a:r>
            <a:endParaRPr lang="en-US" altLang="zh-TW" sz="4000" dirty="0" smtClean="0"/>
          </a:p>
        </p:txBody>
      </p:sp>
      <p:graphicFrame>
        <p:nvGraphicFramePr>
          <p:cNvPr id="44037" name="Object 5"/>
          <p:cNvGraphicFramePr>
            <a:graphicFrameLocks noChangeAspect="1"/>
          </p:cNvGraphicFramePr>
          <p:nvPr/>
        </p:nvGraphicFramePr>
        <p:xfrm>
          <a:off x="2135188" y="2438400"/>
          <a:ext cx="4775200" cy="668338"/>
        </p:xfrm>
        <a:graphic>
          <a:graphicData uri="http://schemas.openxmlformats.org/presentationml/2006/ole">
            <p:oleObj spid="_x0000_s46082" name="Equation" r:id="rId3" imgW="1625400" imgH="228600" progId="Equation.3">
              <p:embed/>
            </p:oleObj>
          </a:graphicData>
        </a:graphic>
      </p:graphicFrame>
      <p:sp>
        <p:nvSpPr>
          <p:cNvPr id="44039" name="AutoShape 7"/>
          <p:cNvSpPr>
            <a:spLocks noChangeArrowheads="1"/>
          </p:cNvSpPr>
          <p:nvPr/>
        </p:nvSpPr>
        <p:spPr bwMode="auto">
          <a:xfrm>
            <a:off x="3124200" y="3352800"/>
            <a:ext cx="2133600" cy="1371600"/>
          </a:xfrm>
          <a:prstGeom prst="downArrow">
            <a:avLst>
              <a:gd name="adj1" fmla="val 50000"/>
              <a:gd name="adj2" fmla="val 25000"/>
            </a:avLst>
          </a:prstGeom>
          <a:solidFill>
            <a:srgbClr val="FF0000"/>
          </a:solidFill>
          <a:ln w="9525">
            <a:solidFill>
              <a:schemeClr val="tx1"/>
            </a:solidFill>
            <a:miter lim="800000"/>
            <a:headEnd/>
            <a:tailEnd/>
          </a:ln>
        </p:spPr>
        <p:txBody>
          <a:bodyPr wrap="none" anchor="ctr"/>
          <a:lstStyle/>
          <a:p>
            <a:endParaRPr lang="en-US"/>
          </a:p>
        </p:txBody>
      </p:sp>
      <p:graphicFrame>
        <p:nvGraphicFramePr>
          <p:cNvPr id="44040" name="Object 8"/>
          <p:cNvGraphicFramePr>
            <a:graphicFrameLocks noChangeAspect="1"/>
          </p:cNvGraphicFramePr>
          <p:nvPr/>
        </p:nvGraphicFramePr>
        <p:xfrm>
          <a:off x="1852613" y="5008563"/>
          <a:ext cx="5970587" cy="706437"/>
        </p:xfrm>
        <a:graphic>
          <a:graphicData uri="http://schemas.openxmlformats.org/presentationml/2006/ole">
            <p:oleObj spid="_x0000_s46083" name="Equation" r:id="rId4" imgW="2031840" imgH="241200" progId="Equation.3">
              <p:embed/>
            </p:oleObj>
          </a:graphicData>
        </a:graphic>
      </p:graphicFrame>
      <p:sp>
        <p:nvSpPr>
          <p:cNvPr id="6" name="Rectangle 5"/>
          <p:cNvSpPr/>
          <p:nvPr/>
        </p:nvSpPr>
        <p:spPr>
          <a:xfrm>
            <a:off x="1828800" y="1676400"/>
            <a:ext cx="1143000" cy="523220"/>
          </a:xfrm>
          <a:prstGeom prst="rect">
            <a:avLst/>
          </a:prstGeom>
        </p:spPr>
        <p:txBody>
          <a:bodyPr wrap="square">
            <a:spAutoFit/>
          </a:bodyPr>
          <a:lstStyle/>
          <a:p>
            <a:r>
              <a:rPr lang="en-US" altLang="zh-TW" sz="2800" b="1" dirty="0" smtClean="0">
                <a:latin typeface="Times New Roman" pitchFamily="18" charset="0"/>
                <a:cs typeface="Times New Roman" pitchFamily="18" charset="0"/>
              </a:rPr>
              <a:t>Shift</a:t>
            </a:r>
            <a:r>
              <a:rPr lang="en-US" altLang="zh-TW"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2000"/>
                                  </p:stCondLst>
                                  <p:childTnLst>
                                    <p:set>
                                      <p:cBhvr>
                                        <p:cTn id="6" dur="1" fill="hold">
                                          <p:stCondLst>
                                            <p:cond delay="0"/>
                                          </p:stCondLst>
                                        </p:cTn>
                                        <p:tgtEl>
                                          <p:spTgt spid="44037"/>
                                        </p:tgtEl>
                                        <p:attrNameLst>
                                          <p:attrName>style.visibility</p:attrName>
                                        </p:attrNameLst>
                                      </p:cBhvr>
                                      <p:to>
                                        <p:strVal val="visible"/>
                                      </p:to>
                                    </p:set>
                                    <p:animEffect transition="in" filter="dissolve">
                                      <p:cBhvr>
                                        <p:cTn id="7" dur="500"/>
                                        <p:tgtEl>
                                          <p:spTgt spid="44037"/>
                                        </p:tgtEl>
                                      </p:cBhvr>
                                    </p:animEffect>
                                  </p:childTnLst>
                                </p:cTn>
                              </p:par>
                            </p:childTnLst>
                          </p:cTn>
                        </p:par>
                        <p:par>
                          <p:cTn id="8" fill="hold">
                            <p:stCondLst>
                              <p:cond delay="2500"/>
                            </p:stCondLst>
                            <p:childTnLst>
                              <p:par>
                                <p:cTn id="9" presetID="22" presetClass="entr" presetSubtype="1" fill="hold" grpId="0" nodeType="afterEffect">
                                  <p:stCondLst>
                                    <p:cond delay="2000"/>
                                  </p:stCondLst>
                                  <p:childTnLst>
                                    <p:set>
                                      <p:cBhvr>
                                        <p:cTn id="10" dur="1" fill="hold">
                                          <p:stCondLst>
                                            <p:cond delay="0"/>
                                          </p:stCondLst>
                                        </p:cTn>
                                        <p:tgtEl>
                                          <p:spTgt spid="44039"/>
                                        </p:tgtEl>
                                        <p:attrNameLst>
                                          <p:attrName>style.visibility</p:attrName>
                                        </p:attrNameLst>
                                      </p:cBhvr>
                                      <p:to>
                                        <p:strVal val="visible"/>
                                      </p:to>
                                    </p:set>
                                    <p:animEffect transition="in" filter="wipe(up)">
                                      <p:cBhvr>
                                        <p:cTn id="11" dur="500"/>
                                        <p:tgtEl>
                                          <p:spTgt spid="44039"/>
                                        </p:tgtEl>
                                      </p:cBhvr>
                                    </p:animEffect>
                                  </p:childTnLst>
                                </p:cTn>
                              </p:par>
                            </p:childTnLst>
                          </p:cTn>
                        </p:par>
                        <p:par>
                          <p:cTn id="12" fill="hold">
                            <p:stCondLst>
                              <p:cond delay="5000"/>
                            </p:stCondLst>
                            <p:childTnLst>
                              <p:par>
                                <p:cTn id="13" presetID="9" presetClass="entr" presetSubtype="0" fill="hold" nodeType="afterEffect">
                                  <p:stCondLst>
                                    <p:cond delay="2000"/>
                                  </p:stCondLst>
                                  <p:childTnLst>
                                    <p:set>
                                      <p:cBhvr>
                                        <p:cTn id="14" dur="1" fill="hold">
                                          <p:stCondLst>
                                            <p:cond delay="0"/>
                                          </p:stCondLst>
                                        </p:cTn>
                                        <p:tgtEl>
                                          <p:spTgt spid="44040"/>
                                        </p:tgtEl>
                                        <p:attrNameLst>
                                          <p:attrName>style.visibility</p:attrName>
                                        </p:attrNameLst>
                                      </p:cBhvr>
                                      <p:to>
                                        <p:strVal val="visible"/>
                                      </p:to>
                                    </p:set>
                                    <p:animEffect transition="in" filter="dissolve">
                                      <p:cBhvr>
                                        <p:cTn id="15" dur="500"/>
                                        <p:tgtEl>
                                          <p:spTgt spid="440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4"/>
          <p:cNvSpPr>
            <a:spLocks noGrp="1" noChangeArrowheads="1"/>
          </p:cNvSpPr>
          <p:nvPr>
            <p:ph type="title"/>
          </p:nvPr>
        </p:nvSpPr>
        <p:spPr>
          <a:xfrm>
            <a:off x="457200" y="1143000"/>
            <a:ext cx="8229600" cy="1143000"/>
          </a:xfrm>
          <a:noFill/>
        </p:spPr>
        <p:txBody>
          <a:bodyPr/>
          <a:lstStyle/>
          <a:p>
            <a:pPr eaLnBrk="1" hangingPunct="1"/>
            <a:r>
              <a:rPr lang="en-US" altLang="zh-TW" sz="2800" b="1" dirty="0" smtClean="0">
                <a:latin typeface="Times New Roman" pitchFamily="18" charset="0"/>
                <a:cs typeface="Times New Roman" pitchFamily="18" charset="0"/>
              </a:rPr>
              <a:t>Multiplication by an Exponential Sequence</a:t>
            </a:r>
          </a:p>
        </p:txBody>
      </p:sp>
      <p:graphicFrame>
        <p:nvGraphicFramePr>
          <p:cNvPr id="45061" name="Object 5"/>
          <p:cNvGraphicFramePr>
            <a:graphicFrameLocks noChangeAspect="1"/>
          </p:cNvGraphicFramePr>
          <p:nvPr/>
        </p:nvGraphicFramePr>
        <p:xfrm>
          <a:off x="1501775" y="2438400"/>
          <a:ext cx="6042025" cy="668338"/>
        </p:xfrm>
        <a:graphic>
          <a:graphicData uri="http://schemas.openxmlformats.org/presentationml/2006/ole">
            <p:oleObj spid="_x0000_s47106" name="Equation" r:id="rId3" imgW="2057400" imgH="228600" progId="Equation.3">
              <p:embed/>
            </p:oleObj>
          </a:graphicData>
        </a:graphic>
      </p:graphicFrame>
      <p:sp>
        <p:nvSpPr>
          <p:cNvPr id="45062" name="AutoShape 6"/>
          <p:cNvSpPr>
            <a:spLocks noChangeArrowheads="1"/>
          </p:cNvSpPr>
          <p:nvPr/>
        </p:nvSpPr>
        <p:spPr bwMode="auto">
          <a:xfrm>
            <a:off x="3124200" y="3505200"/>
            <a:ext cx="2133600" cy="1371600"/>
          </a:xfrm>
          <a:prstGeom prst="downArrow">
            <a:avLst>
              <a:gd name="adj1" fmla="val 50000"/>
              <a:gd name="adj2" fmla="val 25000"/>
            </a:avLst>
          </a:prstGeom>
          <a:solidFill>
            <a:srgbClr val="FF0000"/>
          </a:solidFill>
          <a:ln w="9525">
            <a:solidFill>
              <a:schemeClr val="tx1"/>
            </a:solidFill>
            <a:miter lim="800000"/>
            <a:headEnd/>
            <a:tailEnd/>
          </a:ln>
        </p:spPr>
        <p:txBody>
          <a:bodyPr wrap="none" anchor="ctr"/>
          <a:lstStyle/>
          <a:p>
            <a:endParaRPr lang="en-US"/>
          </a:p>
        </p:txBody>
      </p:sp>
      <p:graphicFrame>
        <p:nvGraphicFramePr>
          <p:cNvPr id="45063" name="Object 7"/>
          <p:cNvGraphicFramePr>
            <a:graphicFrameLocks noChangeAspect="1"/>
          </p:cNvGraphicFramePr>
          <p:nvPr/>
        </p:nvGraphicFramePr>
        <p:xfrm>
          <a:off x="1600200" y="5181600"/>
          <a:ext cx="6232525" cy="706438"/>
        </p:xfrm>
        <a:graphic>
          <a:graphicData uri="http://schemas.openxmlformats.org/presentationml/2006/ole">
            <p:oleObj spid="_x0000_s47107" name="Equation" r:id="rId4" imgW="2120760" imgH="241200" progId="Equation.3">
              <p:embed/>
            </p:oleObj>
          </a:graphicData>
        </a:graphic>
      </p:graphicFrame>
      <p:sp>
        <p:nvSpPr>
          <p:cNvPr id="6" name="Rectangle 4"/>
          <p:cNvSpPr txBox="1">
            <a:spLocks noChangeArrowheads="1"/>
          </p:cNvSpPr>
          <p:nvPr/>
        </p:nvSpPr>
        <p:spPr>
          <a:xfrm>
            <a:off x="685800" y="228600"/>
            <a:ext cx="8229600" cy="914400"/>
          </a:xfrm>
          <a:prstGeom prst="rect">
            <a:avLst/>
          </a:prstGeom>
          <a:noFill/>
        </p:spPr>
        <p:txBody>
          <a:bodyPr vert="horz" lIns="91440" tIns="45720" rIns="91440" bIns="45720" rtlCol="0" anchor="ctr">
            <a:normAutofit/>
          </a:bodyPr>
          <a:lstStyle/>
          <a:p>
            <a:pPr lvl="0" algn="ctr">
              <a:spcBef>
                <a:spcPct val="0"/>
              </a:spcBef>
            </a:pPr>
            <a:r>
              <a:rPr lang="en-US" altLang="zh-TW" sz="4000" dirty="0" smtClean="0">
                <a:latin typeface="Times New Roman" pitchFamily="18" charset="0"/>
                <a:cs typeface="Times New Roman" pitchFamily="18" charset="0"/>
              </a:rPr>
              <a:t>Properties of the z-transform</a:t>
            </a:r>
            <a:endParaRPr kumimoji="0" lang="en-US" altLang="zh-TW" sz="40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2000"/>
                                  </p:stCondLst>
                                  <p:childTnLst>
                                    <p:set>
                                      <p:cBhvr>
                                        <p:cTn id="6" dur="1" fill="hold">
                                          <p:stCondLst>
                                            <p:cond delay="0"/>
                                          </p:stCondLst>
                                        </p:cTn>
                                        <p:tgtEl>
                                          <p:spTgt spid="45061"/>
                                        </p:tgtEl>
                                        <p:attrNameLst>
                                          <p:attrName>style.visibility</p:attrName>
                                        </p:attrNameLst>
                                      </p:cBhvr>
                                      <p:to>
                                        <p:strVal val="visible"/>
                                      </p:to>
                                    </p:set>
                                    <p:animEffect transition="in" filter="dissolve">
                                      <p:cBhvr>
                                        <p:cTn id="7" dur="500"/>
                                        <p:tgtEl>
                                          <p:spTgt spid="45061"/>
                                        </p:tgtEl>
                                      </p:cBhvr>
                                    </p:animEffect>
                                  </p:childTnLst>
                                </p:cTn>
                              </p:par>
                            </p:childTnLst>
                          </p:cTn>
                        </p:par>
                        <p:par>
                          <p:cTn id="8" fill="hold">
                            <p:stCondLst>
                              <p:cond delay="2500"/>
                            </p:stCondLst>
                            <p:childTnLst>
                              <p:par>
                                <p:cTn id="9" presetID="22" presetClass="entr" presetSubtype="1" fill="hold" grpId="0" nodeType="afterEffect">
                                  <p:stCondLst>
                                    <p:cond delay="2000"/>
                                  </p:stCondLst>
                                  <p:childTnLst>
                                    <p:set>
                                      <p:cBhvr>
                                        <p:cTn id="10" dur="1" fill="hold">
                                          <p:stCondLst>
                                            <p:cond delay="0"/>
                                          </p:stCondLst>
                                        </p:cTn>
                                        <p:tgtEl>
                                          <p:spTgt spid="45062"/>
                                        </p:tgtEl>
                                        <p:attrNameLst>
                                          <p:attrName>style.visibility</p:attrName>
                                        </p:attrNameLst>
                                      </p:cBhvr>
                                      <p:to>
                                        <p:strVal val="visible"/>
                                      </p:to>
                                    </p:set>
                                    <p:animEffect transition="in" filter="wipe(up)">
                                      <p:cBhvr>
                                        <p:cTn id="11" dur="500"/>
                                        <p:tgtEl>
                                          <p:spTgt spid="45062"/>
                                        </p:tgtEl>
                                      </p:cBhvr>
                                    </p:animEffect>
                                  </p:childTnLst>
                                </p:cTn>
                              </p:par>
                            </p:childTnLst>
                          </p:cTn>
                        </p:par>
                        <p:par>
                          <p:cTn id="12" fill="hold">
                            <p:stCondLst>
                              <p:cond delay="5000"/>
                            </p:stCondLst>
                            <p:childTnLst>
                              <p:par>
                                <p:cTn id="13" presetID="9" presetClass="entr" presetSubtype="0" fill="hold" nodeType="afterEffect">
                                  <p:stCondLst>
                                    <p:cond delay="2000"/>
                                  </p:stCondLst>
                                  <p:childTnLst>
                                    <p:set>
                                      <p:cBhvr>
                                        <p:cTn id="14" dur="1" fill="hold">
                                          <p:stCondLst>
                                            <p:cond delay="0"/>
                                          </p:stCondLst>
                                        </p:cTn>
                                        <p:tgtEl>
                                          <p:spTgt spid="45063"/>
                                        </p:tgtEl>
                                        <p:attrNameLst>
                                          <p:attrName>style.visibility</p:attrName>
                                        </p:attrNameLst>
                                      </p:cBhvr>
                                      <p:to>
                                        <p:strVal val="visible"/>
                                      </p:to>
                                    </p:set>
                                    <p:animEffect transition="in" filter="dissolve">
                                      <p:cBhvr>
                                        <p:cTn id="15" dur="500"/>
                                        <p:tgtEl>
                                          <p:spTgt spid="450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6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85800"/>
            <a:ext cx="8458200" cy="1828800"/>
          </a:xfrm>
        </p:spPr>
        <p:txBody>
          <a:bodyPr/>
          <a:lstStyle/>
          <a:p>
            <a:pPr algn="ctr">
              <a:buNone/>
            </a:pPr>
            <a:r>
              <a:rPr lang="en-US" sz="2800" dirty="0" smtClean="0">
                <a:latin typeface="Kalpurush" pitchFamily="2" charset="0"/>
                <a:cs typeface="Kalpurush" pitchFamily="2" charset="0"/>
              </a:rPr>
              <a:t>“</a:t>
            </a:r>
            <a:r>
              <a:rPr lang="en-US" sz="2800" dirty="0" err="1" smtClean="0">
                <a:latin typeface="Kalpurush" pitchFamily="2" charset="0"/>
                <a:cs typeface="Kalpurush" pitchFamily="2" charset="0"/>
              </a:rPr>
              <a:t>তোমার</a:t>
            </a:r>
            <a:r>
              <a:rPr lang="en-US" sz="2800" dirty="0" smtClean="0">
                <a:latin typeface="Kalpurush" pitchFamily="2" charset="0"/>
                <a:cs typeface="Kalpurush" pitchFamily="2" charset="0"/>
              </a:rPr>
              <a:t> </a:t>
            </a:r>
            <a:r>
              <a:rPr lang="en-US" sz="2800" dirty="0" err="1" smtClean="0">
                <a:latin typeface="Kalpurush" pitchFamily="2" charset="0"/>
                <a:cs typeface="Kalpurush" pitchFamily="2" charset="0"/>
              </a:rPr>
              <a:t>কাছে</a:t>
            </a:r>
            <a:r>
              <a:rPr lang="en-US" sz="2800" dirty="0" smtClean="0">
                <a:latin typeface="Kalpurush" pitchFamily="2" charset="0"/>
                <a:cs typeface="Kalpurush" pitchFamily="2" charset="0"/>
              </a:rPr>
              <a:t> </a:t>
            </a:r>
            <a:r>
              <a:rPr lang="en-US" sz="2800" dirty="0" err="1" smtClean="0">
                <a:latin typeface="Kalpurush" pitchFamily="2" charset="0"/>
                <a:cs typeface="Kalpurush" pitchFamily="2" charset="0"/>
              </a:rPr>
              <a:t>যা</a:t>
            </a:r>
            <a:r>
              <a:rPr lang="en-US" sz="2800" dirty="0" smtClean="0">
                <a:latin typeface="Kalpurush" pitchFamily="2" charset="0"/>
                <a:cs typeface="Kalpurush" pitchFamily="2" charset="0"/>
              </a:rPr>
              <a:t> </a:t>
            </a:r>
            <a:r>
              <a:rPr lang="en-US" sz="2800" dirty="0" err="1" smtClean="0">
                <a:latin typeface="Kalpurush" pitchFamily="2" charset="0"/>
                <a:cs typeface="Kalpurush" pitchFamily="2" charset="0"/>
              </a:rPr>
              <a:t>অপ্রীতিকর</a:t>
            </a:r>
            <a:r>
              <a:rPr lang="en-US" sz="2800" dirty="0" smtClean="0">
                <a:latin typeface="Kalpurush" pitchFamily="2" charset="0"/>
                <a:cs typeface="Kalpurush" pitchFamily="2" charset="0"/>
              </a:rPr>
              <a:t> </a:t>
            </a:r>
            <a:r>
              <a:rPr lang="en-US" sz="2800" dirty="0" err="1" smtClean="0">
                <a:latin typeface="Kalpurush" pitchFamily="2" charset="0"/>
                <a:cs typeface="Kalpurush" pitchFamily="2" charset="0"/>
              </a:rPr>
              <a:t>অন্যের</a:t>
            </a:r>
            <a:r>
              <a:rPr lang="en-US" sz="2800" dirty="0" smtClean="0">
                <a:latin typeface="Kalpurush" pitchFamily="2" charset="0"/>
                <a:cs typeface="Kalpurush" pitchFamily="2" charset="0"/>
              </a:rPr>
              <a:t> </a:t>
            </a:r>
            <a:r>
              <a:rPr lang="en-US" sz="2800" dirty="0" err="1" smtClean="0">
                <a:latin typeface="Kalpurush" pitchFamily="2" charset="0"/>
                <a:cs typeface="Kalpurush" pitchFamily="2" charset="0"/>
              </a:rPr>
              <a:t>প্রতি</a:t>
            </a:r>
            <a:r>
              <a:rPr lang="en-US" sz="2800" dirty="0" smtClean="0">
                <a:latin typeface="Kalpurush" pitchFamily="2" charset="0"/>
                <a:cs typeface="Kalpurush" pitchFamily="2" charset="0"/>
              </a:rPr>
              <a:t> </a:t>
            </a:r>
            <a:r>
              <a:rPr lang="en-US" sz="2800" dirty="0" err="1" smtClean="0">
                <a:latin typeface="Kalpurush" pitchFamily="2" charset="0"/>
                <a:cs typeface="Kalpurush" pitchFamily="2" charset="0"/>
              </a:rPr>
              <a:t>তা</a:t>
            </a:r>
            <a:r>
              <a:rPr lang="en-US" sz="2800" dirty="0" smtClean="0">
                <a:latin typeface="Kalpurush" pitchFamily="2" charset="0"/>
                <a:cs typeface="Kalpurush" pitchFamily="2" charset="0"/>
              </a:rPr>
              <a:t> </a:t>
            </a:r>
            <a:r>
              <a:rPr lang="en-US" sz="2800" dirty="0" err="1" smtClean="0">
                <a:latin typeface="Kalpurush" pitchFamily="2" charset="0"/>
                <a:cs typeface="Kalpurush" pitchFamily="2" charset="0"/>
              </a:rPr>
              <a:t>প্রয়োগ</a:t>
            </a:r>
            <a:r>
              <a:rPr lang="en-US" sz="2800" dirty="0" smtClean="0">
                <a:latin typeface="Kalpurush" pitchFamily="2" charset="0"/>
                <a:cs typeface="Kalpurush" pitchFamily="2" charset="0"/>
              </a:rPr>
              <a:t>  </a:t>
            </a:r>
            <a:r>
              <a:rPr lang="en-US" sz="2800" dirty="0" err="1" smtClean="0">
                <a:latin typeface="Kalpurush" pitchFamily="2" charset="0"/>
                <a:cs typeface="Kalpurush" pitchFamily="2" charset="0"/>
              </a:rPr>
              <a:t>কর</a:t>
            </a:r>
            <a:r>
              <a:rPr lang="en-US" sz="2800" dirty="0" smtClean="0">
                <a:latin typeface="Kalpurush" pitchFamily="2" charset="0"/>
                <a:cs typeface="Kalpurush" pitchFamily="2" charset="0"/>
              </a:rPr>
              <a:t> </a:t>
            </a:r>
            <a:r>
              <a:rPr lang="en-US" sz="2800" dirty="0" err="1" smtClean="0">
                <a:latin typeface="Kalpurush" pitchFamily="2" charset="0"/>
                <a:cs typeface="Kalpurush" pitchFamily="2" charset="0"/>
              </a:rPr>
              <a:t>না</a:t>
            </a:r>
            <a:r>
              <a:rPr lang="en-US" sz="2800" dirty="0" smtClean="0">
                <a:latin typeface="Kalpurush" pitchFamily="2" charset="0"/>
                <a:cs typeface="Kalpurush" pitchFamily="2" charset="0"/>
              </a:rPr>
              <a:t>” </a:t>
            </a:r>
          </a:p>
          <a:p>
            <a:pPr>
              <a:buNone/>
            </a:pPr>
            <a:r>
              <a:rPr lang="en-US" dirty="0" smtClean="0">
                <a:latin typeface="Kalpurush" pitchFamily="2" charset="0"/>
                <a:cs typeface="Kalpurush" pitchFamily="2" charset="0"/>
              </a:rPr>
              <a:t>								</a:t>
            </a:r>
          </a:p>
          <a:p>
            <a:pPr algn="r">
              <a:buNone/>
            </a:pPr>
            <a:r>
              <a:rPr lang="en-US" dirty="0" smtClean="0">
                <a:latin typeface="Kalpurush" pitchFamily="2" charset="0"/>
                <a:cs typeface="Kalpurush" pitchFamily="2" charset="0"/>
              </a:rPr>
              <a:t>	</a:t>
            </a:r>
            <a:r>
              <a:rPr lang="en-US" dirty="0" smtClean="0">
                <a:latin typeface="Kalpurush" pitchFamily="2" charset="0"/>
                <a:cs typeface="Kalpurush" pitchFamily="2" charset="0"/>
              </a:rPr>
              <a:t>							- </a:t>
            </a:r>
            <a:r>
              <a:rPr lang="en-US" dirty="0" err="1" smtClean="0">
                <a:latin typeface="Kalpurush" pitchFamily="2" charset="0"/>
                <a:cs typeface="Kalpurush" pitchFamily="2" charset="0"/>
              </a:rPr>
              <a:t>মহাভারত</a:t>
            </a:r>
            <a:r>
              <a:rPr lang="en-US" dirty="0" smtClean="0">
                <a:latin typeface="Kalpurush" pitchFamily="2" charset="0"/>
                <a:cs typeface="Kalpurush" pitchFamily="2" charset="0"/>
              </a:rPr>
              <a:t> </a:t>
            </a:r>
            <a:endParaRPr lang="en-US" dirty="0">
              <a:latin typeface="Kalpurush" pitchFamily="2" charset="0"/>
              <a:cs typeface="Kalpurush" pitchFamily="2" charset="0"/>
            </a:endParaRPr>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3</a:t>
            </a:fld>
            <a:endParaRPr lang="en-US"/>
          </a:p>
        </p:txBody>
      </p:sp>
      <p:pic>
        <p:nvPicPr>
          <p:cNvPr id="7" name="Content Placeholder 5">
            <a:extLst>
              <a:ext uri="{FF2B5EF4-FFF2-40B4-BE49-F238E27FC236}">
                <a16:creationId xmlns:a16="http://schemas.microsoft.com/office/drawing/2014/main" xmlns="" id="{845B4804-7F92-45DA-97A3-F7E309E91A25}"/>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730710" y="2667000"/>
            <a:ext cx="4184650" cy="3144062"/>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4"/>
          <p:cNvSpPr>
            <a:spLocks noGrp="1" noChangeArrowheads="1"/>
          </p:cNvSpPr>
          <p:nvPr>
            <p:ph type="title"/>
          </p:nvPr>
        </p:nvSpPr>
        <p:spPr>
          <a:xfrm>
            <a:off x="1676400" y="1295400"/>
            <a:ext cx="7010400" cy="1143000"/>
          </a:xfrm>
          <a:noFill/>
        </p:spPr>
        <p:txBody>
          <a:bodyPr>
            <a:normAutofit/>
          </a:bodyPr>
          <a:lstStyle/>
          <a:p>
            <a:pPr algn="l" eaLnBrk="1" hangingPunct="1"/>
            <a:r>
              <a:rPr lang="en-US" altLang="zh-TW" sz="2800" b="1" dirty="0" smtClean="0">
                <a:latin typeface="Times New Roman" pitchFamily="18" charset="0"/>
                <a:cs typeface="Times New Roman" pitchFamily="18" charset="0"/>
              </a:rPr>
              <a:t>Differentiation of </a:t>
            </a:r>
            <a:r>
              <a:rPr lang="en-US" altLang="zh-TW" sz="2800" b="1" i="1" dirty="0" smtClean="0">
                <a:latin typeface="Times New Roman" pitchFamily="18" charset="0"/>
                <a:cs typeface="Times New Roman" pitchFamily="18" charset="0"/>
              </a:rPr>
              <a:t>X</a:t>
            </a:r>
            <a:r>
              <a:rPr lang="en-US" altLang="zh-TW" sz="2800" b="1" dirty="0" smtClean="0">
                <a:latin typeface="Times New Roman" pitchFamily="18" charset="0"/>
                <a:cs typeface="Times New Roman" pitchFamily="18" charset="0"/>
              </a:rPr>
              <a:t>(</a:t>
            </a:r>
            <a:r>
              <a:rPr lang="en-US" altLang="zh-TW" sz="2800" b="1" i="1" dirty="0" smtClean="0">
                <a:latin typeface="Times New Roman" pitchFamily="18" charset="0"/>
                <a:cs typeface="Times New Roman" pitchFamily="18" charset="0"/>
              </a:rPr>
              <a:t>z</a:t>
            </a:r>
            <a:r>
              <a:rPr lang="en-US" altLang="zh-TW" sz="2800" b="1" dirty="0" smtClean="0">
                <a:latin typeface="Times New Roman" pitchFamily="18" charset="0"/>
                <a:cs typeface="Times New Roman" pitchFamily="18" charset="0"/>
              </a:rPr>
              <a:t>)</a:t>
            </a:r>
          </a:p>
        </p:txBody>
      </p:sp>
      <p:graphicFrame>
        <p:nvGraphicFramePr>
          <p:cNvPr id="46085" name="Object 5"/>
          <p:cNvGraphicFramePr>
            <a:graphicFrameLocks noChangeAspect="1"/>
          </p:cNvGraphicFramePr>
          <p:nvPr/>
        </p:nvGraphicFramePr>
        <p:xfrm>
          <a:off x="2135188" y="2438400"/>
          <a:ext cx="4775200" cy="668338"/>
        </p:xfrm>
        <a:graphic>
          <a:graphicData uri="http://schemas.openxmlformats.org/presentationml/2006/ole">
            <p:oleObj spid="_x0000_s48130" name="Equation" r:id="rId3" imgW="1625400" imgH="228600" progId="Equation.3">
              <p:embed/>
            </p:oleObj>
          </a:graphicData>
        </a:graphic>
      </p:graphicFrame>
      <p:sp>
        <p:nvSpPr>
          <p:cNvPr id="46086" name="AutoShape 6"/>
          <p:cNvSpPr>
            <a:spLocks noChangeArrowheads="1"/>
          </p:cNvSpPr>
          <p:nvPr/>
        </p:nvSpPr>
        <p:spPr bwMode="auto">
          <a:xfrm>
            <a:off x="3124200" y="3505200"/>
            <a:ext cx="2133600" cy="1371600"/>
          </a:xfrm>
          <a:prstGeom prst="downArrow">
            <a:avLst>
              <a:gd name="adj1" fmla="val 50000"/>
              <a:gd name="adj2" fmla="val 25000"/>
            </a:avLst>
          </a:prstGeom>
          <a:solidFill>
            <a:srgbClr val="FF0000"/>
          </a:solidFill>
          <a:ln w="9525">
            <a:solidFill>
              <a:schemeClr val="tx1"/>
            </a:solidFill>
            <a:miter lim="800000"/>
            <a:headEnd/>
            <a:tailEnd/>
          </a:ln>
        </p:spPr>
        <p:txBody>
          <a:bodyPr wrap="none" anchor="ctr"/>
          <a:lstStyle/>
          <a:p>
            <a:endParaRPr lang="en-US"/>
          </a:p>
        </p:txBody>
      </p:sp>
      <p:graphicFrame>
        <p:nvGraphicFramePr>
          <p:cNvPr id="46087" name="Object 7"/>
          <p:cNvGraphicFramePr>
            <a:graphicFrameLocks noChangeAspect="1"/>
          </p:cNvGraphicFramePr>
          <p:nvPr/>
        </p:nvGraphicFramePr>
        <p:xfrm>
          <a:off x="2001838" y="5246688"/>
          <a:ext cx="5672137" cy="1154112"/>
        </p:xfrm>
        <a:graphic>
          <a:graphicData uri="http://schemas.openxmlformats.org/presentationml/2006/ole">
            <p:oleObj spid="_x0000_s48131" name="Equation" r:id="rId4" imgW="1930320" imgH="393480" progId="Equation.3">
              <p:embed/>
            </p:oleObj>
          </a:graphicData>
        </a:graphic>
      </p:graphicFrame>
      <p:sp>
        <p:nvSpPr>
          <p:cNvPr id="6" name="Rectangle 4"/>
          <p:cNvSpPr txBox="1">
            <a:spLocks noChangeArrowheads="1"/>
          </p:cNvSpPr>
          <p:nvPr/>
        </p:nvSpPr>
        <p:spPr>
          <a:xfrm>
            <a:off x="685800" y="228600"/>
            <a:ext cx="8229600" cy="914400"/>
          </a:xfrm>
          <a:prstGeom prst="rect">
            <a:avLst/>
          </a:prstGeom>
          <a:noFill/>
        </p:spPr>
        <p:txBody>
          <a:bodyPr vert="horz" lIns="91440" tIns="45720" rIns="91440" bIns="45720" rtlCol="0" anchor="ctr">
            <a:normAutofit/>
          </a:bodyPr>
          <a:lstStyle/>
          <a:p>
            <a:pPr lvl="0" algn="ctr">
              <a:spcBef>
                <a:spcPct val="0"/>
              </a:spcBef>
            </a:pPr>
            <a:r>
              <a:rPr lang="en-US" altLang="zh-TW" sz="4000" dirty="0" smtClean="0">
                <a:latin typeface="Times New Roman" pitchFamily="18" charset="0"/>
                <a:cs typeface="Times New Roman" pitchFamily="18" charset="0"/>
              </a:rPr>
              <a:t>Properties of the z-transform</a:t>
            </a:r>
            <a:endParaRPr kumimoji="0" lang="en-US" altLang="zh-TW" sz="40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2000"/>
                                  </p:stCondLst>
                                  <p:childTnLst>
                                    <p:set>
                                      <p:cBhvr>
                                        <p:cTn id="6" dur="1" fill="hold">
                                          <p:stCondLst>
                                            <p:cond delay="0"/>
                                          </p:stCondLst>
                                        </p:cTn>
                                        <p:tgtEl>
                                          <p:spTgt spid="46085"/>
                                        </p:tgtEl>
                                        <p:attrNameLst>
                                          <p:attrName>style.visibility</p:attrName>
                                        </p:attrNameLst>
                                      </p:cBhvr>
                                      <p:to>
                                        <p:strVal val="visible"/>
                                      </p:to>
                                    </p:set>
                                    <p:animEffect transition="in" filter="dissolve">
                                      <p:cBhvr>
                                        <p:cTn id="7" dur="500"/>
                                        <p:tgtEl>
                                          <p:spTgt spid="46085"/>
                                        </p:tgtEl>
                                      </p:cBhvr>
                                    </p:animEffect>
                                  </p:childTnLst>
                                </p:cTn>
                              </p:par>
                            </p:childTnLst>
                          </p:cTn>
                        </p:par>
                        <p:par>
                          <p:cTn id="8" fill="hold">
                            <p:stCondLst>
                              <p:cond delay="2500"/>
                            </p:stCondLst>
                            <p:childTnLst>
                              <p:par>
                                <p:cTn id="9" presetID="22" presetClass="entr" presetSubtype="1" fill="hold" grpId="0" nodeType="afterEffect">
                                  <p:stCondLst>
                                    <p:cond delay="2000"/>
                                  </p:stCondLst>
                                  <p:childTnLst>
                                    <p:set>
                                      <p:cBhvr>
                                        <p:cTn id="10" dur="1" fill="hold">
                                          <p:stCondLst>
                                            <p:cond delay="0"/>
                                          </p:stCondLst>
                                        </p:cTn>
                                        <p:tgtEl>
                                          <p:spTgt spid="46086"/>
                                        </p:tgtEl>
                                        <p:attrNameLst>
                                          <p:attrName>style.visibility</p:attrName>
                                        </p:attrNameLst>
                                      </p:cBhvr>
                                      <p:to>
                                        <p:strVal val="visible"/>
                                      </p:to>
                                    </p:set>
                                    <p:animEffect transition="in" filter="wipe(up)">
                                      <p:cBhvr>
                                        <p:cTn id="11" dur="500"/>
                                        <p:tgtEl>
                                          <p:spTgt spid="46086"/>
                                        </p:tgtEl>
                                      </p:cBhvr>
                                    </p:animEffect>
                                  </p:childTnLst>
                                </p:cTn>
                              </p:par>
                            </p:childTnLst>
                          </p:cTn>
                        </p:par>
                        <p:par>
                          <p:cTn id="12" fill="hold">
                            <p:stCondLst>
                              <p:cond delay="5000"/>
                            </p:stCondLst>
                            <p:childTnLst>
                              <p:par>
                                <p:cTn id="13" presetID="9" presetClass="entr" presetSubtype="0" fill="hold" nodeType="afterEffect">
                                  <p:stCondLst>
                                    <p:cond delay="2000"/>
                                  </p:stCondLst>
                                  <p:childTnLst>
                                    <p:set>
                                      <p:cBhvr>
                                        <p:cTn id="14" dur="1" fill="hold">
                                          <p:stCondLst>
                                            <p:cond delay="0"/>
                                          </p:stCondLst>
                                        </p:cTn>
                                        <p:tgtEl>
                                          <p:spTgt spid="46087"/>
                                        </p:tgtEl>
                                        <p:attrNameLst>
                                          <p:attrName>style.visibility</p:attrName>
                                        </p:attrNameLst>
                                      </p:cBhvr>
                                      <p:to>
                                        <p:strVal val="visible"/>
                                      </p:to>
                                    </p:set>
                                    <p:animEffect transition="in" filter="dissolve">
                                      <p:cBhvr>
                                        <p:cTn id="15" dur="500"/>
                                        <p:tgtEl>
                                          <p:spTgt spid="460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4"/>
          <p:cNvSpPr>
            <a:spLocks noGrp="1" noChangeArrowheads="1"/>
          </p:cNvSpPr>
          <p:nvPr>
            <p:ph type="title"/>
          </p:nvPr>
        </p:nvSpPr>
        <p:spPr>
          <a:xfrm>
            <a:off x="1752600" y="1371600"/>
            <a:ext cx="6934200" cy="1143000"/>
          </a:xfrm>
          <a:noFill/>
        </p:spPr>
        <p:txBody>
          <a:bodyPr>
            <a:normAutofit/>
          </a:bodyPr>
          <a:lstStyle/>
          <a:p>
            <a:pPr algn="l" eaLnBrk="1" hangingPunct="1"/>
            <a:r>
              <a:rPr lang="en-US" altLang="zh-TW" sz="2800" b="1" dirty="0" smtClean="0">
                <a:latin typeface="Times New Roman" pitchFamily="18" charset="0"/>
                <a:cs typeface="Times New Roman" pitchFamily="18" charset="0"/>
              </a:rPr>
              <a:t>Conjugation</a:t>
            </a:r>
          </a:p>
        </p:txBody>
      </p:sp>
      <p:graphicFrame>
        <p:nvGraphicFramePr>
          <p:cNvPr id="47109" name="Object 5"/>
          <p:cNvGraphicFramePr>
            <a:graphicFrameLocks noChangeAspect="1"/>
          </p:cNvGraphicFramePr>
          <p:nvPr/>
        </p:nvGraphicFramePr>
        <p:xfrm>
          <a:off x="2135188" y="2438400"/>
          <a:ext cx="4775200" cy="668338"/>
        </p:xfrm>
        <a:graphic>
          <a:graphicData uri="http://schemas.openxmlformats.org/presentationml/2006/ole">
            <p:oleObj spid="_x0000_s49154" name="Equation" r:id="rId3" imgW="1625400" imgH="228600" progId="Equation.3">
              <p:embed/>
            </p:oleObj>
          </a:graphicData>
        </a:graphic>
      </p:graphicFrame>
      <p:sp>
        <p:nvSpPr>
          <p:cNvPr id="47110" name="AutoShape 6"/>
          <p:cNvSpPr>
            <a:spLocks noChangeArrowheads="1"/>
          </p:cNvSpPr>
          <p:nvPr/>
        </p:nvSpPr>
        <p:spPr bwMode="auto">
          <a:xfrm>
            <a:off x="3124200" y="3505200"/>
            <a:ext cx="2133600" cy="1371600"/>
          </a:xfrm>
          <a:prstGeom prst="downArrow">
            <a:avLst>
              <a:gd name="adj1" fmla="val 50000"/>
              <a:gd name="adj2" fmla="val 25000"/>
            </a:avLst>
          </a:prstGeom>
          <a:solidFill>
            <a:srgbClr val="FF0000"/>
          </a:solidFill>
          <a:ln w="9525">
            <a:solidFill>
              <a:schemeClr val="tx1"/>
            </a:solidFill>
            <a:miter lim="800000"/>
            <a:headEnd/>
            <a:tailEnd/>
          </a:ln>
        </p:spPr>
        <p:txBody>
          <a:bodyPr wrap="none" anchor="ctr"/>
          <a:lstStyle/>
          <a:p>
            <a:endParaRPr lang="en-US"/>
          </a:p>
        </p:txBody>
      </p:sp>
      <p:graphicFrame>
        <p:nvGraphicFramePr>
          <p:cNvPr id="47111" name="Object 7"/>
          <p:cNvGraphicFramePr>
            <a:graphicFrameLocks noChangeAspect="1"/>
          </p:cNvGraphicFramePr>
          <p:nvPr/>
        </p:nvGraphicFramePr>
        <p:xfrm>
          <a:off x="2151063" y="5487988"/>
          <a:ext cx="5373687" cy="669925"/>
        </p:xfrm>
        <a:graphic>
          <a:graphicData uri="http://schemas.openxmlformats.org/presentationml/2006/ole">
            <p:oleObj spid="_x0000_s49155" name="Equation" r:id="rId4" imgW="1828800" imgH="228600" progId="Equation.3">
              <p:embed/>
            </p:oleObj>
          </a:graphicData>
        </a:graphic>
      </p:graphicFrame>
      <p:sp>
        <p:nvSpPr>
          <p:cNvPr id="6" name="Rectangle 4"/>
          <p:cNvSpPr txBox="1">
            <a:spLocks noChangeArrowheads="1"/>
          </p:cNvSpPr>
          <p:nvPr/>
        </p:nvSpPr>
        <p:spPr>
          <a:xfrm>
            <a:off x="685800" y="228600"/>
            <a:ext cx="8229600" cy="914400"/>
          </a:xfrm>
          <a:prstGeom prst="rect">
            <a:avLst/>
          </a:prstGeom>
          <a:noFill/>
        </p:spPr>
        <p:txBody>
          <a:bodyPr vert="horz" lIns="91440" tIns="45720" rIns="91440" bIns="45720" rtlCol="0" anchor="ctr">
            <a:normAutofit/>
          </a:bodyPr>
          <a:lstStyle/>
          <a:p>
            <a:pPr lvl="0" algn="ctr">
              <a:spcBef>
                <a:spcPct val="0"/>
              </a:spcBef>
            </a:pPr>
            <a:r>
              <a:rPr lang="en-US" altLang="zh-TW" sz="4000" dirty="0" smtClean="0">
                <a:latin typeface="Times New Roman" pitchFamily="18" charset="0"/>
                <a:cs typeface="Times New Roman" pitchFamily="18" charset="0"/>
              </a:rPr>
              <a:t>Properties of the z-transform</a:t>
            </a:r>
            <a:endParaRPr kumimoji="0" lang="en-US" altLang="zh-TW" sz="40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2000"/>
                                  </p:stCondLst>
                                  <p:childTnLst>
                                    <p:set>
                                      <p:cBhvr>
                                        <p:cTn id="6" dur="1" fill="hold">
                                          <p:stCondLst>
                                            <p:cond delay="0"/>
                                          </p:stCondLst>
                                        </p:cTn>
                                        <p:tgtEl>
                                          <p:spTgt spid="47109"/>
                                        </p:tgtEl>
                                        <p:attrNameLst>
                                          <p:attrName>style.visibility</p:attrName>
                                        </p:attrNameLst>
                                      </p:cBhvr>
                                      <p:to>
                                        <p:strVal val="visible"/>
                                      </p:to>
                                    </p:set>
                                    <p:animEffect transition="in" filter="dissolve">
                                      <p:cBhvr>
                                        <p:cTn id="7" dur="500"/>
                                        <p:tgtEl>
                                          <p:spTgt spid="47109"/>
                                        </p:tgtEl>
                                      </p:cBhvr>
                                    </p:animEffect>
                                  </p:childTnLst>
                                </p:cTn>
                              </p:par>
                            </p:childTnLst>
                          </p:cTn>
                        </p:par>
                        <p:par>
                          <p:cTn id="8" fill="hold">
                            <p:stCondLst>
                              <p:cond delay="2500"/>
                            </p:stCondLst>
                            <p:childTnLst>
                              <p:par>
                                <p:cTn id="9" presetID="22" presetClass="entr" presetSubtype="1" fill="hold" grpId="0" nodeType="afterEffect">
                                  <p:stCondLst>
                                    <p:cond delay="2000"/>
                                  </p:stCondLst>
                                  <p:childTnLst>
                                    <p:set>
                                      <p:cBhvr>
                                        <p:cTn id="10" dur="1" fill="hold">
                                          <p:stCondLst>
                                            <p:cond delay="0"/>
                                          </p:stCondLst>
                                        </p:cTn>
                                        <p:tgtEl>
                                          <p:spTgt spid="47110"/>
                                        </p:tgtEl>
                                        <p:attrNameLst>
                                          <p:attrName>style.visibility</p:attrName>
                                        </p:attrNameLst>
                                      </p:cBhvr>
                                      <p:to>
                                        <p:strVal val="visible"/>
                                      </p:to>
                                    </p:set>
                                    <p:animEffect transition="in" filter="wipe(up)">
                                      <p:cBhvr>
                                        <p:cTn id="11" dur="500"/>
                                        <p:tgtEl>
                                          <p:spTgt spid="47110"/>
                                        </p:tgtEl>
                                      </p:cBhvr>
                                    </p:animEffect>
                                  </p:childTnLst>
                                </p:cTn>
                              </p:par>
                            </p:childTnLst>
                          </p:cTn>
                        </p:par>
                        <p:par>
                          <p:cTn id="12" fill="hold">
                            <p:stCondLst>
                              <p:cond delay="5000"/>
                            </p:stCondLst>
                            <p:childTnLst>
                              <p:par>
                                <p:cTn id="13" presetID="9" presetClass="entr" presetSubtype="0" fill="hold" nodeType="afterEffect">
                                  <p:stCondLst>
                                    <p:cond delay="2000"/>
                                  </p:stCondLst>
                                  <p:childTnLst>
                                    <p:set>
                                      <p:cBhvr>
                                        <p:cTn id="14" dur="1" fill="hold">
                                          <p:stCondLst>
                                            <p:cond delay="0"/>
                                          </p:stCondLst>
                                        </p:cTn>
                                        <p:tgtEl>
                                          <p:spTgt spid="47111"/>
                                        </p:tgtEl>
                                        <p:attrNameLst>
                                          <p:attrName>style.visibility</p:attrName>
                                        </p:attrNameLst>
                                      </p:cBhvr>
                                      <p:to>
                                        <p:strVal val="visible"/>
                                      </p:to>
                                    </p:set>
                                    <p:animEffect transition="in" filter="dissolve">
                                      <p:cBhvr>
                                        <p:cTn id="15" dur="500"/>
                                        <p:tgtEl>
                                          <p:spTgt spid="471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10"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Rectangle 4"/>
          <p:cNvSpPr>
            <a:spLocks noGrp="1" noChangeArrowheads="1"/>
          </p:cNvSpPr>
          <p:nvPr>
            <p:ph type="title"/>
          </p:nvPr>
        </p:nvSpPr>
        <p:spPr>
          <a:xfrm>
            <a:off x="1905000" y="1524000"/>
            <a:ext cx="6705600" cy="1143000"/>
          </a:xfrm>
          <a:noFill/>
        </p:spPr>
        <p:txBody>
          <a:bodyPr>
            <a:normAutofit/>
          </a:bodyPr>
          <a:lstStyle/>
          <a:p>
            <a:pPr algn="l" eaLnBrk="1" hangingPunct="1"/>
            <a:r>
              <a:rPr lang="en-US" altLang="zh-TW" sz="2800" b="1" dirty="0" smtClean="0">
                <a:latin typeface="Times New Roman" pitchFamily="18" charset="0"/>
                <a:cs typeface="Times New Roman" pitchFamily="18" charset="0"/>
              </a:rPr>
              <a:t>Reversal</a:t>
            </a:r>
          </a:p>
        </p:txBody>
      </p:sp>
      <p:graphicFrame>
        <p:nvGraphicFramePr>
          <p:cNvPr id="49157" name="Object 5"/>
          <p:cNvGraphicFramePr>
            <a:graphicFrameLocks noChangeAspect="1"/>
          </p:cNvGraphicFramePr>
          <p:nvPr/>
        </p:nvGraphicFramePr>
        <p:xfrm>
          <a:off x="2135188" y="2438400"/>
          <a:ext cx="4775200" cy="668338"/>
        </p:xfrm>
        <a:graphic>
          <a:graphicData uri="http://schemas.openxmlformats.org/presentationml/2006/ole">
            <p:oleObj spid="_x0000_s50178" name="Equation" r:id="rId3" imgW="1625400" imgH="228600" progId="Equation.3">
              <p:embed/>
            </p:oleObj>
          </a:graphicData>
        </a:graphic>
      </p:graphicFrame>
      <p:sp>
        <p:nvSpPr>
          <p:cNvPr id="49158" name="AutoShape 6"/>
          <p:cNvSpPr>
            <a:spLocks noChangeArrowheads="1"/>
          </p:cNvSpPr>
          <p:nvPr/>
        </p:nvSpPr>
        <p:spPr bwMode="auto">
          <a:xfrm>
            <a:off x="3124200" y="3505200"/>
            <a:ext cx="2133600" cy="1371600"/>
          </a:xfrm>
          <a:prstGeom prst="downArrow">
            <a:avLst>
              <a:gd name="adj1" fmla="val 50000"/>
              <a:gd name="adj2" fmla="val 25000"/>
            </a:avLst>
          </a:prstGeom>
          <a:solidFill>
            <a:srgbClr val="FF0000"/>
          </a:solidFill>
          <a:ln w="9525">
            <a:solidFill>
              <a:schemeClr val="tx1"/>
            </a:solidFill>
            <a:miter lim="800000"/>
            <a:headEnd/>
            <a:tailEnd/>
          </a:ln>
        </p:spPr>
        <p:txBody>
          <a:bodyPr wrap="none" anchor="ctr"/>
          <a:lstStyle/>
          <a:p>
            <a:endParaRPr lang="en-US"/>
          </a:p>
        </p:txBody>
      </p:sp>
      <p:graphicFrame>
        <p:nvGraphicFramePr>
          <p:cNvPr id="49159" name="Object 7"/>
          <p:cNvGraphicFramePr>
            <a:graphicFrameLocks noChangeAspect="1"/>
          </p:cNvGraphicFramePr>
          <p:nvPr/>
        </p:nvGraphicFramePr>
        <p:xfrm>
          <a:off x="2078038" y="5468938"/>
          <a:ext cx="5521325" cy="708025"/>
        </p:xfrm>
        <a:graphic>
          <a:graphicData uri="http://schemas.openxmlformats.org/presentationml/2006/ole">
            <p:oleObj spid="_x0000_s50179" name="Equation" r:id="rId4" imgW="1879560" imgH="241200" progId="Equation.3">
              <p:embed/>
            </p:oleObj>
          </a:graphicData>
        </a:graphic>
      </p:graphicFrame>
      <p:sp>
        <p:nvSpPr>
          <p:cNvPr id="6" name="Rectangle 4"/>
          <p:cNvSpPr txBox="1">
            <a:spLocks noChangeArrowheads="1"/>
          </p:cNvSpPr>
          <p:nvPr/>
        </p:nvSpPr>
        <p:spPr>
          <a:xfrm>
            <a:off x="685800" y="228600"/>
            <a:ext cx="8229600" cy="914400"/>
          </a:xfrm>
          <a:prstGeom prst="rect">
            <a:avLst/>
          </a:prstGeom>
          <a:noFill/>
        </p:spPr>
        <p:txBody>
          <a:bodyPr vert="horz" lIns="91440" tIns="45720" rIns="91440" bIns="45720" rtlCol="0" anchor="ctr">
            <a:normAutofit/>
          </a:bodyPr>
          <a:lstStyle/>
          <a:p>
            <a:pPr lvl="0" algn="ctr">
              <a:spcBef>
                <a:spcPct val="0"/>
              </a:spcBef>
            </a:pPr>
            <a:r>
              <a:rPr lang="en-US" altLang="zh-TW" sz="4000" dirty="0" smtClean="0">
                <a:latin typeface="Times New Roman" pitchFamily="18" charset="0"/>
                <a:cs typeface="Times New Roman" pitchFamily="18" charset="0"/>
              </a:rPr>
              <a:t>Properties of the z-transform</a:t>
            </a:r>
            <a:endParaRPr kumimoji="0" lang="en-US" altLang="zh-TW" sz="40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2000"/>
                                  </p:stCondLst>
                                  <p:childTnLst>
                                    <p:set>
                                      <p:cBhvr>
                                        <p:cTn id="6" dur="1" fill="hold">
                                          <p:stCondLst>
                                            <p:cond delay="0"/>
                                          </p:stCondLst>
                                        </p:cTn>
                                        <p:tgtEl>
                                          <p:spTgt spid="49157"/>
                                        </p:tgtEl>
                                        <p:attrNameLst>
                                          <p:attrName>style.visibility</p:attrName>
                                        </p:attrNameLst>
                                      </p:cBhvr>
                                      <p:to>
                                        <p:strVal val="visible"/>
                                      </p:to>
                                    </p:set>
                                    <p:animEffect transition="in" filter="dissolve">
                                      <p:cBhvr>
                                        <p:cTn id="7" dur="500"/>
                                        <p:tgtEl>
                                          <p:spTgt spid="49157"/>
                                        </p:tgtEl>
                                      </p:cBhvr>
                                    </p:animEffect>
                                  </p:childTnLst>
                                </p:cTn>
                              </p:par>
                            </p:childTnLst>
                          </p:cTn>
                        </p:par>
                        <p:par>
                          <p:cTn id="8" fill="hold">
                            <p:stCondLst>
                              <p:cond delay="2500"/>
                            </p:stCondLst>
                            <p:childTnLst>
                              <p:par>
                                <p:cTn id="9" presetID="22" presetClass="entr" presetSubtype="1" fill="hold" grpId="0" nodeType="afterEffect">
                                  <p:stCondLst>
                                    <p:cond delay="2000"/>
                                  </p:stCondLst>
                                  <p:childTnLst>
                                    <p:set>
                                      <p:cBhvr>
                                        <p:cTn id="10" dur="1" fill="hold">
                                          <p:stCondLst>
                                            <p:cond delay="0"/>
                                          </p:stCondLst>
                                        </p:cTn>
                                        <p:tgtEl>
                                          <p:spTgt spid="49158"/>
                                        </p:tgtEl>
                                        <p:attrNameLst>
                                          <p:attrName>style.visibility</p:attrName>
                                        </p:attrNameLst>
                                      </p:cBhvr>
                                      <p:to>
                                        <p:strVal val="visible"/>
                                      </p:to>
                                    </p:set>
                                    <p:animEffect transition="in" filter="wipe(up)">
                                      <p:cBhvr>
                                        <p:cTn id="11" dur="500"/>
                                        <p:tgtEl>
                                          <p:spTgt spid="49158"/>
                                        </p:tgtEl>
                                      </p:cBhvr>
                                    </p:animEffect>
                                  </p:childTnLst>
                                </p:cTn>
                              </p:par>
                            </p:childTnLst>
                          </p:cTn>
                        </p:par>
                        <p:par>
                          <p:cTn id="12" fill="hold">
                            <p:stCondLst>
                              <p:cond delay="5000"/>
                            </p:stCondLst>
                            <p:childTnLst>
                              <p:par>
                                <p:cTn id="13" presetID="9" presetClass="entr" presetSubtype="0" fill="hold" nodeType="afterEffect">
                                  <p:stCondLst>
                                    <p:cond delay="2000"/>
                                  </p:stCondLst>
                                  <p:childTnLst>
                                    <p:set>
                                      <p:cBhvr>
                                        <p:cTn id="14" dur="1" fill="hold">
                                          <p:stCondLst>
                                            <p:cond delay="0"/>
                                          </p:stCondLst>
                                        </p:cTn>
                                        <p:tgtEl>
                                          <p:spTgt spid="49159"/>
                                        </p:tgtEl>
                                        <p:attrNameLst>
                                          <p:attrName>style.visibility</p:attrName>
                                        </p:attrNameLst>
                                      </p:cBhvr>
                                      <p:to>
                                        <p:strVal val="visible"/>
                                      </p:to>
                                    </p:set>
                                    <p:animEffect transition="in" filter="dissolve">
                                      <p:cBhvr>
                                        <p:cTn id="15" dur="500"/>
                                        <p:tgtEl>
                                          <p:spTgt spid="491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8"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1" name="Rectangle 2"/>
          <p:cNvSpPr>
            <a:spLocks noGrp="1" noChangeArrowheads="1"/>
          </p:cNvSpPr>
          <p:nvPr>
            <p:ph type="title"/>
          </p:nvPr>
        </p:nvSpPr>
        <p:spPr>
          <a:xfrm>
            <a:off x="1447800" y="1371600"/>
            <a:ext cx="7239000" cy="1143000"/>
          </a:xfrm>
        </p:spPr>
        <p:txBody>
          <a:bodyPr>
            <a:normAutofit/>
          </a:bodyPr>
          <a:lstStyle/>
          <a:p>
            <a:pPr algn="l" eaLnBrk="1" hangingPunct="1"/>
            <a:r>
              <a:rPr lang="en-US" altLang="zh-TW" sz="2800" b="1" dirty="0" smtClean="0">
                <a:latin typeface="Times New Roman" pitchFamily="18" charset="0"/>
                <a:cs typeface="Times New Roman" pitchFamily="18" charset="0"/>
              </a:rPr>
              <a:t>Real and Imaginary Parts</a:t>
            </a:r>
          </a:p>
        </p:txBody>
      </p:sp>
      <p:graphicFrame>
        <p:nvGraphicFramePr>
          <p:cNvPr id="50180" name="Object 4"/>
          <p:cNvGraphicFramePr>
            <a:graphicFrameLocks noChangeAspect="1"/>
          </p:cNvGraphicFramePr>
          <p:nvPr/>
        </p:nvGraphicFramePr>
        <p:xfrm>
          <a:off x="2135188" y="2438400"/>
          <a:ext cx="4775200" cy="668338"/>
        </p:xfrm>
        <a:graphic>
          <a:graphicData uri="http://schemas.openxmlformats.org/presentationml/2006/ole">
            <p:oleObj spid="_x0000_s51202" name="Equation" r:id="rId3" imgW="1625400" imgH="228600" progId="Equation.3">
              <p:embed/>
            </p:oleObj>
          </a:graphicData>
        </a:graphic>
      </p:graphicFrame>
      <p:sp>
        <p:nvSpPr>
          <p:cNvPr id="50181" name="AutoShape 5"/>
          <p:cNvSpPr>
            <a:spLocks noChangeArrowheads="1"/>
          </p:cNvSpPr>
          <p:nvPr/>
        </p:nvSpPr>
        <p:spPr bwMode="auto">
          <a:xfrm>
            <a:off x="3124200" y="3505200"/>
            <a:ext cx="2133600" cy="1371600"/>
          </a:xfrm>
          <a:prstGeom prst="downArrow">
            <a:avLst>
              <a:gd name="adj1" fmla="val 50000"/>
              <a:gd name="adj2" fmla="val 25000"/>
            </a:avLst>
          </a:prstGeom>
          <a:solidFill>
            <a:srgbClr val="FF0000"/>
          </a:solidFill>
          <a:ln w="9525">
            <a:solidFill>
              <a:schemeClr val="tx1"/>
            </a:solidFill>
            <a:miter lim="800000"/>
            <a:headEnd/>
            <a:tailEnd/>
          </a:ln>
        </p:spPr>
        <p:txBody>
          <a:bodyPr wrap="none" anchor="ctr"/>
          <a:lstStyle/>
          <a:p>
            <a:endParaRPr lang="en-US"/>
          </a:p>
        </p:txBody>
      </p:sp>
      <p:graphicFrame>
        <p:nvGraphicFramePr>
          <p:cNvPr id="50182" name="Object 6"/>
          <p:cNvGraphicFramePr>
            <a:graphicFrameLocks noChangeAspect="1"/>
          </p:cNvGraphicFramePr>
          <p:nvPr/>
        </p:nvGraphicFramePr>
        <p:xfrm>
          <a:off x="1743075" y="5181600"/>
          <a:ext cx="6191250" cy="590550"/>
        </p:xfrm>
        <a:graphic>
          <a:graphicData uri="http://schemas.openxmlformats.org/presentationml/2006/ole">
            <p:oleObj spid="_x0000_s51203" name="Equation" r:id="rId4" imgW="2387520" imgH="228600" progId="Equation.3">
              <p:embed/>
            </p:oleObj>
          </a:graphicData>
        </a:graphic>
      </p:graphicFrame>
      <p:graphicFrame>
        <p:nvGraphicFramePr>
          <p:cNvPr id="50183" name="Object 7"/>
          <p:cNvGraphicFramePr>
            <a:graphicFrameLocks noChangeAspect="1"/>
          </p:cNvGraphicFramePr>
          <p:nvPr/>
        </p:nvGraphicFramePr>
        <p:xfrm>
          <a:off x="1738313" y="5775325"/>
          <a:ext cx="6354762" cy="622300"/>
        </p:xfrm>
        <a:graphic>
          <a:graphicData uri="http://schemas.openxmlformats.org/presentationml/2006/ole">
            <p:oleObj spid="_x0000_s51204" name="Equation" r:id="rId5" imgW="2450880" imgH="241200" progId="Equation.3">
              <p:embed/>
            </p:oleObj>
          </a:graphicData>
        </a:graphic>
      </p:graphicFrame>
      <p:sp>
        <p:nvSpPr>
          <p:cNvPr id="7" name="Rectangle 4"/>
          <p:cNvSpPr txBox="1">
            <a:spLocks noChangeArrowheads="1"/>
          </p:cNvSpPr>
          <p:nvPr/>
        </p:nvSpPr>
        <p:spPr>
          <a:xfrm>
            <a:off x="685800" y="228600"/>
            <a:ext cx="8229600" cy="914400"/>
          </a:xfrm>
          <a:prstGeom prst="rect">
            <a:avLst/>
          </a:prstGeom>
          <a:noFill/>
        </p:spPr>
        <p:txBody>
          <a:bodyPr vert="horz" lIns="91440" tIns="45720" rIns="91440" bIns="45720" rtlCol="0" anchor="ctr">
            <a:normAutofit/>
          </a:bodyPr>
          <a:lstStyle/>
          <a:p>
            <a:pPr lvl="0" algn="ctr">
              <a:spcBef>
                <a:spcPct val="0"/>
              </a:spcBef>
            </a:pPr>
            <a:r>
              <a:rPr lang="en-US" altLang="zh-TW" sz="4000" dirty="0" smtClean="0">
                <a:latin typeface="Times New Roman" pitchFamily="18" charset="0"/>
                <a:cs typeface="Times New Roman" pitchFamily="18" charset="0"/>
              </a:rPr>
              <a:t>Properties of the z-transform</a:t>
            </a:r>
            <a:endParaRPr kumimoji="0" lang="en-US" altLang="zh-TW" sz="40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2000"/>
                                  </p:stCondLst>
                                  <p:childTnLst>
                                    <p:set>
                                      <p:cBhvr>
                                        <p:cTn id="6" dur="1" fill="hold">
                                          <p:stCondLst>
                                            <p:cond delay="0"/>
                                          </p:stCondLst>
                                        </p:cTn>
                                        <p:tgtEl>
                                          <p:spTgt spid="50180"/>
                                        </p:tgtEl>
                                        <p:attrNameLst>
                                          <p:attrName>style.visibility</p:attrName>
                                        </p:attrNameLst>
                                      </p:cBhvr>
                                      <p:to>
                                        <p:strVal val="visible"/>
                                      </p:to>
                                    </p:set>
                                    <p:animEffect transition="in" filter="dissolve">
                                      <p:cBhvr>
                                        <p:cTn id="7" dur="500"/>
                                        <p:tgtEl>
                                          <p:spTgt spid="50180"/>
                                        </p:tgtEl>
                                      </p:cBhvr>
                                    </p:animEffect>
                                  </p:childTnLst>
                                </p:cTn>
                              </p:par>
                            </p:childTnLst>
                          </p:cTn>
                        </p:par>
                        <p:par>
                          <p:cTn id="8" fill="hold">
                            <p:stCondLst>
                              <p:cond delay="2500"/>
                            </p:stCondLst>
                            <p:childTnLst>
                              <p:par>
                                <p:cTn id="9" presetID="22" presetClass="entr" presetSubtype="1" fill="hold" grpId="0" nodeType="afterEffect">
                                  <p:stCondLst>
                                    <p:cond delay="2000"/>
                                  </p:stCondLst>
                                  <p:childTnLst>
                                    <p:set>
                                      <p:cBhvr>
                                        <p:cTn id="10" dur="1" fill="hold">
                                          <p:stCondLst>
                                            <p:cond delay="0"/>
                                          </p:stCondLst>
                                        </p:cTn>
                                        <p:tgtEl>
                                          <p:spTgt spid="50181"/>
                                        </p:tgtEl>
                                        <p:attrNameLst>
                                          <p:attrName>style.visibility</p:attrName>
                                        </p:attrNameLst>
                                      </p:cBhvr>
                                      <p:to>
                                        <p:strVal val="visible"/>
                                      </p:to>
                                    </p:set>
                                    <p:animEffect transition="in" filter="wipe(up)">
                                      <p:cBhvr>
                                        <p:cTn id="11" dur="500"/>
                                        <p:tgtEl>
                                          <p:spTgt spid="50181"/>
                                        </p:tgtEl>
                                      </p:cBhvr>
                                    </p:animEffect>
                                  </p:childTnLst>
                                </p:cTn>
                              </p:par>
                            </p:childTnLst>
                          </p:cTn>
                        </p:par>
                        <p:par>
                          <p:cTn id="12" fill="hold">
                            <p:stCondLst>
                              <p:cond delay="5000"/>
                            </p:stCondLst>
                            <p:childTnLst>
                              <p:par>
                                <p:cTn id="13" presetID="9" presetClass="entr" presetSubtype="0" fill="hold" nodeType="afterEffect">
                                  <p:stCondLst>
                                    <p:cond delay="2000"/>
                                  </p:stCondLst>
                                  <p:childTnLst>
                                    <p:set>
                                      <p:cBhvr>
                                        <p:cTn id="14" dur="1" fill="hold">
                                          <p:stCondLst>
                                            <p:cond delay="0"/>
                                          </p:stCondLst>
                                        </p:cTn>
                                        <p:tgtEl>
                                          <p:spTgt spid="50182"/>
                                        </p:tgtEl>
                                        <p:attrNameLst>
                                          <p:attrName>style.visibility</p:attrName>
                                        </p:attrNameLst>
                                      </p:cBhvr>
                                      <p:to>
                                        <p:strVal val="visible"/>
                                      </p:to>
                                    </p:set>
                                    <p:animEffect transition="in" filter="dissolve">
                                      <p:cBhvr>
                                        <p:cTn id="15" dur="500"/>
                                        <p:tgtEl>
                                          <p:spTgt spid="50182"/>
                                        </p:tgtEl>
                                      </p:cBhvr>
                                    </p:animEffect>
                                  </p:childTnLst>
                                </p:cTn>
                              </p:par>
                            </p:childTnLst>
                          </p:cTn>
                        </p:par>
                        <p:par>
                          <p:cTn id="16" fill="hold">
                            <p:stCondLst>
                              <p:cond delay="7500"/>
                            </p:stCondLst>
                            <p:childTnLst>
                              <p:par>
                                <p:cTn id="17" presetID="9" presetClass="entr" presetSubtype="0" fill="hold" nodeType="afterEffect">
                                  <p:stCondLst>
                                    <p:cond delay="2000"/>
                                  </p:stCondLst>
                                  <p:childTnLst>
                                    <p:set>
                                      <p:cBhvr>
                                        <p:cTn id="18" dur="1" fill="hold">
                                          <p:stCondLst>
                                            <p:cond delay="0"/>
                                          </p:stCondLst>
                                        </p:cTn>
                                        <p:tgtEl>
                                          <p:spTgt spid="50183"/>
                                        </p:tgtEl>
                                        <p:attrNameLst>
                                          <p:attrName>style.visibility</p:attrName>
                                        </p:attrNameLst>
                                      </p:cBhvr>
                                      <p:to>
                                        <p:strVal val="visible"/>
                                      </p:to>
                                    </p:set>
                                    <p:animEffect transition="in" filter="dissolve">
                                      <p:cBhvr>
                                        <p:cTn id="19" dur="500"/>
                                        <p:tgtEl>
                                          <p:spTgt spid="501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1"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9" name="Rectangle 2"/>
          <p:cNvSpPr>
            <a:spLocks noGrp="1" noChangeArrowheads="1"/>
          </p:cNvSpPr>
          <p:nvPr>
            <p:ph type="title"/>
          </p:nvPr>
        </p:nvSpPr>
        <p:spPr>
          <a:xfrm>
            <a:off x="1447800" y="1371600"/>
            <a:ext cx="7391400" cy="1143000"/>
          </a:xfrm>
        </p:spPr>
        <p:txBody>
          <a:bodyPr>
            <a:normAutofit/>
          </a:bodyPr>
          <a:lstStyle/>
          <a:p>
            <a:pPr algn="l" eaLnBrk="1" hangingPunct="1"/>
            <a:r>
              <a:rPr lang="en-US" altLang="zh-TW" sz="2800" b="1" dirty="0" smtClean="0">
                <a:latin typeface="Times New Roman" pitchFamily="18" charset="0"/>
                <a:cs typeface="Times New Roman" pitchFamily="18" charset="0"/>
              </a:rPr>
              <a:t>Convolution of Sequences</a:t>
            </a:r>
          </a:p>
        </p:txBody>
      </p:sp>
      <p:graphicFrame>
        <p:nvGraphicFramePr>
          <p:cNvPr id="51204" name="Object 4"/>
          <p:cNvGraphicFramePr>
            <a:graphicFrameLocks noChangeAspect="1"/>
          </p:cNvGraphicFramePr>
          <p:nvPr/>
        </p:nvGraphicFramePr>
        <p:xfrm>
          <a:off x="2135188" y="2438400"/>
          <a:ext cx="4775200" cy="668338"/>
        </p:xfrm>
        <a:graphic>
          <a:graphicData uri="http://schemas.openxmlformats.org/presentationml/2006/ole">
            <p:oleObj spid="_x0000_s53250" name="Equation" r:id="rId3" imgW="1625400" imgH="228600" progId="Equation.3">
              <p:embed/>
            </p:oleObj>
          </a:graphicData>
        </a:graphic>
      </p:graphicFrame>
      <p:graphicFrame>
        <p:nvGraphicFramePr>
          <p:cNvPr id="51205" name="Object 5"/>
          <p:cNvGraphicFramePr>
            <a:graphicFrameLocks noChangeAspect="1"/>
          </p:cNvGraphicFramePr>
          <p:nvPr/>
        </p:nvGraphicFramePr>
        <p:xfrm>
          <a:off x="2133600" y="3048000"/>
          <a:ext cx="4700588" cy="704850"/>
        </p:xfrm>
        <a:graphic>
          <a:graphicData uri="http://schemas.openxmlformats.org/presentationml/2006/ole">
            <p:oleObj spid="_x0000_s53251" name="Equation" r:id="rId4" imgW="1600200" imgH="241200" progId="Equation.3">
              <p:embed/>
            </p:oleObj>
          </a:graphicData>
        </a:graphic>
      </p:graphicFrame>
      <p:sp>
        <p:nvSpPr>
          <p:cNvPr id="51206" name="AutoShape 6"/>
          <p:cNvSpPr>
            <a:spLocks noChangeArrowheads="1"/>
          </p:cNvSpPr>
          <p:nvPr/>
        </p:nvSpPr>
        <p:spPr bwMode="auto">
          <a:xfrm>
            <a:off x="3124200" y="4038600"/>
            <a:ext cx="2133600" cy="1066800"/>
          </a:xfrm>
          <a:prstGeom prst="downArrow">
            <a:avLst>
              <a:gd name="adj1" fmla="val 50000"/>
              <a:gd name="adj2" fmla="val 25000"/>
            </a:avLst>
          </a:prstGeom>
          <a:solidFill>
            <a:srgbClr val="FF0000"/>
          </a:solidFill>
          <a:ln w="9525">
            <a:solidFill>
              <a:schemeClr val="tx1"/>
            </a:solidFill>
            <a:miter lim="800000"/>
            <a:headEnd/>
            <a:tailEnd/>
          </a:ln>
        </p:spPr>
        <p:txBody>
          <a:bodyPr wrap="none" anchor="ctr"/>
          <a:lstStyle/>
          <a:p>
            <a:endParaRPr lang="en-US"/>
          </a:p>
        </p:txBody>
      </p:sp>
      <p:graphicFrame>
        <p:nvGraphicFramePr>
          <p:cNvPr id="51207" name="Object 7"/>
          <p:cNvGraphicFramePr>
            <a:graphicFrameLocks noChangeAspect="1"/>
          </p:cNvGraphicFramePr>
          <p:nvPr/>
        </p:nvGraphicFramePr>
        <p:xfrm>
          <a:off x="1562100" y="5638800"/>
          <a:ext cx="6553200" cy="623888"/>
        </p:xfrm>
        <a:graphic>
          <a:graphicData uri="http://schemas.openxmlformats.org/presentationml/2006/ole">
            <p:oleObj spid="_x0000_s53252" name="Equation" r:id="rId5" imgW="2527200" imgH="241200" progId="Equation.3">
              <p:embed/>
            </p:oleObj>
          </a:graphicData>
        </a:graphic>
      </p:graphicFrame>
      <p:sp>
        <p:nvSpPr>
          <p:cNvPr id="7" name="Rectangle 4"/>
          <p:cNvSpPr txBox="1">
            <a:spLocks noChangeArrowheads="1"/>
          </p:cNvSpPr>
          <p:nvPr/>
        </p:nvSpPr>
        <p:spPr>
          <a:xfrm>
            <a:off x="685800" y="228600"/>
            <a:ext cx="8229600" cy="914400"/>
          </a:xfrm>
          <a:prstGeom prst="rect">
            <a:avLst/>
          </a:prstGeom>
          <a:noFill/>
        </p:spPr>
        <p:txBody>
          <a:bodyPr vert="horz" lIns="91440" tIns="45720" rIns="91440" bIns="45720" rtlCol="0" anchor="ctr">
            <a:normAutofit/>
          </a:bodyPr>
          <a:lstStyle/>
          <a:p>
            <a:pPr lvl="0" algn="ctr">
              <a:spcBef>
                <a:spcPct val="0"/>
              </a:spcBef>
            </a:pPr>
            <a:r>
              <a:rPr lang="en-US" altLang="zh-TW" sz="4000" dirty="0" smtClean="0">
                <a:latin typeface="Times New Roman" pitchFamily="18" charset="0"/>
                <a:cs typeface="Times New Roman" pitchFamily="18" charset="0"/>
              </a:rPr>
              <a:t>Properties of the z-transform</a:t>
            </a:r>
            <a:endParaRPr kumimoji="0" lang="en-US" altLang="zh-TW" sz="40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2000"/>
                                  </p:stCondLst>
                                  <p:childTnLst>
                                    <p:set>
                                      <p:cBhvr>
                                        <p:cTn id="6" dur="1" fill="hold">
                                          <p:stCondLst>
                                            <p:cond delay="0"/>
                                          </p:stCondLst>
                                        </p:cTn>
                                        <p:tgtEl>
                                          <p:spTgt spid="51204"/>
                                        </p:tgtEl>
                                        <p:attrNameLst>
                                          <p:attrName>style.visibility</p:attrName>
                                        </p:attrNameLst>
                                      </p:cBhvr>
                                      <p:to>
                                        <p:strVal val="visible"/>
                                      </p:to>
                                    </p:set>
                                    <p:animEffect transition="in" filter="dissolve">
                                      <p:cBhvr>
                                        <p:cTn id="7" dur="500"/>
                                        <p:tgtEl>
                                          <p:spTgt spid="51204"/>
                                        </p:tgtEl>
                                      </p:cBhvr>
                                    </p:animEffect>
                                  </p:childTnLst>
                                </p:cTn>
                              </p:par>
                            </p:childTnLst>
                          </p:cTn>
                        </p:par>
                        <p:par>
                          <p:cTn id="8" fill="hold">
                            <p:stCondLst>
                              <p:cond delay="2500"/>
                            </p:stCondLst>
                            <p:childTnLst>
                              <p:par>
                                <p:cTn id="9" presetID="9" presetClass="entr" presetSubtype="0" fill="hold" nodeType="afterEffect">
                                  <p:stCondLst>
                                    <p:cond delay="2000"/>
                                  </p:stCondLst>
                                  <p:childTnLst>
                                    <p:set>
                                      <p:cBhvr>
                                        <p:cTn id="10" dur="1" fill="hold">
                                          <p:stCondLst>
                                            <p:cond delay="0"/>
                                          </p:stCondLst>
                                        </p:cTn>
                                        <p:tgtEl>
                                          <p:spTgt spid="51205"/>
                                        </p:tgtEl>
                                        <p:attrNameLst>
                                          <p:attrName>style.visibility</p:attrName>
                                        </p:attrNameLst>
                                      </p:cBhvr>
                                      <p:to>
                                        <p:strVal val="visible"/>
                                      </p:to>
                                    </p:set>
                                    <p:animEffect transition="in" filter="dissolve">
                                      <p:cBhvr>
                                        <p:cTn id="11" dur="500"/>
                                        <p:tgtEl>
                                          <p:spTgt spid="51205"/>
                                        </p:tgtEl>
                                      </p:cBhvr>
                                    </p:animEffect>
                                  </p:childTnLst>
                                </p:cTn>
                              </p:par>
                            </p:childTnLst>
                          </p:cTn>
                        </p:par>
                        <p:par>
                          <p:cTn id="12" fill="hold">
                            <p:stCondLst>
                              <p:cond delay="5000"/>
                            </p:stCondLst>
                            <p:childTnLst>
                              <p:par>
                                <p:cTn id="13" presetID="22" presetClass="entr" presetSubtype="1" fill="hold" grpId="0" nodeType="afterEffect">
                                  <p:stCondLst>
                                    <p:cond delay="2000"/>
                                  </p:stCondLst>
                                  <p:childTnLst>
                                    <p:set>
                                      <p:cBhvr>
                                        <p:cTn id="14" dur="1" fill="hold">
                                          <p:stCondLst>
                                            <p:cond delay="0"/>
                                          </p:stCondLst>
                                        </p:cTn>
                                        <p:tgtEl>
                                          <p:spTgt spid="51206"/>
                                        </p:tgtEl>
                                        <p:attrNameLst>
                                          <p:attrName>style.visibility</p:attrName>
                                        </p:attrNameLst>
                                      </p:cBhvr>
                                      <p:to>
                                        <p:strVal val="visible"/>
                                      </p:to>
                                    </p:set>
                                    <p:animEffect transition="in" filter="wipe(up)">
                                      <p:cBhvr>
                                        <p:cTn id="15" dur="500"/>
                                        <p:tgtEl>
                                          <p:spTgt spid="51206"/>
                                        </p:tgtEl>
                                      </p:cBhvr>
                                    </p:animEffect>
                                  </p:childTnLst>
                                </p:cTn>
                              </p:par>
                            </p:childTnLst>
                          </p:cTn>
                        </p:par>
                        <p:par>
                          <p:cTn id="16" fill="hold">
                            <p:stCondLst>
                              <p:cond delay="7500"/>
                            </p:stCondLst>
                            <p:childTnLst>
                              <p:par>
                                <p:cTn id="17" presetID="9" presetClass="entr" presetSubtype="0" fill="hold" nodeType="afterEffect">
                                  <p:stCondLst>
                                    <p:cond delay="2000"/>
                                  </p:stCondLst>
                                  <p:childTnLst>
                                    <p:set>
                                      <p:cBhvr>
                                        <p:cTn id="18" dur="1" fill="hold">
                                          <p:stCondLst>
                                            <p:cond delay="0"/>
                                          </p:stCondLst>
                                        </p:cTn>
                                        <p:tgtEl>
                                          <p:spTgt spid="51207"/>
                                        </p:tgtEl>
                                        <p:attrNameLst>
                                          <p:attrName>style.visibility</p:attrName>
                                        </p:attrNameLst>
                                      </p:cBhvr>
                                      <p:to>
                                        <p:strVal val="visible"/>
                                      </p:to>
                                    </p:set>
                                    <p:animEffect transition="in" filter="dissolve">
                                      <p:cBhvr>
                                        <p:cTn id="19" dur="500"/>
                                        <p:tgtEl>
                                          <p:spTgt spid="512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6"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5" name="Rectangle 4"/>
          <p:cNvSpPr>
            <a:spLocks noGrp="1" noChangeArrowheads="1"/>
          </p:cNvSpPr>
          <p:nvPr>
            <p:ph type="title"/>
          </p:nvPr>
        </p:nvSpPr>
        <p:spPr>
          <a:xfrm>
            <a:off x="1066800" y="1371600"/>
            <a:ext cx="7467600" cy="1143000"/>
          </a:xfrm>
          <a:noFill/>
        </p:spPr>
        <p:txBody>
          <a:bodyPr>
            <a:normAutofit/>
          </a:bodyPr>
          <a:lstStyle/>
          <a:p>
            <a:pPr algn="l" eaLnBrk="1" hangingPunct="1"/>
            <a:r>
              <a:rPr lang="en-US" altLang="zh-TW" sz="2800" b="1" dirty="0" smtClean="0">
                <a:latin typeface="Times New Roman" pitchFamily="18" charset="0"/>
                <a:cs typeface="Times New Roman" pitchFamily="18" charset="0"/>
              </a:rPr>
              <a:t>Convolution of Sequences</a:t>
            </a:r>
          </a:p>
        </p:txBody>
      </p:sp>
      <p:graphicFrame>
        <p:nvGraphicFramePr>
          <p:cNvPr id="52232" name="Object 8"/>
          <p:cNvGraphicFramePr>
            <a:graphicFrameLocks noChangeAspect="1"/>
          </p:cNvGraphicFramePr>
          <p:nvPr/>
        </p:nvGraphicFramePr>
        <p:xfrm>
          <a:off x="914400" y="2311400"/>
          <a:ext cx="4710113" cy="1117600"/>
        </p:xfrm>
        <a:graphic>
          <a:graphicData uri="http://schemas.openxmlformats.org/presentationml/2006/ole">
            <p:oleObj spid="_x0000_s54274" name="Equation" r:id="rId3" imgW="1815840" imgH="431640" progId="Equation.3">
              <p:embed/>
            </p:oleObj>
          </a:graphicData>
        </a:graphic>
      </p:graphicFrame>
      <p:graphicFrame>
        <p:nvGraphicFramePr>
          <p:cNvPr id="52233" name="Object 9"/>
          <p:cNvGraphicFramePr>
            <a:graphicFrameLocks noChangeAspect="1"/>
          </p:cNvGraphicFramePr>
          <p:nvPr/>
        </p:nvGraphicFramePr>
        <p:xfrm>
          <a:off x="838200" y="3581400"/>
          <a:ext cx="6218238" cy="1095375"/>
        </p:xfrm>
        <a:graphic>
          <a:graphicData uri="http://schemas.openxmlformats.org/presentationml/2006/ole">
            <p:oleObj spid="_x0000_s54275" name="Equation" r:id="rId4" imgW="2590560" imgH="457200" progId="Equation.3">
              <p:embed/>
            </p:oleObj>
          </a:graphicData>
        </a:graphic>
      </p:graphicFrame>
      <p:graphicFrame>
        <p:nvGraphicFramePr>
          <p:cNvPr id="52234" name="Object 10"/>
          <p:cNvGraphicFramePr>
            <a:graphicFrameLocks noChangeAspect="1"/>
          </p:cNvGraphicFramePr>
          <p:nvPr/>
        </p:nvGraphicFramePr>
        <p:xfrm>
          <a:off x="914400" y="4800600"/>
          <a:ext cx="3748088" cy="1035050"/>
        </p:xfrm>
        <a:graphic>
          <a:graphicData uri="http://schemas.openxmlformats.org/presentationml/2006/ole">
            <p:oleObj spid="_x0000_s54276" name="Equation" r:id="rId5" imgW="1562040" imgH="431640" progId="Equation.3">
              <p:embed/>
            </p:oleObj>
          </a:graphicData>
        </a:graphic>
      </p:graphicFrame>
      <p:graphicFrame>
        <p:nvGraphicFramePr>
          <p:cNvPr id="52235" name="Object 11"/>
          <p:cNvGraphicFramePr>
            <a:graphicFrameLocks noChangeAspect="1"/>
          </p:cNvGraphicFramePr>
          <p:nvPr/>
        </p:nvGraphicFramePr>
        <p:xfrm>
          <a:off x="4800600" y="4756150"/>
          <a:ext cx="3719513" cy="1035050"/>
        </p:xfrm>
        <a:graphic>
          <a:graphicData uri="http://schemas.openxmlformats.org/presentationml/2006/ole">
            <p:oleObj spid="_x0000_s54277" name="Equation" r:id="rId6" imgW="1549080" imgH="431640" progId="Equation.3">
              <p:embed/>
            </p:oleObj>
          </a:graphicData>
        </a:graphic>
      </p:graphicFrame>
      <p:graphicFrame>
        <p:nvGraphicFramePr>
          <p:cNvPr id="52236" name="Object 12"/>
          <p:cNvGraphicFramePr>
            <a:graphicFrameLocks noChangeAspect="1"/>
          </p:cNvGraphicFramePr>
          <p:nvPr/>
        </p:nvGraphicFramePr>
        <p:xfrm>
          <a:off x="914400" y="6034088"/>
          <a:ext cx="1828800" cy="487362"/>
        </p:xfrm>
        <a:graphic>
          <a:graphicData uri="http://schemas.openxmlformats.org/presentationml/2006/ole">
            <p:oleObj spid="_x0000_s54278" name="Equation" r:id="rId7" imgW="761760" imgH="203040" progId="Equation.3">
              <p:embed/>
            </p:oleObj>
          </a:graphicData>
        </a:graphic>
      </p:graphicFrame>
      <p:sp>
        <p:nvSpPr>
          <p:cNvPr id="8" name="Rectangle 4"/>
          <p:cNvSpPr txBox="1">
            <a:spLocks noChangeArrowheads="1"/>
          </p:cNvSpPr>
          <p:nvPr/>
        </p:nvSpPr>
        <p:spPr>
          <a:xfrm>
            <a:off x="685800" y="228600"/>
            <a:ext cx="8229600" cy="914400"/>
          </a:xfrm>
          <a:prstGeom prst="rect">
            <a:avLst/>
          </a:prstGeom>
          <a:noFill/>
        </p:spPr>
        <p:txBody>
          <a:bodyPr vert="horz" lIns="91440" tIns="45720" rIns="91440" bIns="45720" rtlCol="0" anchor="ctr">
            <a:normAutofit/>
          </a:bodyPr>
          <a:lstStyle/>
          <a:p>
            <a:pPr lvl="0" algn="ctr">
              <a:spcBef>
                <a:spcPct val="0"/>
              </a:spcBef>
            </a:pPr>
            <a:r>
              <a:rPr lang="en-US" altLang="zh-TW" sz="4000" dirty="0" smtClean="0">
                <a:latin typeface="Times New Roman" pitchFamily="18" charset="0"/>
                <a:cs typeface="Times New Roman" pitchFamily="18" charset="0"/>
              </a:rPr>
              <a:t>Properties of the z-transform</a:t>
            </a:r>
            <a:endParaRPr kumimoji="0" lang="en-US" altLang="zh-TW" sz="40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2000"/>
                                  </p:stCondLst>
                                  <p:childTnLst>
                                    <p:set>
                                      <p:cBhvr>
                                        <p:cTn id="6" dur="1" fill="hold">
                                          <p:stCondLst>
                                            <p:cond delay="0"/>
                                          </p:stCondLst>
                                        </p:cTn>
                                        <p:tgtEl>
                                          <p:spTgt spid="52232"/>
                                        </p:tgtEl>
                                        <p:attrNameLst>
                                          <p:attrName>style.visibility</p:attrName>
                                        </p:attrNameLst>
                                      </p:cBhvr>
                                      <p:to>
                                        <p:strVal val="visible"/>
                                      </p:to>
                                    </p:set>
                                    <p:animEffect transition="in" filter="dissolve">
                                      <p:cBhvr>
                                        <p:cTn id="7" dur="500"/>
                                        <p:tgtEl>
                                          <p:spTgt spid="5223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nodeType="clickEffect">
                                  <p:stCondLst>
                                    <p:cond delay="0"/>
                                  </p:stCondLst>
                                  <p:childTnLst>
                                    <p:set>
                                      <p:cBhvr>
                                        <p:cTn id="11" dur="1" fill="hold">
                                          <p:stCondLst>
                                            <p:cond delay="0"/>
                                          </p:stCondLst>
                                        </p:cTn>
                                        <p:tgtEl>
                                          <p:spTgt spid="52233"/>
                                        </p:tgtEl>
                                        <p:attrNameLst>
                                          <p:attrName>style.visibility</p:attrName>
                                        </p:attrNameLst>
                                      </p:cBhvr>
                                      <p:to>
                                        <p:strVal val="visible"/>
                                      </p:to>
                                    </p:set>
                                    <p:animEffect transition="in" filter="dissolve">
                                      <p:cBhvr>
                                        <p:cTn id="12" dur="500"/>
                                        <p:tgtEl>
                                          <p:spTgt spid="52233"/>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52234"/>
                                        </p:tgtEl>
                                        <p:attrNameLst>
                                          <p:attrName>style.visibility</p:attrName>
                                        </p:attrNameLst>
                                      </p:cBhvr>
                                      <p:to>
                                        <p:strVal val="visible"/>
                                      </p:to>
                                    </p:set>
                                    <p:animEffect transition="in" filter="dissolve">
                                      <p:cBhvr>
                                        <p:cTn id="17" dur="500"/>
                                        <p:tgtEl>
                                          <p:spTgt spid="52234"/>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nodeType="clickEffect">
                                  <p:stCondLst>
                                    <p:cond delay="0"/>
                                  </p:stCondLst>
                                  <p:childTnLst>
                                    <p:set>
                                      <p:cBhvr>
                                        <p:cTn id="21" dur="1" fill="hold">
                                          <p:stCondLst>
                                            <p:cond delay="0"/>
                                          </p:stCondLst>
                                        </p:cTn>
                                        <p:tgtEl>
                                          <p:spTgt spid="52235"/>
                                        </p:tgtEl>
                                        <p:attrNameLst>
                                          <p:attrName>style.visibility</p:attrName>
                                        </p:attrNameLst>
                                      </p:cBhvr>
                                      <p:to>
                                        <p:strVal val="visible"/>
                                      </p:to>
                                    </p:set>
                                    <p:animEffect transition="in" filter="dissolve">
                                      <p:cBhvr>
                                        <p:cTn id="22" dur="500"/>
                                        <p:tgtEl>
                                          <p:spTgt spid="52235"/>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52236"/>
                                        </p:tgtEl>
                                        <p:attrNameLst>
                                          <p:attrName>style.visibility</p:attrName>
                                        </p:attrNameLst>
                                      </p:cBhvr>
                                      <p:to>
                                        <p:strVal val="visible"/>
                                      </p:to>
                                    </p:set>
                                    <p:animEffect transition="in" filter="dissolve">
                                      <p:cBhvr>
                                        <p:cTn id="27" dur="500"/>
                                        <p:tgtEl>
                                          <p:spTgt spid="522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r>
              <a:rPr lang="en-US" sz="3600" b="1" dirty="0" smtClean="0">
                <a:latin typeface="Times New Roman" pitchFamily="18" charset="0"/>
                <a:cs typeface="Times New Roman" pitchFamily="18" charset="0"/>
              </a:rPr>
              <a:t>The Inverse Z Transform</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838200"/>
            <a:ext cx="8229600" cy="5287963"/>
          </a:xfrm>
        </p:spPr>
        <p:txBody>
          <a:bodyPr>
            <a:noAutofit/>
          </a:bodyPr>
          <a:lstStyle/>
          <a:p>
            <a:pPr algn="just"/>
            <a:r>
              <a:rPr lang="en-US" sz="2400" dirty="0" smtClean="0">
                <a:latin typeface="Times New Roman" pitchFamily="18" charset="0"/>
                <a:cs typeface="Times New Roman" pitchFamily="18" charset="0"/>
              </a:rPr>
              <a:t>The inverse z transform can be defined as;</a:t>
            </a:r>
          </a:p>
          <a:p>
            <a:pPr algn="just"/>
            <a:endParaRPr lang="en-US" sz="2400" dirty="0" smtClean="0">
              <a:latin typeface="Times New Roman" pitchFamily="18" charset="0"/>
              <a:cs typeface="Times New Roman" pitchFamily="18" charset="0"/>
            </a:endParaRPr>
          </a:p>
          <a:p>
            <a:pPr algn="just">
              <a:buNone/>
            </a:pPr>
            <a:r>
              <a:rPr lang="en-US" sz="2400" i="1" dirty="0" smtClean="0">
                <a:latin typeface="Times New Roman" pitchFamily="18" charset="0"/>
                <a:cs typeface="Times New Roman" pitchFamily="18" charset="0"/>
              </a:rPr>
              <a:t>				      x</a:t>
            </a:r>
            <a:r>
              <a:rPr lang="en-US" sz="2400" dirty="0" smtClean="0">
                <a:latin typeface="Times New Roman" pitchFamily="18" charset="0"/>
                <a:cs typeface="Times New Roman" pitchFamily="18" charset="0"/>
              </a:rPr>
              <a:t>(</a:t>
            </a:r>
            <a:r>
              <a:rPr lang="en-US" sz="2400" i="1" dirty="0" smtClean="0">
                <a:latin typeface="Times New Roman" pitchFamily="18" charset="0"/>
                <a:cs typeface="Times New Roman" pitchFamily="18" charset="0"/>
              </a:rPr>
              <a:t>n</a:t>
            </a:r>
            <a:r>
              <a:rPr lang="en-US" sz="2400" dirty="0" smtClean="0">
                <a:latin typeface="Times New Roman" pitchFamily="18" charset="0"/>
                <a:cs typeface="Times New Roman" pitchFamily="18" charset="0"/>
              </a:rPr>
              <a:t>)=</a:t>
            </a:r>
            <a:r>
              <a:rPr lang="en-US" sz="2400" i="1" dirty="0" smtClean="0">
                <a:latin typeface="Times New Roman" pitchFamily="18" charset="0"/>
                <a:cs typeface="Times New Roman" pitchFamily="18" charset="0"/>
              </a:rPr>
              <a:t>Z</a:t>
            </a:r>
            <a:r>
              <a:rPr lang="en-US" sz="2400" i="1" baseline="30000" dirty="0" smtClean="0">
                <a:latin typeface="Times New Roman" pitchFamily="18" charset="0"/>
                <a:cs typeface="Times New Roman" pitchFamily="18" charset="0"/>
              </a:rPr>
              <a:t>-1</a:t>
            </a:r>
            <a:r>
              <a:rPr lang="en-US" sz="2400" i="1" dirty="0" smtClean="0">
                <a:latin typeface="Times New Roman" pitchFamily="18" charset="0"/>
                <a:cs typeface="Times New Roman" pitchFamily="18" charset="0"/>
              </a:rPr>
              <a:t>X</a:t>
            </a:r>
            <a:r>
              <a:rPr lang="en-US" sz="2400" dirty="0" smtClean="0">
                <a:latin typeface="Times New Roman" pitchFamily="18" charset="0"/>
                <a:cs typeface="Times New Roman" pitchFamily="18" charset="0"/>
              </a:rPr>
              <a:t>(</a:t>
            </a:r>
            <a:r>
              <a:rPr lang="en-US" sz="2400" i="1" dirty="0" smtClean="0">
                <a:latin typeface="Times New Roman" pitchFamily="18" charset="0"/>
                <a:cs typeface="Times New Roman" pitchFamily="18" charset="0"/>
              </a:rPr>
              <a:t>Z</a:t>
            </a:r>
            <a:r>
              <a:rPr lang="en-US" sz="2400" dirty="0" smtClean="0">
                <a:latin typeface="Times New Roman" pitchFamily="18" charset="0"/>
                <a:cs typeface="Times New Roman" pitchFamily="18" charset="0"/>
              </a:rPr>
              <a:t>)</a:t>
            </a:r>
          </a:p>
          <a:p>
            <a:pPr algn="just">
              <a:buNone/>
            </a:pPr>
            <a:r>
              <a:rPr lang="en-US" sz="2400" dirty="0" smtClean="0">
                <a:latin typeface="Times New Roman" pitchFamily="18" charset="0"/>
                <a:cs typeface="Times New Roman" pitchFamily="18" charset="0"/>
              </a:rPr>
              <a:t>     where x(</a:t>
            </a:r>
            <a:r>
              <a:rPr lang="en-US" sz="2400" i="1" dirty="0" smtClean="0">
                <a:latin typeface="Times New Roman" pitchFamily="18" charset="0"/>
                <a:cs typeface="Times New Roman" pitchFamily="18" charset="0"/>
              </a:rPr>
              <a:t>n) </a:t>
            </a:r>
            <a:r>
              <a:rPr lang="en-US" sz="2400" dirty="0" smtClean="0">
                <a:latin typeface="Times New Roman" pitchFamily="18" charset="0"/>
                <a:cs typeface="Times New Roman" pitchFamily="18" charset="0"/>
              </a:rPr>
              <a:t>is the signal in time domain and X(</a:t>
            </a:r>
            <a:r>
              <a:rPr lang="en-US" sz="2400" i="1" dirty="0" smtClean="0">
                <a:latin typeface="Times New Roman" pitchFamily="18" charset="0"/>
                <a:cs typeface="Times New Roman" pitchFamily="18" charset="0"/>
              </a:rPr>
              <a:t>Z) </a:t>
            </a:r>
            <a:r>
              <a:rPr lang="en-US" sz="2400" dirty="0" smtClean="0">
                <a:latin typeface="Times New Roman" pitchFamily="18" charset="0"/>
                <a:cs typeface="Times New Roman" pitchFamily="18" charset="0"/>
              </a:rPr>
              <a:t>is the signal in frequency domain.</a:t>
            </a:r>
          </a:p>
          <a:p>
            <a:pPr algn="just"/>
            <a:r>
              <a:rPr lang="en-US" sz="2400" dirty="0" smtClean="0">
                <a:latin typeface="Times New Roman" pitchFamily="18" charset="0"/>
                <a:cs typeface="Times New Roman" pitchFamily="18" charset="0"/>
              </a:rPr>
              <a:t>If we want to represent the above equation in integral format then we can write it as</a:t>
            </a:r>
          </a:p>
          <a:p>
            <a:pPr algn="just"/>
            <a:endParaRPr lang="en-US" sz="2400" dirty="0" smtClean="0">
              <a:latin typeface="Times New Roman" pitchFamily="18" charset="0"/>
              <a:cs typeface="Times New Roman" pitchFamily="18" charset="0"/>
            </a:endParaRPr>
          </a:p>
          <a:p>
            <a:pPr algn="just">
              <a:buNone/>
            </a:pPr>
            <a:r>
              <a:rPr lang="en-US" sz="2400" i="1" dirty="0" smtClean="0">
                <a:latin typeface="Times New Roman" pitchFamily="18" charset="0"/>
                <a:cs typeface="Times New Roman" pitchFamily="18" charset="0"/>
              </a:rPr>
              <a:t>                         x</a:t>
            </a:r>
            <a:r>
              <a:rPr lang="en-US" sz="2400" dirty="0" smtClean="0">
                <a:latin typeface="Times New Roman" pitchFamily="18" charset="0"/>
                <a:cs typeface="Times New Roman" pitchFamily="18" charset="0"/>
              </a:rPr>
              <a:t>(</a:t>
            </a:r>
            <a:r>
              <a:rPr lang="en-US" sz="2400" i="1" dirty="0" smtClean="0">
                <a:latin typeface="Times New Roman" pitchFamily="18" charset="0"/>
                <a:cs typeface="Times New Roman" pitchFamily="18" charset="0"/>
              </a:rPr>
              <a:t>n</a:t>
            </a:r>
            <a:r>
              <a:rPr lang="en-US" sz="2400" dirty="0" smtClean="0">
                <a:latin typeface="Times New Roman" pitchFamily="18" charset="0"/>
                <a:cs typeface="Times New Roman" pitchFamily="18" charset="0"/>
              </a:rPr>
              <a:t>)=(1/</a:t>
            </a:r>
            <a:r>
              <a:rPr lang="en-US" sz="2400" dirty="0" err="1" smtClean="0">
                <a:latin typeface="Times New Roman" pitchFamily="18" charset="0"/>
                <a:cs typeface="Times New Roman" pitchFamily="18" charset="0"/>
              </a:rPr>
              <a:t>2Π</a:t>
            </a:r>
            <a:r>
              <a:rPr lang="en-US" sz="2400" i="1" dirty="0" err="1" smtClean="0">
                <a:latin typeface="Times New Roman" pitchFamily="18" charset="0"/>
                <a:cs typeface="Times New Roman" pitchFamily="18" charset="0"/>
              </a:rPr>
              <a:t>j</a:t>
            </a:r>
            <a:r>
              <a:rPr lang="en-US" sz="2400" dirty="0" smtClean="0">
                <a:latin typeface="Times New Roman" pitchFamily="18" charset="0"/>
                <a:cs typeface="Times New Roman" pitchFamily="18" charset="0"/>
              </a:rPr>
              <a:t>)∮</a:t>
            </a:r>
            <a:r>
              <a:rPr lang="en-US" sz="2400" i="1" dirty="0" smtClean="0">
                <a:latin typeface="Times New Roman" pitchFamily="18" charset="0"/>
                <a:cs typeface="Times New Roman" pitchFamily="18" charset="0"/>
              </a:rPr>
              <a:t>X</a:t>
            </a:r>
            <a:r>
              <a:rPr lang="en-US" sz="2400" dirty="0" smtClean="0">
                <a:latin typeface="Times New Roman" pitchFamily="18" charset="0"/>
                <a:cs typeface="Times New Roman" pitchFamily="18" charset="0"/>
              </a:rPr>
              <a:t>(</a:t>
            </a:r>
            <a:r>
              <a:rPr lang="en-US" sz="2400" i="1" dirty="0" smtClean="0">
                <a:latin typeface="Times New Roman" pitchFamily="18" charset="0"/>
                <a:cs typeface="Times New Roman" pitchFamily="18" charset="0"/>
              </a:rPr>
              <a:t>Z</a:t>
            </a:r>
            <a:r>
              <a:rPr lang="en-US" sz="2400" dirty="0" smtClean="0">
                <a:latin typeface="Times New Roman" pitchFamily="18" charset="0"/>
                <a:cs typeface="Times New Roman" pitchFamily="18" charset="0"/>
              </a:rPr>
              <a:t>)</a:t>
            </a:r>
            <a:r>
              <a:rPr lang="en-US" sz="2400" i="1" dirty="0" smtClean="0">
                <a:latin typeface="Times New Roman" pitchFamily="18" charset="0"/>
                <a:cs typeface="Times New Roman" pitchFamily="18" charset="0"/>
              </a:rPr>
              <a:t>Z</a:t>
            </a:r>
            <a:r>
              <a:rPr lang="en-US" sz="2400" i="1" baseline="30000" dirty="0" smtClean="0">
                <a:latin typeface="Times New Roman" pitchFamily="18" charset="0"/>
                <a:cs typeface="Times New Roman" pitchFamily="18" charset="0"/>
              </a:rPr>
              <a:t>n</a:t>
            </a:r>
            <a:r>
              <a:rPr lang="en-US" sz="2400" baseline="30000" dirty="0" smtClean="0">
                <a:latin typeface="Times New Roman" pitchFamily="18" charset="0"/>
                <a:cs typeface="Times New Roman" pitchFamily="18" charset="0"/>
              </a:rPr>
              <a:t>−</a:t>
            </a:r>
            <a:r>
              <a:rPr lang="en-US" sz="2400" baseline="30000" dirty="0" err="1" smtClean="0">
                <a:latin typeface="Times New Roman" pitchFamily="18" charset="0"/>
                <a:cs typeface="Times New Roman" pitchFamily="18" charset="0"/>
              </a:rPr>
              <a:t>1</a:t>
            </a:r>
            <a:r>
              <a:rPr lang="en-US" sz="2400" i="1" dirty="0" err="1" smtClean="0">
                <a:latin typeface="Times New Roman" pitchFamily="18" charset="0"/>
                <a:cs typeface="Times New Roman" pitchFamily="18" charset="0"/>
              </a:rPr>
              <a:t>dz</a:t>
            </a:r>
            <a:endParaRPr lang="en-US" sz="2400" i="1" dirty="0" smtClean="0">
              <a:latin typeface="Times New Roman" pitchFamily="18" charset="0"/>
              <a:cs typeface="Times New Roman" pitchFamily="18" charset="0"/>
            </a:endParaRPr>
          </a:p>
          <a:p>
            <a:pPr algn="just">
              <a:buNone/>
            </a:pPr>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Here, the integral is over a closed path C. This path is within the ROC of the x(</a:t>
            </a:r>
            <a:r>
              <a:rPr lang="en-US" sz="2400" i="1" dirty="0" smtClean="0">
                <a:latin typeface="Times New Roman" pitchFamily="18" charset="0"/>
                <a:cs typeface="Times New Roman" pitchFamily="18" charset="0"/>
              </a:rPr>
              <a:t>z) </a:t>
            </a:r>
            <a:r>
              <a:rPr lang="en-US" sz="2400" dirty="0" smtClean="0">
                <a:latin typeface="Times New Roman" pitchFamily="18" charset="0"/>
                <a:cs typeface="Times New Roman" pitchFamily="18" charset="0"/>
              </a:rPr>
              <a:t>and it does contain the origin.</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dirty="0" smtClean="0"/>
              <a:t>CSE 447: Digital Signal Processing, Dept. of Computer Science and Engineering</a:t>
            </a:r>
            <a:endParaRPr lang="en-US" dirty="0"/>
          </a:p>
        </p:txBody>
      </p:sp>
      <p:sp>
        <p:nvSpPr>
          <p:cNvPr id="6" name="Slide Number Placeholder 5"/>
          <p:cNvSpPr>
            <a:spLocks noGrp="1"/>
          </p:cNvSpPr>
          <p:nvPr>
            <p:ph type="sldNum" sz="quarter" idx="12"/>
          </p:nvPr>
        </p:nvSpPr>
        <p:spPr/>
        <p:txBody>
          <a:bodyPr/>
          <a:lstStyle/>
          <a:p>
            <a:fld id="{0FC8CFFE-504E-48E2-9562-8F7E4BA14AAB}" type="slidenum">
              <a:rPr lang="en-US" smtClean="0"/>
              <a:pPr/>
              <a:t>36</a:t>
            </a:fld>
            <a:endParaRPr 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latin typeface="Times New Roman" pitchFamily="18" charset="0"/>
                <a:cs typeface="Times New Roman" pitchFamily="18" charset="0"/>
              </a:rPr>
              <a:t>The Inverse Z Transform </a:t>
            </a:r>
            <a:r>
              <a:rPr lang="en-US" b="1" dirty="0" smtClean="0"/>
              <a:t/>
            </a:r>
            <a:br>
              <a:rPr lang="en-US" b="1" dirty="0" smtClean="0"/>
            </a:br>
            <a:endParaRPr lang="en-US" dirty="0"/>
          </a:p>
        </p:txBody>
      </p:sp>
      <p:sp>
        <p:nvSpPr>
          <p:cNvPr id="3" name="Content Placeholder 2"/>
          <p:cNvSpPr>
            <a:spLocks noGrp="1"/>
          </p:cNvSpPr>
          <p:nvPr>
            <p:ph idx="1"/>
          </p:nvPr>
        </p:nvSpPr>
        <p:spPr/>
        <p:txBody>
          <a:bodyPr>
            <a:normAutofit/>
          </a:bodyPr>
          <a:lstStyle/>
          <a:p>
            <a:pPr algn="just">
              <a:buFont typeface="Wingdings" pitchFamily="2" charset="2"/>
              <a:buChar char="ü"/>
            </a:pPr>
            <a:r>
              <a:rPr lang="en-US" sz="2600" dirty="0" smtClean="0">
                <a:latin typeface="Times New Roman" pitchFamily="18" charset="0"/>
                <a:cs typeface="Times New Roman" pitchFamily="18" charset="0"/>
              </a:rPr>
              <a:t>Given a Z domain function, there are several ways to perform an inverse Z Transform:</a:t>
            </a:r>
          </a:p>
          <a:p>
            <a:pPr algn="just">
              <a:buNone/>
            </a:pPr>
            <a:endParaRPr lang="en-US" sz="2600" dirty="0" smtClean="0">
              <a:latin typeface="Times New Roman" pitchFamily="18" charset="0"/>
              <a:cs typeface="Times New Roman" pitchFamily="18" charset="0"/>
            </a:endParaRPr>
          </a:p>
          <a:p>
            <a:pPr algn="just">
              <a:buFont typeface="Courier New" pitchFamily="49" charset="0"/>
              <a:buChar char="o"/>
            </a:pPr>
            <a:r>
              <a:rPr lang="en-US" sz="2600" dirty="0" smtClean="0">
                <a:latin typeface="Times New Roman" pitchFamily="18" charset="0"/>
                <a:cs typeface="Times New Roman" pitchFamily="18" charset="0"/>
              </a:rPr>
              <a:t>Long Division</a:t>
            </a:r>
          </a:p>
          <a:p>
            <a:pPr algn="just">
              <a:buFont typeface="Courier New" pitchFamily="49" charset="0"/>
              <a:buChar char="o"/>
            </a:pPr>
            <a:r>
              <a:rPr lang="en-US" sz="2600" dirty="0" smtClean="0">
                <a:latin typeface="Times New Roman" pitchFamily="18" charset="0"/>
                <a:cs typeface="Times New Roman" pitchFamily="18" charset="0"/>
              </a:rPr>
              <a:t>Direct Computation</a:t>
            </a:r>
          </a:p>
          <a:p>
            <a:pPr algn="just">
              <a:buFont typeface="Courier New" pitchFamily="49" charset="0"/>
              <a:buChar char="o"/>
            </a:pPr>
            <a:r>
              <a:rPr lang="en-US" sz="2600" dirty="0" smtClean="0">
                <a:latin typeface="Times New Roman" pitchFamily="18" charset="0"/>
                <a:cs typeface="Times New Roman" pitchFamily="18" charset="0"/>
              </a:rPr>
              <a:t>Partial Fraction Expansion with Table Lookup</a:t>
            </a:r>
          </a:p>
          <a:p>
            <a:pPr algn="just">
              <a:buFont typeface="Courier New" pitchFamily="49" charset="0"/>
              <a:buChar char="o"/>
            </a:pPr>
            <a:r>
              <a:rPr lang="en-US" sz="2600" dirty="0" smtClean="0">
                <a:latin typeface="Times New Roman" pitchFamily="18" charset="0"/>
                <a:cs typeface="Times New Roman" pitchFamily="18" charset="0"/>
              </a:rPr>
              <a:t>Direct Inversion</a:t>
            </a:r>
          </a:p>
          <a:p>
            <a:pPr algn="just">
              <a:buFont typeface="Courier New" pitchFamily="49" charset="0"/>
              <a:buChar char="o"/>
            </a:pPr>
            <a:r>
              <a:rPr lang="en-US" sz="2600" dirty="0" smtClean="0">
                <a:latin typeface="Times New Roman" pitchFamily="18" charset="0"/>
                <a:cs typeface="Times New Roman" pitchFamily="18" charset="0"/>
              </a:rPr>
              <a:t>Using Transform Equation</a:t>
            </a:r>
          </a:p>
          <a:p>
            <a:pPr algn="just"/>
            <a:endParaRPr lang="en-US" sz="2600" dirty="0" smtClean="0">
              <a:latin typeface="Times New Roman" pitchFamily="18" charset="0"/>
              <a:cs typeface="Times New Roman" pitchFamily="18" charset="0"/>
            </a:endParaRPr>
          </a:p>
          <a:p>
            <a:endParaRPr lang="en-US" dirty="0"/>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37</a:t>
            </a:fld>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latin typeface="Times New Roman" pitchFamily="18" charset="0"/>
                <a:cs typeface="Times New Roman" pitchFamily="18" charset="0"/>
              </a:rPr>
              <a:t>Inverse Z Transform by Long Division</a:t>
            </a:r>
            <a:r>
              <a:rPr lang="en-US" b="1" dirty="0" smtClean="0"/>
              <a:t/>
            </a:r>
            <a:br>
              <a:rPr lang="en-US" b="1" dirty="0" smtClean="0"/>
            </a:br>
            <a:endParaRPr lang="en-US" dirty="0"/>
          </a:p>
        </p:txBody>
      </p:sp>
      <p:sp>
        <p:nvSpPr>
          <p:cNvPr id="3" name="Content Placeholder 2"/>
          <p:cNvSpPr>
            <a:spLocks noGrp="1"/>
          </p:cNvSpPr>
          <p:nvPr>
            <p:ph idx="1"/>
          </p:nvPr>
        </p:nvSpPr>
        <p:spPr>
          <a:xfrm>
            <a:off x="457200" y="990600"/>
            <a:ext cx="8229600" cy="5135563"/>
          </a:xfrm>
        </p:spPr>
        <p:txBody>
          <a:bodyPr>
            <a:normAutofit/>
          </a:bodyPr>
          <a:lstStyle/>
          <a:p>
            <a:r>
              <a:rPr lang="en-US" sz="2400" dirty="0" smtClean="0">
                <a:latin typeface="Times New Roman" pitchFamily="18" charset="0"/>
                <a:cs typeface="Times New Roman" pitchFamily="18" charset="0"/>
              </a:rPr>
              <a:t>To understand how an inverse Z Transform can be obtained by long division, consider the function</a:t>
            </a: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If we perform long division</a:t>
            </a:r>
          </a:p>
          <a:p>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38</a:t>
            </a:fld>
            <a:endParaRPr lang="en-US"/>
          </a:p>
        </p:txBody>
      </p:sp>
      <p:pic>
        <p:nvPicPr>
          <p:cNvPr id="55299" name="Picture 3" descr="C:\Users\hp\Desktop\1.gif"/>
          <p:cNvPicPr>
            <a:picLocks noChangeAspect="1" noChangeArrowheads="1"/>
          </p:cNvPicPr>
          <p:nvPr/>
        </p:nvPicPr>
        <p:blipFill>
          <a:blip r:embed="rId2"/>
          <a:srcRect/>
          <a:stretch>
            <a:fillRect/>
          </a:stretch>
        </p:blipFill>
        <p:spPr bwMode="auto">
          <a:xfrm>
            <a:off x="4114800" y="1828800"/>
            <a:ext cx="1295400" cy="695325"/>
          </a:xfrm>
          <a:prstGeom prst="rect">
            <a:avLst/>
          </a:prstGeom>
          <a:noFill/>
        </p:spPr>
      </p:pic>
      <p:pic>
        <p:nvPicPr>
          <p:cNvPr id="55301" name="Picture 5" descr="C:\Users\hp\Desktop\2.gif"/>
          <p:cNvPicPr>
            <a:picLocks noChangeAspect="1" noChangeArrowheads="1"/>
          </p:cNvPicPr>
          <p:nvPr/>
        </p:nvPicPr>
        <p:blipFill>
          <a:blip r:embed="rId3"/>
          <a:srcRect/>
          <a:stretch>
            <a:fillRect/>
          </a:stretch>
        </p:blipFill>
        <p:spPr bwMode="auto">
          <a:xfrm>
            <a:off x="4572000" y="2971800"/>
            <a:ext cx="2971800" cy="3276600"/>
          </a:xfrm>
          <a:prstGeom prst="rect">
            <a:avLst/>
          </a:prstGeom>
          <a:noFill/>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sz="3600" b="1" dirty="0" smtClean="0">
                <a:latin typeface="Times New Roman" pitchFamily="18" charset="0"/>
                <a:cs typeface="Times New Roman" pitchFamily="18" charset="0"/>
              </a:rPr>
              <a:t>Inverse Z Transform by Long Division</a:t>
            </a:r>
            <a:endParaRPr lang="en-US" sz="3600" dirty="0"/>
          </a:p>
        </p:txBody>
      </p:sp>
      <p:sp>
        <p:nvSpPr>
          <p:cNvPr id="3" name="Content Placeholder 2"/>
          <p:cNvSpPr>
            <a:spLocks noGrp="1"/>
          </p:cNvSpPr>
          <p:nvPr>
            <p:ph idx="1"/>
          </p:nvPr>
        </p:nvSpPr>
        <p:spPr>
          <a:xfrm>
            <a:off x="457200" y="1066800"/>
            <a:ext cx="8229600" cy="5059363"/>
          </a:xfrm>
        </p:spPr>
        <p:txBody>
          <a:bodyPr/>
          <a:lstStyle/>
          <a:p>
            <a:r>
              <a:rPr lang="en-US" sz="2400" dirty="0" smtClean="0">
                <a:latin typeface="Times New Roman" pitchFamily="18" charset="0"/>
                <a:cs typeface="Times New Roman" pitchFamily="18" charset="0"/>
              </a:rPr>
              <a:t>we can see that</a:t>
            </a: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So the sequence f[k] is given by</a:t>
            </a: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r>
              <a:rPr lang="en-US" sz="2400" dirty="0" smtClean="0">
                <a:latin typeface="Times New Roman" pitchFamily="18" charset="0"/>
                <a:cs typeface="Times New Roman" pitchFamily="18" charset="0"/>
              </a:rPr>
              <a:t>Upon inspection</a:t>
            </a:r>
          </a:p>
          <a:p>
            <a:endParaRPr lang="en-US" dirty="0"/>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39</a:t>
            </a:fld>
            <a:endParaRPr lang="en-US"/>
          </a:p>
        </p:txBody>
      </p:sp>
      <p:pic>
        <p:nvPicPr>
          <p:cNvPr id="56323" name="Picture 3" descr="C:\Users\hp\Desktop\3.gif"/>
          <p:cNvPicPr>
            <a:picLocks noChangeAspect="1" noChangeArrowheads="1"/>
          </p:cNvPicPr>
          <p:nvPr/>
        </p:nvPicPr>
        <p:blipFill>
          <a:blip r:embed="rId2"/>
          <a:srcRect/>
          <a:stretch>
            <a:fillRect/>
          </a:stretch>
        </p:blipFill>
        <p:spPr bwMode="auto">
          <a:xfrm>
            <a:off x="3733800" y="1447800"/>
            <a:ext cx="3074276" cy="457200"/>
          </a:xfrm>
          <a:prstGeom prst="rect">
            <a:avLst/>
          </a:prstGeom>
          <a:noFill/>
        </p:spPr>
      </p:pic>
      <p:pic>
        <p:nvPicPr>
          <p:cNvPr id="56325" name="Picture 5" descr="C:\Users\hp\Desktop\4.gif"/>
          <p:cNvPicPr>
            <a:picLocks noChangeAspect="1" noChangeArrowheads="1"/>
          </p:cNvPicPr>
          <p:nvPr/>
        </p:nvPicPr>
        <p:blipFill>
          <a:blip r:embed="rId3"/>
          <a:srcRect/>
          <a:stretch>
            <a:fillRect/>
          </a:stretch>
        </p:blipFill>
        <p:spPr bwMode="auto">
          <a:xfrm>
            <a:off x="3886200" y="2971800"/>
            <a:ext cx="2157412" cy="457200"/>
          </a:xfrm>
          <a:prstGeom prst="rect">
            <a:avLst/>
          </a:prstGeom>
          <a:noFill/>
        </p:spPr>
      </p:pic>
      <p:pic>
        <p:nvPicPr>
          <p:cNvPr id="56327" name="Picture 7" descr="C:\Users\hp\Desktop\5.gif"/>
          <p:cNvPicPr>
            <a:picLocks noChangeAspect="1" noChangeArrowheads="1"/>
          </p:cNvPicPr>
          <p:nvPr/>
        </p:nvPicPr>
        <p:blipFill>
          <a:blip r:embed="rId4"/>
          <a:srcRect/>
          <a:stretch>
            <a:fillRect/>
          </a:stretch>
        </p:blipFill>
        <p:spPr bwMode="auto">
          <a:xfrm>
            <a:off x="3962400" y="4343400"/>
            <a:ext cx="1295400" cy="41148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normAutofit fontScale="90000"/>
          </a:bodyPr>
          <a:lstStyle/>
          <a:p>
            <a:r>
              <a:rPr lang="en-US" b="1" dirty="0" smtClean="0">
                <a:latin typeface="Times New Roman" pitchFamily="18" charset="0"/>
                <a:cs typeface="Times New Roman" pitchFamily="18" charset="0"/>
              </a:rPr>
              <a:t>What is Z-Transform?</a:t>
            </a:r>
            <a:br>
              <a:rPr lang="en-US" b="1" dirty="0" smtClean="0">
                <a:latin typeface="Times New Roman" pitchFamily="18" charset="0"/>
                <a:cs typeface="Times New Roman" pitchFamily="18" charset="0"/>
              </a:rPr>
            </a:br>
            <a:endParaRPr lang="en-US" dirty="0"/>
          </a:p>
        </p:txBody>
      </p:sp>
      <p:sp>
        <p:nvSpPr>
          <p:cNvPr id="3" name="Content Placeholder 2"/>
          <p:cNvSpPr>
            <a:spLocks noGrp="1"/>
          </p:cNvSpPr>
          <p:nvPr>
            <p:ph idx="1"/>
          </p:nvPr>
        </p:nvSpPr>
        <p:spPr/>
        <p:txBody>
          <a:bodyPr>
            <a:normAutofit/>
          </a:bodyPr>
          <a:lstStyle/>
          <a:p>
            <a:pPr algn="just">
              <a:buFont typeface="Courier New" pitchFamily="49" charset="0"/>
              <a:buChar char="o"/>
            </a:pPr>
            <a:r>
              <a:rPr lang="en-US" sz="2400" dirty="0" smtClean="0">
                <a:latin typeface="Times New Roman" pitchFamily="18" charset="0"/>
                <a:cs typeface="Times New Roman" pitchFamily="18" charset="0"/>
              </a:rPr>
              <a:t>In mathematics and signal processing, the </a:t>
            </a:r>
            <a:r>
              <a:rPr lang="en-US" sz="2400" b="1" dirty="0" smtClean="0">
                <a:latin typeface="Times New Roman" pitchFamily="18" charset="0"/>
                <a:cs typeface="Times New Roman" pitchFamily="18" charset="0"/>
              </a:rPr>
              <a:t>Z-transform</a:t>
            </a:r>
            <a:r>
              <a:rPr lang="en-US" sz="2400" dirty="0" smtClean="0">
                <a:latin typeface="Times New Roman" pitchFamily="18" charset="0"/>
                <a:cs typeface="Times New Roman" pitchFamily="18" charset="0"/>
              </a:rPr>
              <a:t> converts a discrete-time signal, which is a sequence of real or complex numbers, into a complex frequency-domain representation.</a:t>
            </a:r>
          </a:p>
          <a:p>
            <a:pPr algn="just">
              <a:buFont typeface="Courier New" pitchFamily="49" charset="0"/>
              <a:buChar char="o"/>
            </a:pPr>
            <a:r>
              <a:rPr lang="en-US" sz="2400" dirty="0" smtClean="0">
                <a:latin typeface="Times New Roman" pitchFamily="18" charset="0"/>
                <a:cs typeface="Times New Roman" pitchFamily="18" charset="0"/>
              </a:rPr>
              <a:t>It has wide range of applications in mathematics and digital signal processing. </a:t>
            </a:r>
          </a:p>
          <a:p>
            <a:pPr algn="just">
              <a:buFont typeface="Courier New" pitchFamily="49" charset="0"/>
              <a:buChar char="o"/>
            </a:pPr>
            <a:r>
              <a:rPr lang="en-US" sz="2400" dirty="0" smtClean="0">
                <a:latin typeface="Times New Roman" pitchFamily="18" charset="0"/>
                <a:cs typeface="Times New Roman" pitchFamily="18" charset="0"/>
              </a:rPr>
              <a:t>It is mainly </a:t>
            </a:r>
            <a:r>
              <a:rPr lang="en-US" sz="2400" b="1" dirty="0" smtClean="0">
                <a:latin typeface="Times New Roman" pitchFamily="18" charset="0"/>
                <a:cs typeface="Times New Roman" pitchFamily="18" charset="0"/>
              </a:rPr>
              <a:t>used to</a:t>
            </a:r>
            <a:r>
              <a:rPr lang="en-US" sz="2400" dirty="0" smtClean="0">
                <a:latin typeface="Times New Roman" pitchFamily="18" charset="0"/>
                <a:cs typeface="Times New Roman" pitchFamily="18" charset="0"/>
              </a:rPr>
              <a:t> analyze and process digital data.</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CF3D4FAE-D280-4DA2-BE66-0B94D268316B}"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4</a:t>
            </a:fld>
            <a:endParaRPr 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Inverse Z Transform by Long Division</a:t>
            </a:r>
            <a:endParaRPr lang="en-US" sz="3600" dirty="0"/>
          </a:p>
        </p:txBody>
      </p:sp>
      <p:sp>
        <p:nvSpPr>
          <p:cNvPr id="3" name="Content Placeholder 2"/>
          <p:cNvSpPr>
            <a:spLocks noGrp="1"/>
          </p:cNvSpPr>
          <p:nvPr>
            <p:ph idx="1"/>
          </p:nvPr>
        </p:nvSpPr>
        <p:spPr/>
        <p:txBody>
          <a:bodyPr/>
          <a:lstStyle/>
          <a:p>
            <a:r>
              <a:rPr lang="en-US" sz="2800" dirty="0" smtClean="0">
                <a:latin typeface="Times New Roman" pitchFamily="18" charset="0"/>
                <a:cs typeface="Times New Roman" pitchFamily="18" charset="0"/>
              </a:rPr>
              <a:t>Find the inverse z-transform of</a:t>
            </a:r>
          </a:p>
          <a:p>
            <a:endParaRPr lang="en-US" dirty="0"/>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40</a:t>
            </a:fld>
            <a:endParaRPr lang="en-US"/>
          </a:p>
        </p:txBody>
      </p:sp>
      <p:graphicFrame>
        <p:nvGraphicFramePr>
          <p:cNvPr id="7" name="Object 6"/>
          <p:cNvGraphicFramePr>
            <a:graphicFrameLocks noChangeAspect="1"/>
          </p:cNvGraphicFramePr>
          <p:nvPr/>
        </p:nvGraphicFramePr>
        <p:xfrm>
          <a:off x="2743200" y="2514600"/>
          <a:ext cx="3711575" cy="762000"/>
        </p:xfrm>
        <a:graphic>
          <a:graphicData uri="http://schemas.openxmlformats.org/presentationml/2006/ole">
            <p:oleObj spid="_x0000_s68610" name="Equation" r:id="rId3" imgW="1790640" imgH="419040" progId="Equation.3">
              <p:embed/>
            </p:oleObj>
          </a:graphicData>
        </a:graphic>
      </p:graphicFrame>
      <p:graphicFrame>
        <p:nvGraphicFramePr>
          <p:cNvPr id="68611" name="Object 3"/>
          <p:cNvGraphicFramePr>
            <a:graphicFrameLocks noChangeAspect="1"/>
          </p:cNvGraphicFramePr>
          <p:nvPr/>
        </p:nvGraphicFramePr>
        <p:xfrm>
          <a:off x="2795588" y="3657600"/>
          <a:ext cx="3554412" cy="762000"/>
        </p:xfrm>
        <a:graphic>
          <a:graphicData uri="http://schemas.openxmlformats.org/presentationml/2006/ole">
            <p:oleObj spid="_x0000_s68611" name="Equation" r:id="rId4" imgW="1714320" imgH="419040" progId="Equation.3">
              <p:embed/>
            </p:oleObj>
          </a:graphicData>
        </a:graphic>
      </p:graphicFrame>
      <p:graphicFrame>
        <p:nvGraphicFramePr>
          <p:cNvPr id="9" name="Object 8"/>
          <p:cNvGraphicFramePr>
            <a:graphicFrameLocks noChangeAspect="1"/>
          </p:cNvGraphicFramePr>
          <p:nvPr/>
        </p:nvGraphicFramePr>
        <p:xfrm>
          <a:off x="1828800" y="2667000"/>
          <a:ext cx="533400" cy="533400"/>
        </p:xfrm>
        <a:graphic>
          <a:graphicData uri="http://schemas.openxmlformats.org/presentationml/2006/ole">
            <p:oleObj spid="_x0000_s68612" name="Equation" r:id="rId5" imgW="139680" imgH="203040" progId="Equation.3">
              <p:embed/>
            </p:oleObj>
          </a:graphicData>
        </a:graphic>
      </p:graphicFrame>
      <p:graphicFrame>
        <p:nvGraphicFramePr>
          <p:cNvPr id="68613" name="Object 5"/>
          <p:cNvGraphicFramePr>
            <a:graphicFrameLocks noChangeAspect="1"/>
          </p:cNvGraphicFramePr>
          <p:nvPr/>
        </p:nvGraphicFramePr>
        <p:xfrm>
          <a:off x="1884363" y="3810000"/>
          <a:ext cx="727075" cy="533400"/>
        </p:xfrm>
        <a:graphic>
          <a:graphicData uri="http://schemas.openxmlformats.org/presentationml/2006/ole">
            <p:oleObj spid="_x0000_s68613" name="Equation" r:id="rId6" imgW="190440" imgH="203040" progId="Equation.3">
              <p:embed/>
            </p:oleObj>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b="1" dirty="0" smtClean="0">
                <a:latin typeface="Times New Roman" pitchFamily="18" charset="0"/>
                <a:cs typeface="Times New Roman" pitchFamily="18" charset="0"/>
              </a:rPr>
              <a:t>Inverse Z Transform by Partial Fraction Expansion</a:t>
            </a:r>
            <a:r>
              <a:rPr lang="en-US" b="1" dirty="0" smtClean="0"/>
              <a:t/>
            </a:r>
            <a:br>
              <a:rPr lang="en-US" b="1" dirty="0" smtClean="0"/>
            </a:br>
            <a:endParaRPr lang="en-US" dirty="0"/>
          </a:p>
        </p:txBody>
      </p:sp>
      <p:sp>
        <p:nvSpPr>
          <p:cNvPr id="3" name="Content Placeholder 2"/>
          <p:cNvSpPr>
            <a:spLocks noGrp="1"/>
          </p:cNvSpPr>
          <p:nvPr>
            <p:ph idx="1"/>
          </p:nvPr>
        </p:nvSpPr>
        <p:spPr>
          <a:xfrm>
            <a:off x="457200" y="914400"/>
            <a:ext cx="8229600" cy="5211763"/>
          </a:xfrm>
        </p:spPr>
        <p:txBody>
          <a:bodyPr>
            <a:normAutofit/>
          </a:bodyPr>
          <a:lstStyle/>
          <a:p>
            <a:pPr algn="just"/>
            <a:r>
              <a:rPr lang="en-US" sz="2000" dirty="0" smtClean="0">
                <a:latin typeface="Times New Roman" pitchFamily="18" charset="0"/>
                <a:cs typeface="Times New Roman" pitchFamily="18" charset="0"/>
              </a:rPr>
              <a:t>This technique uses Partial Fraction Expansion to split up a complicated fraction into forms that are in the Z Transform table as shown. </a:t>
            </a:r>
            <a:endParaRPr lang="en-US" sz="20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41</a:t>
            </a:fld>
            <a:endParaRPr lang="en-US"/>
          </a:p>
        </p:txBody>
      </p:sp>
      <p:pic>
        <p:nvPicPr>
          <p:cNvPr id="57347" name="Picture 3" descr="C:\Users\hp\Desktop\z transformation table.png"/>
          <p:cNvPicPr>
            <a:picLocks noChangeAspect="1" noChangeArrowheads="1"/>
          </p:cNvPicPr>
          <p:nvPr/>
        </p:nvPicPr>
        <p:blipFill>
          <a:blip r:embed="rId2"/>
          <a:srcRect/>
          <a:stretch>
            <a:fillRect/>
          </a:stretch>
        </p:blipFill>
        <p:spPr bwMode="auto">
          <a:xfrm>
            <a:off x="2590800" y="1524000"/>
            <a:ext cx="4343399" cy="4876800"/>
          </a:xfrm>
          <a:prstGeom prst="rect">
            <a:avLst/>
          </a:prstGeom>
          <a:noFill/>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sz="2800" b="1" dirty="0" smtClean="0">
                <a:latin typeface="Times New Roman" pitchFamily="18" charset="0"/>
                <a:cs typeface="Times New Roman" pitchFamily="18" charset="0"/>
              </a:rPr>
              <a:t>Inverse Z Transform by Partial Fraction Expansion</a:t>
            </a:r>
            <a:endParaRPr lang="en-US" sz="2800" dirty="0"/>
          </a:p>
        </p:txBody>
      </p:sp>
      <p:sp>
        <p:nvSpPr>
          <p:cNvPr id="3" name="Content Placeholder 2"/>
          <p:cNvSpPr>
            <a:spLocks noGrp="1"/>
          </p:cNvSpPr>
          <p:nvPr>
            <p:ph idx="1"/>
          </p:nvPr>
        </p:nvSpPr>
        <p:spPr>
          <a:xfrm>
            <a:off x="457200" y="685800"/>
            <a:ext cx="8382000" cy="5410199"/>
          </a:xfrm>
        </p:spPr>
        <p:txBody>
          <a:bodyPr>
            <a:normAutofit/>
          </a:bodyPr>
          <a:lstStyle/>
          <a:p>
            <a:r>
              <a:rPr lang="en-US" sz="2400" dirty="0" smtClean="0">
                <a:latin typeface="Times New Roman" pitchFamily="18" charset="0"/>
                <a:cs typeface="Times New Roman" pitchFamily="18" charset="0"/>
              </a:rPr>
              <a:t>As an example consider the function </a:t>
            </a: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pPr>
              <a:buNone/>
            </a:pPr>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For reasons that will become obvious soon, we rewrite the fraction before expanding it by dividing the left side of the equation by "z.“</a:t>
            </a: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42</a:t>
            </a:fld>
            <a:endParaRPr lang="en-US"/>
          </a:p>
        </p:txBody>
      </p:sp>
      <p:pic>
        <p:nvPicPr>
          <p:cNvPr id="58390" name="Picture 22" descr="C:\Users\hp\Desktop\eqPFEZ1.gif"/>
          <p:cNvPicPr>
            <a:picLocks noChangeAspect="1" noChangeArrowheads="1"/>
          </p:cNvPicPr>
          <p:nvPr/>
        </p:nvPicPr>
        <p:blipFill>
          <a:blip r:embed="rId2"/>
          <a:srcRect/>
          <a:stretch>
            <a:fillRect/>
          </a:stretch>
        </p:blipFill>
        <p:spPr bwMode="auto">
          <a:xfrm>
            <a:off x="3429000" y="1447800"/>
            <a:ext cx="2057400" cy="838200"/>
          </a:xfrm>
          <a:prstGeom prst="rect">
            <a:avLst/>
          </a:prstGeom>
          <a:noFill/>
        </p:spPr>
      </p:pic>
      <p:pic>
        <p:nvPicPr>
          <p:cNvPr id="58391" name="Picture 23" descr="C:\Users\hp\Desktop\eqPFEZ2.gif"/>
          <p:cNvPicPr>
            <a:picLocks noChangeAspect="1" noChangeArrowheads="1"/>
          </p:cNvPicPr>
          <p:nvPr/>
        </p:nvPicPr>
        <p:blipFill>
          <a:blip r:embed="rId3"/>
          <a:srcRect/>
          <a:stretch>
            <a:fillRect/>
          </a:stretch>
        </p:blipFill>
        <p:spPr bwMode="auto">
          <a:xfrm>
            <a:off x="3429000" y="3657600"/>
            <a:ext cx="2209800" cy="838200"/>
          </a:xfrm>
          <a:prstGeom prst="rect">
            <a:avLst/>
          </a:prstGeom>
          <a:noFill/>
        </p:spPr>
      </p:pic>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92162"/>
          </a:xfrm>
        </p:spPr>
        <p:txBody>
          <a:bodyPr>
            <a:normAutofit/>
          </a:bodyPr>
          <a:lstStyle/>
          <a:p>
            <a:r>
              <a:rPr lang="en-US" sz="2800" b="1" dirty="0" smtClean="0">
                <a:latin typeface="Times New Roman" pitchFamily="18" charset="0"/>
                <a:cs typeface="Times New Roman" pitchFamily="18" charset="0"/>
              </a:rPr>
              <a:t>Inverse Z Transform by Partial Fraction Expansion</a:t>
            </a:r>
            <a:endParaRPr lang="en-US" sz="2800" dirty="0"/>
          </a:p>
        </p:txBody>
      </p:sp>
      <p:sp>
        <p:nvSpPr>
          <p:cNvPr id="3" name="Content Placeholder 2"/>
          <p:cNvSpPr>
            <a:spLocks noGrp="1"/>
          </p:cNvSpPr>
          <p:nvPr>
            <p:ph idx="1"/>
          </p:nvPr>
        </p:nvSpPr>
        <p:spPr>
          <a:xfrm>
            <a:off x="457200" y="838200"/>
            <a:ext cx="8229600" cy="5287963"/>
          </a:xfrm>
        </p:spPr>
        <p:txBody>
          <a:bodyPr>
            <a:normAutofit/>
          </a:bodyPr>
          <a:lstStyle/>
          <a:p>
            <a:r>
              <a:rPr lang="en-US" sz="2400" dirty="0" smtClean="0">
                <a:latin typeface="Times New Roman" pitchFamily="18" charset="0"/>
                <a:cs typeface="Times New Roman" pitchFamily="18" charset="0"/>
              </a:rPr>
              <a:t>Now we can perform a partial fraction expansion</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43</a:t>
            </a:fld>
            <a:endParaRPr lang="en-US"/>
          </a:p>
        </p:txBody>
      </p:sp>
      <p:pic>
        <p:nvPicPr>
          <p:cNvPr id="59394" name="Picture 2" descr="C:\Users\hp\Desktop\eqPFEZ3.gif"/>
          <p:cNvPicPr>
            <a:picLocks noChangeAspect="1" noChangeArrowheads="1"/>
          </p:cNvPicPr>
          <p:nvPr/>
        </p:nvPicPr>
        <p:blipFill>
          <a:blip r:embed="rId2"/>
          <a:srcRect/>
          <a:stretch>
            <a:fillRect/>
          </a:stretch>
        </p:blipFill>
        <p:spPr bwMode="auto">
          <a:xfrm>
            <a:off x="3581400" y="1828800"/>
            <a:ext cx="2514600" cy="3124200"/>
          </a:xfrm>
          <a:prstGeom prst="rect">
            <a:avLst/>
          </a:prstGeom>
          <a:noFill/>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92162"/>
          </a:xfrm>
        </p:spPr>
        <p:txBody>
          <a:bodyPr>
            <a:normAutofit/>
          </a:bodyPr>
          <a:lstStyle/>
          <a:p>
            <a:r>
              <a:rPr lang="en-US" sz="2800" b="1" dirty="0" smtClean="0">
                <a:latin typeface="Times New Roman" pitchFamily="18" charset="0"/>
                <a:cs typeface="Times New Roman" pitchFamily="18" charset="0"/>
              </a:rPr>
              <a:t>Inverse Z Transform by Partial Fraction Expansion</a:t>
            </a:r>
            <a:endParaRPr lang="en-US" sz="2800" dirty="0"/>
          </a:p>
        </p:txBody>
      </p:sp>
      <p:sp>
        <p:nvSpPr>
          <p:cNvPr id="3" name="Content Placeholder 2"/>
          <p:cNvSpPr>
            <a:spLocks noGrp="1"/>
          </p:cNvSpPr>
          <p:nvPr>
            <p:ph idx="1"/>
          </p:nvPr>
        </p:nvSpPr>
        <p:spPr>
          <a:xfrm>
            <a:off x="457200" y="1066800"/>
            <a:ext cx="8229600" cy="5059363"/>
          </a:xfrm>
        </p:spPr>
        <p:txBody>
          <a:bodyPr>
            <a:normAutofit/>
          </a:bodyPr>
          <a:lstStyle/>
          <a:p>
            <a:pPr algn="just"/>
            <a:r>
              <a:rPr lang="en-US" sz="2400" dirty="0" smtClean="0">
                <a:latin typeface="Times New Roman" pitchFamily="18" charset="0"/>
                <a:cs typeface="Times New Roman" pitchFamily="18" charset="0"/>
              </a:rPr>
              <a:t>These fractions are not in our table of Z Transforms.  However if we bring the "z" from the denominator of the left side of the equation into the numerator of the right side, we get forms that are in the table of Z Transforms; this is why we performed the first step of dividing the equation by "z.“</a:t>
            </a:r>
          </a:p>
          <a:p>
            <a:pPr algn="just"/>
            <a:endParaRPr lang="en-US" sz="2400" dirty="0" smtClean="0">
              <a:latin typeface="Times New Roman" pitchFamily="18" charset="0"/>
              <a:cs typeface="Times New Roman" pitchFamily="18" charset="0"/>
            </a:endParaRPr>
          </a:p>
          <a:p>
            <a:pPr algn="just"/>
            <a:endParaRPr lang="en-US" sz="2400" dirty="0" smtClean="0">
              <a:latin typeface="Times New Roman" pitchFamily="18" charset="0"/>
              <a:cs typeface="Times New Roman" pitchFamily="18" charset="0"/>
            </a:endParaRPr>
          </a:p>
          <a:p>
            <a:pPr algn="just"/>
            <a:endParaRPr lang="en-US" sz="2400" dirty="0" smtClean="0">
              <a:latin typeface="Times New Roman" pitchFamily="18" charset="0"/>
              <a:cs typeface="Times New Roman" pitchFamily="18" charset="0"/>
            </a:endParaRPr>
          </a:p>
          <a:p>
            <a:pPr algn="just">
              <a:buNone/>
            </a:pPr>
            <a:r>
              <a:rPr lang="en-US" sz="2400" dirty="0" smtClean="0">
                <a:latin typeface="Times New Roman" pitchFamily="18" charset="0"/>
                <a:cs typeface="Times New Roman" pitchFamily="18" charset="0"/>
              </a:rPr>
              <a:t>     So,</a:t>
            </a:r>
          </a:p>
          <a:p>
            <a:pPr algn="just"/>
            <a:endParaRPr lang="en-US" sz="2400" dirty="0" smtClean="0">
              <a:latin typeface="Times New Roman" pitchFamily="18" charset="0"/>
              <a:cs typeface="Times New Roman" pitchFamily="18" charset="0"/>
            </a:endParaRPr>
          </a:p>
          <a:p>
            <a:pPr algn="just">
              <a:buNone/>
            </a:pPr>
            <a:r>
              <a:rPr lang="en-US" sz="2400" dirty="0" smtClean="0">
                <a:latin typeface="Times New Roman" pitchFamily="18" charset="0"/>
                <a:cs typeface="Times New Roman" pitchFamily="18" charset="0"/>
              </a:rPr>
              <a:t>     Or,</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44</a:t>
            </a:fld>
            <a:endParaRPr lang="en-US"/>
          </a:p>
        </p:txBody>
      </p:sp>
      <p:pic>
        <p:nvPicPr>
          <p:cNvPr id="60418" name="Picture 2" descr="C:\Users\hp\Desktop\eqPFEZ4.gif"/>
          <p:cNvPicPr>
            <a:picLocks noChangeAspect="1" noChangeArrowheads="1"/>
          </p:cNvPicPr>
          <p:nvPr/>
        </p:nvPicPr>
        <p:blipFill>
          <a:blip r:embed="rId2"/>
          <a:srcRect/>
          <a:stretch>
            <a:fillRect/>
          </a:stretch>
        </p:blipFill>
        <p:spPr bwMode="auto">
          <a:xfrm>
            <a:off x="3690938" y="3195638"/>
            <a:ext cx="2252662" cy="766762"/>
          </a:xfrm>
          <a:prstGeom prst="rect">
            <a:avLst/>
          </a:prstGeom>
          <a:noFill/>
        </p:spPr>
      </p:pic>
      <p:pic>
        <p:nvPicPr>
          <p:cNvPr id="60419" name="Picture 3" descr="C:\Users\hp\Desktop\eqPFEZ5.gif"/>
          <p:cNvPicPr>
            <a:picLocks noChangeAspect="1" noChangeArrowheads="1"/>
          </p:cNvPicPr>
          <p:nvPr/>
        </p:nvPicPr>
        <p:blipFill>
          <a:blip r:embed="rId3"/>
          <a:srcRect/>
          <a:stretch>
            <a:fillRect/>
          </a:stretch>
        </p:blipFill>
        <p:spPr bwMode="auto">
          <a:xfrm>
            <a:off x="3886200" y="4648200"/>
            <a:ext cx="1981200" cy="381000"/>
          </a:xfrm>
          <a:prstGeom prst="rect">
            <a:avLst/>
          </a:prstGeom>
          <a:noFill/>
        </p:spPr>
      </p:pic>
      <p:pic>
        <p:nvPicPr>
          <p:cNvPr id="60420" name="Picture 4" descr="C:\Users\hp\Desktop\eqPFEZ6.gif"/>
          <p:cNvPicPr>
            <a:picLocks noChangeAspect="1" noChangeArrowheads="1"/>
          </p:cNvPicPr>
          <p:nvPr/>
        </p:nvPicPr>
        <p:blipFill>
          <a:blip r:embed="rId4"/>
          <a:srcRect/>
          <a:stretch>
            <a:fillRect/>
          </a:stretch>
        </p:blipFill>
        <p:spPr bwMode="auto">
          <a:xfrm>
            <a:off x="3810000" y="5486400"/>
            <a:ext cx="1957552" cy="381000"/>
          </a:xfrm>
          <a:prstGeom prst="rect">
            <a:avLst/>
          </a:prstGeom>
          <a:noFill/>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8229600" cy="563562"/>
          </a:xfrm>
        </p:spPr>
        <p:txBody>
          <a:bodyPr>
            <a:normAutofit fontScale="90000"/>
          </a:bodyPr>
          <a:lstStyle/>
          <a:p>
            <a:r>
              <a:rPr lang="en-US" sz="4000" b="1" dirty="0" smtClean="0">
                <a:latin typeface="Times New Roman" pitchFamily="18" charset="0"/>
                <a:cs typeface="Times New Roman" pitchFamily="18" charset="0"/>
              </a:rPr>
              <a:t>Example</a:t>
            </a:r>
            <a:r>
              <a:rPr lang="en-US" b="1" dirty="0" smtClean="0"/>
              <a:t/>
            </a:r>
            <a:br>
              <a:rPr lang="en-US" b="1" dirty="0" smtClean="0"/>
            </a:br>
            <a:endParaRPr lang="en-US" dirty="0"/>
          </a:p>
        </p:txBody>
      </p:sp>
      <p:sp>
        <p:nvSpPr>
          <p:cNvPr id="3" name="Content Placeholder 2"/>
          <p:cNvSpPr>
            <a:spLocks noGrp="1"/>
          </p:cNvSpPr>
          <p:nvPr>
            <p:ph idx="1"/>
          </p:nvPr>
        </p:nvSpPr>
        <p:spPr>
          <a:xfrm>
            <a:off x="457200" y="1066800"/>
            <a:ext cx="8229600" cy="5059363"/>
          </a:xfrm>
        </p:spPr>
        <p:txBody>
          <a:bodyPr>
            <a:normAutofit/>
          </a:bodyPr>
          <a:lstStyle/>
          <a:p>
            <a:r>
              <a:rPr lang="en-US" sz="2400" dirty="0" smtClean="0">
                <a:latin typeface="Times New Roman" pitchFamily="18" charset="0"/>
                <a:cs typeface="Times New Roman" pitchFamily="18" charset="0"/>
              </a:rPr>
              <a:t>Verify the previous example by long division.</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45</a:t>
            </a:fld>
            <a:endParaRPr lang="en-US"/>
          </a:p>
        </p:txBody>
      </p:sp>
      <p:pic>
        <p:nvPicPr>
          <p:cNvPr id="61442" name="Picture 2" descr="C:\Users\hp\Desktop\eqPFEex1.gif"/>
          <p:cNvPicPr>
            <a:picLocks noChangeAspect="1" noChangeArrowheads="1"/>
          </p:cNvPicPr>
          <p:nvPr/>
        </p:nvPicPr>
        <p:blipFill>
          <a:blip r:embed="rId2"/>
          <a:srcRect/>
          <a:stretch>
            <a:fillRect/>
          </a:stretch>
        </p:blipFill>
        <p:spPr bwMode="auto">
          <a:xfrm>
            <a:off x="3276600" y="1676400"/>
            <a:ext cx="3200400" cy="3352800"/>
          </a:xfrm>
          <a:prstGeom prst="rect">
            <a:avLst/>
          </a:prstGeom>
          <a:noFill/>
        </p:spPr>
      </p:pic>
      <p:sp>
        <p:nvSpPr>
          <p:cNvPr id="61443" name="Rectangle 3"/>
          <p:cNvSpPr>
            <a:spLocks noChangeArrowheads="1"/>
          </p:cNvSpPr>
          <p:nvPr/>
        </p:nvSpPr>
        <p:spPr bwMode="auto">
          <a:xfrm>
            <a:off x="762000" y="4800600"/>
            <a:ext cx="8153400" cy="12618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So</a:t>
            </a:r>
            <a:r>
              <a:rPr kumimoji="0" lang="en-US" b="0" i="0" u="none" strike="noStrike" cap="none" normalizeH="0" baseline="0" dirty="0" smtClean="0">
                <a:ln>
                  <a:noFill/>
                </a:ln>
                <a:solidFill>
                  <a:schemeClr val="tx1"/>
                </a:solidFill>
                <a:effectLst/>
                <a:latin typeface="Times New Roman" pitchFamily="18"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noFill/>
                </a:ln>
                <a:solidFill>
                  <a:schemeClr val="tx1"/>
                </a:solidFill>
                <a:effectLst/>
                <a:latin typeface="Times New Roman" pitchFamily="18" charset="0"/>
                <a:cs typeface="Times New Roman"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Times New Roman" pitchFamily="18" charset="0"/>
                <a:cs typeface="Times New Roman" pitchFamily="18" charset="0"/>
              </a:rPr>
              <a:t>and the sequence f[k] is given by</a:t>
            </a:r>
          </a:p>
        </p:txBody>
      </p:sp>
      <p:pic>
        <p:nvPicPr>
          <p:cNvPr id="61444" name="Picture 4" descr="https://lpsa.swarthmore.edu/ZXform/InvZXform/images/eqPFEex2.gif"/>
          <p:cNvPicPr>
            <a:picLocks noChangeAspect="1" noChangeArrowheads="1"/>
          </p:cNvPicPr>
          <p:nvPr/>
        </p:nvPicPr>
        <p:blipFill>
          <a:blip r:embed="rId3"/>
          <a:srcRect/>
          <a:stretch>
            <a:fillRect/>
          </a:stretch>
        </p:blipFill>
        <p:spPr bwMode="auto">
          <a:xfrm>
            <a:off x="3200400" y="5029200"/>
            <a:ext cx="2627586" cy="457200"/>
          </a:xfrm>
          <a:prstGeom prst="rect">
            <a:avLst/>
          </a:prstGeom>
          <a:noFill/>
        </p:spPr>
      </p:pic>
      <p:pic>
        <p:nvPicPr>
          <p:cNvPr id="61445" name="Picture 5" descr="C:\Users\hp\Desktop\eqPFEex3.gif"/>
          <p:cNvPicPr>
            <a:picLocks noChangeAspect="1" noChangeArrowheads="1"/>
          </p:cNvPicPr>
          <p:nvPr/>
        </p:nvPicPr>
        <p:blipFill>
          <a:blip r:embed="rId4"/>
          <a:srcRect/>
          <a:stretch>
            <a:fillRect/>
          </a:stretch>
        </p:blipFill>
        <p:spPr bwMode="auto">
          <a:xfrm>
            <a:off x="4800600" y="5867400"/>
            <a:ext cx="1550276" cy="381000"/>
          </a:xfrm>
          <a:prstGeom prst="rect">
            <a:avLst/>
          </a:prstGeom>
          <a:noFill/>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latin typeface="Times New Roman" pitchFamily="18" charset="0"/>
                <a:cs typeface="Times New Roman" pitchFamily="18" charset="0"/>
              </a:rPr>
              <a:t>Inverse Z Transform by Partial Fraction Expansion</a:t>
            </a:r>
            <a:endParaRPr lang="en-US" sz="2800" dirty="0"/>
          </a:p>
        </p:txBody>
      </p:sp>
      <p:sp>
        <p:nvSpPr>
          <p:cNvPr id="3" name="Content Placeholder 2"/>
          <p:cNvSpPr>
            <a:spLocks noGrp="1"/>
          </p:cNvSpPr>
          <p:nvPr>
            <p:ph idx="1"/>
          </p:nvPr>
        </p:nvSpPr>
        <p:spPr>
          <a:xfrm>
            <a:off x="457200" y="1371600"/>
            <a:ext cx="8229600" cy="4754563"/>
          </a:xfrm>
        </p:spPr>
        <p:txBody>
          <a:bodyPr/>
          <a:lstStyle/>
          <a:p>
            <a:r>
              <a:rPr lang="en-US" sz="2800" dirty="0" smtClean="0">
                <a:latin typeface="Times New Roman" pitchFamily="18" charset="0"/>
                <a:cs typeface="Times New Roman" pitchFamily="18" charset="0"/>
              </a:rPr>
              <a:t>Find the inverse z-transform of</a:t>
            </a:r>
          </a:p>
          <a:p>
            <a:endParaRPr lang="en-US" dirty="0"/>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46</a:t>
            </a:fld>
            <a:endParaRPr lang="en-US"/>
          </a:p>
        </p:txBody>
      </p:sp>
      <p:graphicFrame>
        <p:nvGraphicFramePr>
          <p:cNvPr id="69634" name="Object 2"/>
          <p:cNvGraphicFramePr>
            <a:graphicFrameLocks noChangeAspect="1"/>
          </p:cNvGraphicFramePr>
          <p:nvPr/>
        </p:nvGraphicFramePr>
        <p:xfrm>
          <a:off x="2743200" y="2514600"/>
          <a:ext cx="3711575" cy="762000"/>
        </p:xfrm>
        <a:graphic>
          <a:graphicData uri="http://schemas.openxmlformats.org/presentationml/2006/ole">
            <p:oleObj spid="_x0000_s69634" name="Equation" r:id="rId3" imgW="1790640" imgH="419040" progId="Equation.3">
              <p:embed/>
            </p:oleObj>
          </a:graphicData>
        </a:graphic>
      </p:graphicFrame>
      <p:graphicFrame>
        <p:nvGraphicFramePr>
          <p:cNvPr id="69635" name="Object 3"/>
          <p:cNvGraphicFramePr>
            <a:graphicFrameLocks noChangeAspect="1"/>
          </p:cNvGraphicFramePr>
          <p:nvPr/>
        </p:nvGraphicFramePr>
        <p:xfrm>
          <a:off x="2667000" y="3733800"/>
          <a:ext cx="4292600" cy="808038"/>
        </p:xfrm>
        <a:graphic>
          <a:graphicData uri="http://schemas.openxmlformats.org/presentationml/2006/ole">
            <p:oleObj spid="_x0000_s69635" name="Equation" r:id="rId4" imgW="2070000" imgH="444240" progId="Equation.3">
              <p:embed/>
            </p:oleObj>
          </a:graphicData>
        </a:graphic>
      </p:graphicFrame>
      <p:graphicFrame>
        <p:nvGraphicFramePr>
          <p:cNvPr id="69636" name="Object 4"/>
          <p:cNvGraphicFramePr>
            <a:graphicFrameLocks noChangeAspect="1"/>
          </p:cNvGraphicFramePr>
          <p:nvPr/>
        </p:nvGraphicFramePr>
        <p:xfrm>
          <a:off x="1828800" y="2667000"/>
          <a:ext cx="533400" cy="533400"/>
        </p:xfrm>
        <a:graphic>
          <a:graphicData uri="http://schemas.openxmlformats.org/presentationml/2006/ole">
            <p:oleObj spid="_x0000_s69636" name="Equation" r:id="rId5" imgW="139680" imgH="203040" progId="Equation.3">
              <p:embed/>
            </p:oleObj>
          </a:graphicData>
        </a:graphic>
      </p:graphicFrame>
      <p:graphicFrame>
        <p:nvGraphicFramePr>
          <p:cNvPr id="69637" name="Object 5"/>
          <p:cNvGraphicFramePr>
            <a:graphicFrameLocks noChangeAspect="1"/>
          </p:cNvGraphicFramePr>
          <p:nvPr/>
        </p:nvGraphicFramePr>
        <p:xfrm>
          <a:off x="1884363" y="3810000"/>
          <a:ext cx="727075" cy="533400"/>
        </p:xfrm>
        <a:graphic>
          <a:graphicData uri="http://schemas.openxmlformats.org/presentationml/2006/ole">
            <p:oleObj spid="_x0000_s69637" name="Equation" r:id="rId6" imgW="190440" imgH="203040" progId="Equation.3">
              <p:embed/>
            </p:oleObj>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533400"/>
          </a:xfrm>
        </p:spPr>
        <p:txBody>
          <a:bodyPr>
            <a:normAutofit fontScale="90000"/>
          </a:bodyPr>
          <a:lstStyle/>
          <a:p>
            <a:r>
              <a:rPr lang="en-US" sz="3100" b="1" dirty="0" smtClean="0">
                <a:latin typeface="Times New Roman" pitchFamily="18" charset="0"/>
                <a:cs typeface="Times New Roman" pitchFamily="18" charset="0"/>
              </a:rPr>
              <a:t>Inverse Z-Transform Using Transform Equation</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p>
        </p:txBody>
      </p:sp>
      <p:sp>
        <p:nvSpPr>
          <p:cNvPr id="3" name="Content Placeholder 2"/>
          <p:cNvSpPr>
            <a:spLocks noGrp="1"/>
          </p:cNvSpPr>
          <p:nvPr>
            <p:ph idx="1"/>
          </p:nvPr>
        </p:nvSpPr>
        <p:spPr>
          <a:xfrm>
            <a:off x="457200" y="990600"/>
            <a:ext cx="8229600" cy="5135563"/>
          </a:xfrm>
        </p:spPr>
        <p:txBody>
          <a:bodyPr/>
          <a:lstStyle/>
          <a:p>
            <a:r>
              <a:rPr lang="en-US" sz="2800" dirty="0" smtClean="0">
                <a:latin typeface="Times New Roman" pitchFamily="18" charset="0"/>
                <a:cs typeface="Times New Roman" pitchFamily="18" charset="0"/>
              </a:rPr>
              <a:t>Find the signal x(n) for which the z-transform is </a:t>
            </a:r>
            <a:r>
              <a:rPr lang="en-US" b="1" dirty="0" smtClean="0">
                <a:latin typeface="Times New Roman" pitchFamily="18" charset="0"/>
                <a:cs typeface="Times New Roman" pitchFamily="18" charset="0"/>
              </a:rPr>
              <a:t>	</a:t>
            </a:r>
          </a:p>
          <a:p>
            <a:pPr>
              <a:buNone/>
            </a:pP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i</a:t>
            </a:r>
            <a:r>
              <a:rPr lang="en-US" b="1" dirty="0" smtClean="0">
                <a:latin typeface="Times New Roman" pitchFamily="18" charset="0"/>
                <a:cs typeface="Times New Roman" pitchFamily="18" charset="0"/>
              </a:rPr>
              <a:t>)</a:t>
            </a:r>
          </a:p>
          <a:p>
            <a:pPr>
              <a:buNone/>
            </a:pPr>
            <a:r>
              <a:rPr lang="en-US" b="1" baseline="-25000" dirty="0" smtClean="0">
                <a:latin typeface="Times New Roman" pitchFamily="18" charset="0"/>
                <a:cs typeface="Times New Roman" pitchFamily="18" charset="0"/>
              </a:rPr>
              <a:t>		ii)</a:t>
            </a:r>
          </a:p>
          <a:p>
            <a:pPr>
              <a:buNone/>
            </a:pPr>
            <a:r>
              <a:rPr lang="en-US" b="1" baseline="-25000" dirty="0" smtClean="0">
                <a:latin typeface="Times New Roman" pitchFamily="18" charset="0"/>
                <a:cs typeface="Times New Roman" pitchFamily="18" charset="0"/>
              </a:rPr>
              <a:t>		iii)</a:t>
            </a:r>
          </a:p>
          <a:p>
            <a:pPr>
              <a:buNone/>
            </a:pPr>
            <a:endParaRPr lang="en-US" b="1" baseline="-25000" dirty="0" smtClean="0">
              <a:latin typeface="Times New Roman" pitchFamily="18" charset="0"/>
              <a:cs typeface="Times New Roman" pitchFamily="18" charset="0"/>
            </a:endParaRPr>
          </a:p>
          <a:p>
            <a:pPr>
              <a:buNone/>
            </a:pPr>
            <a:r>
              <a:rPr lang="en-US" sz="3600" b="1" baseline="30000" dirty="0" smtClean="0">
                <a:latin typeface="Times New Roman" pitchFamily="18" charset="0"/>
                <a:cs typeface="Times New Roman" pitchFamily="18" charset="0"/>
              </a:rPr>
              <a:t>Solutions:</a:t>
            </a:r>
          </a:p>
          <a:p>
            <a:pPr>
              <a:buNone/>
            </a:pPr>
            <a:r>
              <a:rPr lang="en-US" sz="2400" dirty="0" smtClean="0">
                <a:latin typeface="Times New Roman" pitchFamily="18" charset="0"/>
                <a:cs typeface="Times New Roman" pitchFamily="18" charset="0"/>
              </a:rPr>
              <a:t>We know inverse z-transform equation </a:t>
            </a:r>
          </a:p>
          <a:p>
            <a:pPr>
              <a:buNone/>
            </a:pPr>
            <a:endParaRPr lang="en-US" sz="2400" baseline="-25000" dirty="0" smtClean="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47</a:t>
            </a:fld>
            <a:endParaRPr lang="en-US"/>
          </a:p>
        </p:txBody>
      </p:sp>
      <p:graphicFrame>
        <p:nvGraphicFramePr>
          <p:cNvPr id="7" name="Object 6"/>
          <p:cNvGraphicFramePr>
            <a:graphicFrameLocks noChangeAspect="1"/>
          </p:cNvGraphicFramePr>
          <p:nvPr/>
        </p:nvGraphicFramePr>
        <p:xfrm>
          <a:off x="3959225" y="2125663"/>
          <a:ext cx="233363" cy="433387"/>
        </p:xfrm>
        <a:graphic>
          <a:graphicData uri="http://schemas.openxmlformats.org/presentationml/2006/ole">
            <p:oleObj spid="_x0000_s55298" name="Equation" r:id="rId3" imgW="114120" imgH="215640" progId="Equation.3">
              <p:embed/>
            </p:oleObj>
          </a:graphicData>
        </a:graphic>
      </p:graphicFrame>
      <p:graphicFrame>
        <p:nvGraphicFramePr>
          <p:cNvPr id="8" name="Object 7"/>
          <p:cNvGraphicFramePr>
            <a:graphicFrameLocks noChangeAspect="1"/>
          </p:cNvGraphicFramePr>
          <p:nvPr/>
        </p:nvGraphicFramePr>
        <p:xfrm>
          <a:off x="2057400" y="1600200"/>
          <a:ext cx="3810000" cy="1447800"/>
        </p:xfrm>
        <a:graphic>
          <a:graphicData uri="http://schemas.openxmlformats.org/presentationml/2006/ole">
            <p:oleObj spid="_x0000_s55299" name="Equation" r:id="rId4" imgW="2095200" imgH="736560" progId="Equation.3">
              <p:embed/>
            </p:oleObj>
          </a:graphicData>
        </a:graphic>
      </p:graphicFrame>
      <p:graphicFrame>
        <p:nvGraphicFramePr>
          <p:cNvPr id="9" name="Object 8"/>
          <p:cNvGraphicFramePr>
            <a:graphicFrameLocks noChangeAspect="1"/>
          </p:cNvGraphicFramePr>
          <p:nvPr/>
        </p:nvGraphicFramePr>
        <p:xfrm>
          <a:off x="2133600" y="4343400"/>
          <a:ext cx="5410200" cy="914400"/>
        </p:xfrm>
        <a:graphic>
          <a:graphicData uri="http://schemas.openxmlformats.org/presentationml/2006/ole">
            <p:oleObj spid="_x0000_s55300" name="Equation" r:id="rId5" imgW="2323800" imgH="419040" progId="Equation.3">
              <p:embed/>
            </p:oleObj>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latin typeface="Times New Roman" pitchFamily="18" charset="0"/>
                <a:cs typeface="Times New Roman" pitchFamily="18" charset="0"/>
              </a:rPr>
              <a:t>Inverse Z-Transform Using Transform Equation</a:t>
            </a:r>
            <a:endParaRPr lang="en-US" sz="2800" dirty="0"/>
          </a:p>
        </p:txBody>
      </p:sp>
      <p:sp>
        <p:nvSpPr>
          <p:cNvPr id="3" name="Content Placeholder 2"/>
          <p:cNvSpPr>
            <a:spLocks noGrp="1"/>
          </p:cNvSpPr>
          <p:nvPr>
            <p:ph idx="1"/>
          </p:nvPr>
        </p:nvSpPr>
        <p:spPr>
          <a:xfrm>
            <a:off x="457200" y="1219200"/>
            <a:ext cx="8229600" cy="5029200"/>
          </a:xfrm>
        </p:spPr>
        <p:txBody>
          <a:bodyPr anchor="t">
            <a:normAutofit fontScale="47500" lnSpcReduction="20000"/>
          </a:bodyPr>
          <a:lstStyle/>
          <a:p>
            <a:pPr>
              <a:buNone/>
            </a:pPr>
            <a:r>
              <a:rPr lang="en-US" sz="5100" b="1" dirty="0" smtClean="0">
                <a:latin typeface="Times New Roman" pitchFamily="18" charset="0"/>
                <a:cs typeface="Times New Roman" pitchFamily="18" charset="0"/>
              </a:rPr>
              <a:t>   </a:t>
            </a:r>
            <a:r>
              <a:rPr lang="en-US" sz="5100" b="1" dirty="0" smtClean="0">
                <a:latin typeface="Times New Roman" pitchFamily="18" charset="0"/>
                <a:cs typeface="Times New Roman" pitchFamily="18" charset="0"/>
              </a:rPr>
              <a:t> </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i</a:t>
            </a:r>
            <a:r>
              <a:rPr lang="en-US" sz="5100" b="1" dirty="0" smtClean="0">
                <a:latin typeface="Times New Roman" pitchFamily="18" charset="0"/>
                <a:cs typeface="Times New Roman" pitchFamily="18" charset="0"/>
              </a:rPr>
              <a:t>)</a:t>
            </a:r>
          </a:p>
          <a:p>
            <a:pPr>
              <a:buNone/>
            </a:pPr>
            <a:r>
              <a:rPr lang="en-US"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  </a:t>
            </a:r>
          </a:p>
          <a:p>
            <a:pPr>
              <a:buNone/>
            </a:pPr>
            <a:endParaRPr lang="en-US" sz="2400" b="1" dirty="0" smtClean="0">
              <a:latin typeface="Times New Roman" pitchFamily="18" charset="0"/>
              <a:cs typeface="Times New Roman" pitchFamily="18" charset="0"/>
            </a:endParaRPr>
          </a:p>
          <a:p>
            <a:pPr>
              <a:buNone/>
            </a:pPr>
            <a:r>
              <a:rPr lang="en-US" sz="5100" dirty="0" smtClean="0">
                <a:latin typeface="Times New Roman" pitchFamily="18" charset="0"/>
                <a:cs typeface="Times New Roman" pitchFamily="18" charset="0"/>
              </a:rPr>
              <a:t>Expanding X(Z) we get</a:t>
            </a:r>
          </a:p>
          <a:p>
            <a:pPr>
              <a:buNone/>
            </a:pPr>
            <a:endParaRPr lang="en-US" sz="5100" dirty="0" smtClean="0">
              <a:latin typeface="Times New Roman" pitchFamily="18" charset="0"/>
              <a:cs typeface="Times New Roman" pitchFamily="18" charset="0"/>
            </a:endParaRPr>
          </a:p>
          <a:p>
            <a:pPr>
              <a:buNone/>
            </a:pPr>
            <a:endParaRPr lang="en-US" sz="5100" dirty="0" smtClean="0">
              <a:latin typeface="Times New Roman" pitchFamily="18" charset="0"/>
              <a:cs typeface="Times New Roman" pitchFamily="18" charset="0"/>
            </a:endParaRPr>
          </a:p>
          <a:p>
            <a:pPr>
              <a:buNone/>
            </a:pPr>
            <a:r>
              <a:rPr lang="en-US" sz="5100" dirty="0" smtClean="0">
                <a:latin typeface="Times New Roman" pitchFamily="18" charset="0"/>
                <a:cs typeface="Times New Roman" pitchFamily="18" charset="0"/>
              </a:rPr>
              <a:t>The Z-Transform Equation is</a:t>
            </a:r>
          </a:p>
          <a:p>
            <a:pPr>
              <a:buNone/>
            </a:pPr>
            <a:endParaRPr lang="en-US" sz="5100" dirty="0" smtClean="0">
              <a:latin typeface="Times New Roman" pitchFamily="18" charset="0"/>
              <a:cs typeface="Times New Roman" pitchFamily="18" charset="0"/>
            </a:endParaRPr>
          </a:p>
          <a:p>
            <a:pPr>
              <a:buNone/>
            </a:pPr>
            <a:r>
              <a:rPr lang="en-US" sz="5100" dirty="0" smtClean="0">
                <a:latin typeface="Times New Roman" pitchFamily="18" charset="0"/>
                <a:cs typeface="Times New Roman" pitchFamily="18" charset="0"/>
              </a:rPr>
              <a:t> </a:t>
            </a:r>
            <a:r>
              <a:rPr lang="en-US" sz="5100" dirty="0" smtClean="0">
                <a:latin typeface="Times New Roman" pitchFamily="18" charset="0"/>
                <a:cs typeface="Times New Roman" pitchFamily="18" charset="0"/>
              </a:rPr>
              <a:t>Comparing equation </a:t>
            </a:r>
            <a:r>
              <a:rPr lang="en-US" sz="5100" i="1" dirty="0" smtClean="0">
                <a:latin typeface="Times New Roman" pitchFamily="18" charset="0"/>
                <a:cs typeface="Times New Roman" pitchFamily="18" charset="0"/>
              </a:rPr>
              <a:t>(</a:t>
            </a:r>
            <a:r>
              <a:rPr lang="en-US" sz="5100" i="1" dirty="0" err="1" smtClean="0">
                <a:latin typeface="Times New Roman" pitchFamily="18" charset="0"/>
                <a:cs typeface="Times New Roman" pitchFamily="18" charset="0"/>
              </a:rPr>
              <a:t>i</a:t>
            </a:r>
            <a:r>
              <a:rPr lang="en-US" sz="5100" i="1" dirty="0" smtClean="0">
                <a:latin typeface="Times New Roman" pitchFamily="18" charset="0"/>
                <a:cs typeface="Times New Roman" pitchFamily="18" charset="0"/>
              </a:rPr>
              <a:t>) </a:t>
            </a:r>
            <a:r>
              <a:rPr lang="en-US" sz="5100" dirty="0" smtClean="0">
                <a:latin typeface="Times New Roman" pitchFamily="18" charset="0"/>
                <a:cs typeface="Times New Roman" pitchFamily="18" charset="0"/>
              </a:rPr>
              <a:t>and </a:t>
            </a:r>
            <a:r>
              <a:rPr lang="en-US" sz="5100" i="1" dirty="0" smtClean="0">
                <a:latin typeface="Times New Roman" pitchFamily="18" charset="0"/>
                <a:cs typeface="Times New Roman" pitchFamily="18" charset="0"/>
              </a:rPr>
              <a:t>(ii) </a:t>
            </a:r>
            <a:r>
              <a:rPr lang="en-US" sz="5100" dirty="0" smtClean="0">
                <a:latin typeface="Times New Roman" pitchFamily="18" charset="0"/>
                <a:cs typeface="Times New Roman" pitchFamily="18" charset="0"/>
              </a:rPr>
              <a:t>as</a:t>
            </a:r>
          </a:p>
          <a:p>
            <a:pPr>
              <a:buNone/>
            </a:pPr>
            <a:endParaRPr lang="en-US" sz="5100" dirty="0" smtClean="0">
              <a:latin typeface="Times New Roman" pitchFamily="18" charset="0"/>
              <a:cs typeface="Times New Roman" pitchFamily="18" charset="0"/>
            </a:endParaRPr>
          </a:p>
          <a:p>
            <a:pPr>
              <a:buNone/>
            </a:pPr>
            <a:endParaRPr lang="en-US" sz="5100" dirty="0" smtClean="0">
              <a:latin typeface="Times New Roman" pitchFamily="18" charset="0"/>
              <a:cs typeface="Times New Roman" pitchFamily="18" charset="0"/>
            </a:endParaRPr>
          </a:p>
          <a:p>
            <a:pPr>
              <a:buNone/>
            </a:pPr>
            <a:endParaRPr lang="en-US" sz="5100" dirty="0" smtClean="0">
              <a:latin typeface="Times New Roman" pitchFamily="18" charset="0"/>
              <a:cs typeface="Times New Roman" pitchFamily="18" charset="0"/>
            </a:endParaRPr>
          </a:p>
          <a:p>
            <a:pPr>
              <a:buNone/>
            </a:pPr>
            <a:r>
              <a:rPr lang="en-US" sz="5100" dirty="0" smtClean="0">
                <a:latin typeface="Times New Roman" pitchFamily="18" charset="0"/>
                <a:cs typeface="Times New Roman" pitchFamily="18" charset="0"/>
              </a:rPr>
              <a:t>                  we get </a:t>
            </a:r>
            <a:endParaRPr lang="en-US" sz="5100" dirty="0" smtClean="0">
              <a:latin typeface="Times New Roman" pitchFamily="18" charset="0"/>
              <a:cs typeface="Times New Roman" pitchFamily="18" charset="0"/>
            </a:endParaRPr>
          </a:p>
          <a:p>
            <a:pPr>
              <a:buNone/>
            </a:pP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a:buNone/>
            </a:pPr>
            <a:endParaRPr lang="en-US" b="1" baseline="-25000" dirty="0" smtClean="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48</a:t>
            </a:fld>
            <a:endParaRPr lang="en-US"/>
          </a:p>
        </p:txBody>
      </p:sp>
      <p:graphicFrame>
        <p:nvGraphicFramePr>
          <p:cNvPr id="65541" name="Object 5"/>
          <p:cNvGraphicFramePr>
            <a:graphicFrameLocks noChangeAspect="1"/>
          </p:cNvGraphicFramePr>
          <p:nvPr/>
        </p:nvGraphicFramePr>
        <p:xfrm>
          <a:off x="1295400" y="1187970"/>
          <a:ext cx="2286000" cy="457200"/>
        </p:xfrm>
        <a:graphic>
          <a:graphicData uri="http://schemas.openxmlformats.org/presentationml/2006/ole">
            <p:oleObj spid="_x0000_s65541" name="Equation" r:id="rId3" imgW="965160" imgH="228600" progId="Equation.3">
              <p:embed/>
            </p:oleObj>
          </a:graphicData>
        </a:graphic>
      </p:graphicFrame>
      <p:graphicFrame>
        <p:nvGraphicFramePr>
          <p:cNvPr id="65542" name="Object 6"/>
          <p:cNvGraphicFramePr>
            <a:graphicFrameLocks noChangeAspect="1"/>
          </p:cNvGraphicFramePr>
          <p:nvPr/>
        </p:nvGraphicFramePr>
        <p:xfrm>
          <a:off x="3657600" y="1905000"/>
          <a:ext cx="3200400" cy="533400"/>
        </p:xfrm>
        <a:graphic>
          <a:graphicData uri="http://schemas.openxmlformats.org/presentationml/2006/ole">
            <p:oleObj spid="_x0000_s65542" name="Equation" r:id="rId4" imgW="1460160" imgH="228600" progId="Equation.3">
              <p:embed/>
            </p:oleObj>
          </a:graphicData>
        </a:graphic>
      </p:graphicFrame>
      <p:graphicFrame>
        <p:nvGraphicFramePr>
          <p:cNvPr id="12" name="Object 11"/>
          <p:cNvGraphicFramePr>
            <a:graphicFrameLocks noChangeAspect="1"/>
          </p:cNvGraphicFramePr>
          <p:nvPr/>
        </p:nvGraphicFramePr>
        <p:xfrm>
          <a:off x="4495800" y="2819400"/>
          <a:ext cx="2590800" cy="838200"/>
        </p:xfrm>
        <a:graphic>
          <a:graphicData uri="http://schemas.openxmlformats.org/presentationml/2006/ole">
            <p:oleObj spid="_x0000_s65543" name="Equation" r:id="rId5" imgW="1218960" imgH="431640" progId="Equation.3">
              <p:embed/>
            </p:oleObj>
          </a:graphicData>
        </a:graphic>
      </p:graphicFrame>
      <p:graphicFrame>
        <p:nvGraphicFramePr>
          <p:cNvPr id="65545" name="Object 9"/>
          <p:cNvGraphicFramePr>
            <a:graphicFrameLocks noChangeAspect="1"/>
          </p:cNvGraphicFramePr>
          <p:nvPr/>
        </p:nvGraphicFramePr>
        <p:xfrm>
          <a:off x="4953000" y="3962400"/>
          <a:ext cx="3200400" cy="533400"/>
        </p:xfrm>
        <a:graphic>
          <a:graphicData uri="http://schemas.openxmlformats.org/presentationml/2006/ole">
            <p:oleObj spid="_x0000_s65545" name="Equation" r:id="rId6" imgW="1460160" imgH="228600" progId="Equation.3">
              <p:embed/>
            </p:oleObj>
          </a:graphicData>
        </a:graphic>
      </p:graphicFrame>
      <p:graphicFrame>
        <p:nvGraphicFramePr>
          <p:cNvPr id="65546" name="Object 10"/>
          <p:cNvGraphicFramePr>
            <a:graphicFrameLocks noChangeAspect="1"/>
          </p:cNvGraphicFramePr>
          <p:nvPr/>
        </p:nvGraphicFramePr>
        <p:xfrm>
          <a:off x="6096000" y="4419600"/>
          <a:ext cx="2057400" cy="406400"/>
        </p:xfrm>
        <a:graphic>
          <a:graphicData uri="http://schemas.openxmlformats.org/presentationml/2006/ole">
            <p:oleObj spid="_x0000_s65546" name="Equation" r:id="rId7" imgW="1091880" imgH="203040" progId="Equation.3">
              <p:embed/>
            </p:oleObj>
          </a:graphicData>
        </a:graphic>
      </p:graphicFrame>
      <p:graphicFrame>
        <p:nvGraphicFramePr>
          <p:cNvPr id="16" name="Object 15"/>
          <p:cNvGraphicFramePr>
            <a:graphicFrameLocks noChangeAspect="1"/>
          </p:cNvGraphicFramePr>
          <p:nvPr/>
        </p:nvGraphicFramePr>
        <p:xfrm>
          <a:off x="3062288" y="5257800"/>
          <a:ext cx="1952625" cy="457200"/>
        </p:xfrm>
        <a:graphic>
          <a:graphicData uri="http://schemas.openxmlformats.org/presentationml/2006/ole">
            <p:oleObj spid="_x0000_s65547" name="Equation" r:id="rId8" imgW="863280" imgH="203040" progId="Equation.3">
              <p:embed/>
            </p:oleObj>
          </a:graphicData>
        </a:graphic>
      </p:graphicFrame>
      <p:graphicFrame>
        <p:nvGraphicFramePr>
          <p:cNvPr id="17" name="Object 16"/>
          <p:cNvGraphicFramePr>
            <a:graphicFrameLocks noChangeAspect="1"/>
          </p:cNvGraphicFramePr>
          <p:nvPr/>
        </p:nvGraphicFramePr>
        <p:xfrm>
          <a:off x="4724400" y="5638800"/>
          <a:ext cx="139700" cy="203200"/>
        </p:xfrm>
        <a:graphic>
          <a:graphicData uri="http://schemas.openxmlformats.org/presentationml/2006/ole">
            <p:oleObj spid="_x0000_s65548" name="Equation" r:id="rId9" imgW="139680" imgH="203040" progId="Equation.3">
              <p:embed/>
            </p:oleObj>
          </a:graphicData>
        </a:graphic>
      </p:graphicFrame>
      <p:graphicFrame>
        <p:nvGraphicFramePr>
          <p:cNvPr id="18" name="Object 17"/>
          <p:cNvGraphicFramePr>
            <a:graphicFrameLocks noChangeAspect="1"/>
          </p:cNvGraphicFramePr>
          <p:nvPr/>
        </p:nvGraphicFramePr>
        <p:xfrm>
          <a:off x="7162800" y="1981200"/>
          <a:ext cx="533400" cy="381000"/>
        </p:xfrm>
        <a:graphic>
          <a:graphicData uri="http://schemas.openxmlformats.org/presentationml/2006/ole">
            <p:oleObj spid="_x0000_s65549" name="Equation" r:id="rId10" imgW="190440" imgH="203040" progId="Equation.3">
              <p:embed/>
            </p:oleObj>
          </a:graphicData>
        </a:graphic>
      </p:graphicFrame>
      <p:graphicFrame>
        <p:nvGraphicFramePr>
          <p:cNvPr id="65550" name="Object 14"/>
          <p:cNvGraphicFramePr>
            <a:graphicFrameLocks noChangeAspect="1"/>
          </p:cNvGraphicFramePr>
          <p:nvPr/>
        </p:nvGraphicFramePr>
        <p:xfrm>
          <a:off x="7091363" y="3048000"/>
          <a:ext cx="676275" cy="381000"/>
        </p:xfrm>
        <a:graphic>
          <a:graphicData uri="http://schemas.openxmlformats.org/presentationml/2006/ole">
            <p:oleObj spid="_x0000_s65550" name="Equation" r:id="rId11" imgW="241200" imgH="203040" progId="Equation.3">
              <p:embed/>
            </p:oleObj>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latin typeface="Times New Roman" pitchFamily="18" charset="0"/>
                <a:cs typeface="Times New Roman" pitchFamily="18" charset="0"/>
              </a:rPr>
              <a:t>Inverse Z-Transform Using Transform Equation</a:t>
            </a:r>
            <a:endParaRPr lang="en-US" sz="2800" dirty="0"/>
          </a:p>
        </p:txBody>
      </p:sp>
      <p:sp>
        <p:nvSpPr>
          <p:cNvPr id="3" name="Content Placeholder 2"/>
          <p:cNvSpPr>
            <a:spLocks noGrp="1"/>
          </p:cNvSpPr>
          <p:nvPr>
            <p:ph idx="1"/>
          </p:nvPr>
        </p:nvSpPr>
        <p:spPr>
          <a:xfrm>
            <a:off x="457200" y="1219200"/>
            <a:ext cx="8229600" cy="5029200"/>
          </a:xfrm>
        </p:spPr>
        <p:txBody>
          <a:bodyPr anchor="t">
            <a:normAutofit fontScale="47500" lnSpcReduction="20000"/>
          </a:bodyPr>
          <a:lstStyle/>
          <a:p>
            <a:pPr>
              <a:buNone/>
            </a:pPr>
            <a:r>
              <a:rPr lang="en-US" sz="5100" b="1" dirty="0" smtClean="0">
                <a:latin typeface="Times New Roman" pitchFamily="18" charset="0"/>
                <a:cs typeface="Times New Roman" pitchFamily="18" charset="0"/>
              </a:rPr>
              <a:t>   </a:t>
            </a:r>
            <a:r>
              <a:rPr lang="en-US" sz="5100" b="1" dirty="0" smtClean="0">
                <a:latin typeface="Times New Roman" pitchFamily="18" charset="0"/>
                <a:cs typeface="Times New Roman" pitchFamily="18" charset="0"/>
              </a:rPr>
              <a:t> </a:t>
            </a:r>
            <a:r>
              <a:rPr lang="en-US" sz="5100" b="1" dirty="0" smtClean="0">
                <a:latin typeface="Times New Roman" pitchFamily="18" charset="0"/>
                <a:cs typeface="Times New Roman" pitchFamily="18" charset="0"/>
              </a:rPr>
              <a:t> ii)</a:t>
            </a:r>
            <a:endParaRPr lang="en-US" sz="5100" b="1"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  </a:t>
            </a:r>
          </a:p>
          <a:p>
            <a:pPr>
              <a:buNone/>
            </a:pPr>
            <a:endParaRPr lang="en-US" sz="2400" b="1" dirty="0" smtClean="0">
              <a:latin typeface="Times New Roman" pitchFamily="18" charset="0"/>
              <a:cs typeface="Times New Roman" pitchFamily="18" charset="0"/>
            </a:endParaRPr>
          </a:p>
          <a:p>
            <a:pPr>
              <a:buNone/>
            </a:pPr>
            <a:r>
              <a:rPr lang="en-US" sz="5100" dirty="0" smtClean="0">
                <a:latin typeface="Times New Roman" pitchFamily="18" charset="0"/>
                <a:cs typeface="Times New Roman" pitchFamily="18" charset="0"/>
              </a:rPr>
              <a:t>Expanding X(Z) we get</a:t>
            </a:r>
          </a:p>
          <a:p>
            <a:pPr>
              <a:buNone/>
            </a:pPr>
            <a:endParaRPr lang="en-US" sz="5100" dirty="0" smtClean="0">
              <a:latin typeface="Times New Roman" pitchFamily="18" charset="0"/>
              <a:cs typeface="Times New Roman" pitchFamily="18" charset="0"/>
            </a:endParaRPr>
          </a:p>
          <a:p>
            <a:pPr>
              <a:buNone/>
            </a:pPr>
            <a:endParaRPr lang="en-US" sz="5100" dirty="0" smtClean="0">
              <a:latin typeface="Times New Roman" pitchFamily="18" charset="0"/>
              <a:cs typeface="Times New Roman" pitchFamily="18" charset="0"/>
            </a:endParaRPr>
          </a:p>
          <a:p>
            <a:pPr>
              <a:buNone/>
            </a:pPr>
            <a:r>
              <a:rPr lang="en-US" sz="5100" dirty="0" smtClean="0">
                <a:latin typeface="Times New Roman" pitchFamily="18" charset="0"/>
                <a:cs typeface="Times New Roman" pitchFamily="18" charset="0"/>
              </a:rPr>
              <a:t>The Z-Transform Equation is</a:t>
            </a:r>
          </a:p>
          <a:p>
            <a:pPr>
              <a:buNone/>
            </a:pPr>
            <a:endParaRPr lang="en-US" sz="5100" dirty="0" smtClean="0">
              <a:latin typeface="Times New Roman" pitchFamily="18" charset="0"/>
              <a:cs typeface="Times New Roman" pitchFamily="18" charset="0"/>
            </a:endParaRPr>
          </a:p>
          <a:p>
            <a:pPr>
              <a:buNone/>
            </a:pPr>
            <a:r>
              <a:rPr lang="en-US" sz="5100" dirty="0" smtClean="0">
                <a:latin typeface="Times New Roman" pitchFamily="18" charset="0"/>
                <a:cs typeface="Times New Roman" pitchFamily="18" charset="0"/>
              </a:rPr>
              <a:t> </a:t>
            </a:r>
            <a:r>
              <a:rPr lang="en-US" sz="5100" dirty="0" smtClean="0">
                <a:latin typeface="Times New Roman" pitchFamily="18" charset="0"/>
                <a:cs typeface="Times New Roman" pitchFamily="18" charset="0"/>
              </a:rPr>
              <a:t>Comparing equation </a:t>
            </a:r>
            <a:r>
              <a:rPr lang="en-US" sz="5100" i="1" dirty="0" smtClean="0">
                <a:latin typeface="Times New Roman" pitchFamily="18" charset="0"/>
                <a:cs typeface="Times New Roman" pitchFamily="18" charset="0"/>
              </a:rPr>
              <a:t>(</a:t>
            </a:r>
            <a:r>
              <a:rPr lang="en-US" sz="5100" i="1" dirty="0" err="1" smtClean="0">
                <a:latin typeface="Times New Roman" pitchFamily="18" charset="0"/>
                <a:cs typeface="Times New Roman" pitchFamily="18" charset="0"/>
              </a:rPr>
              <a:t>i</a:t>
            </a:r>
            <a:r>
              <a:rPr lang="en-US" sz="5100" i="1" dirty="0" smtClean="0">
                <a:latin typeface="Times New Roman" pitchFamily="18" charset="0"/>
                <a:cs typeface="Times New Roman" pitchFamily="18" charset="0"/>
              </a:rPr>
              <a:t>) </a:t>
            </a:r>
            <a:r>
              <a:rPr lang="en-US" sz="5100" dirty="0" smtClean="0">
                <a:latin typeface="Times New Roman" pitchFamily="18" charset="0"/>
                <a:cs typeface="Times New Roman" pitchFamily="18" charset="0"/>
              </a:rPr>
              <a:t>and </a:t>
            </a:r>
            <a:r>
              <a:rPr lang="en-US" sz="5100" i="1" dirty="0" smtClean="0">
                <a:latin typeface="Times New Roman" pitchFamily="18" charset="0"/>
                <a:cs typeface="Times New Roman" pitchFamily="18" charset="0"/>
              </a:rPr>
              <a:t>(ii) </a:t>
            </a:r>
            <a:r>
              <a:rPr lang="en-US" sz="5100" dirty="0" smtClean="0">
                <a:latin typeface="Times New Roman" pitchFamily="18" charset="0"/>
                <a:cs typeface="Times New Roman" pitchFamily="18" charset="0"/>
              </a:rPr>
              <a:t>as</a:t>
            </a:r>
          </a:p>
          <a:p>
            <a:pPr>
              <a:buNone/>
            </a:pPr>
            <a:endParaRPr lang="en-US" sz="5100" dirty="0" smtClean="0">
              <a:latin typeface="Times New Roman" pitchFamily="18" charset="0"/>
              <a:cs typeface="Times New Roman" pitchFamily="18" charset="0"/>
            </a:endParaRPr>
          </a:p>
          <a:p>
            <a:pPr>
              <a:buNone/>
            </a:pPr>
            <a:endParaRPr lang="en-US" sz="5100" dirty="0" smtClean="0">
              <a:latin typeface="Times New Roman" pitchFamily="18" charset="0"/>
              <a:cs typeface="Times New Roman" pitchFamily="18" charset="0"/>
            </a:endParaRPr>
          </a:p>
          <a:p>
            <a:pPr>
              <a:buNone/>
            </a:pPr>
            <a:endParaRPr lang="en-US" sz="5100" dirty="0" smtClean="0">
              <a:latin typeface="Times New Roman" pitchFamily="18" charset="0"/>
              <a:cs typeface="Times New Roman" pitchFamily="18" charset="0"/>
            </a:endParaRPr>
          </a:p>
          <a:p>
            <a:pPr>
              <a:buNone/>
            </a:pPr>
            <a:r>
              <a:rPr lang="en-US" sz="5100" dirty="0" smtClean="0">
                <a:latin typeface="Times New Roman" pitchFamily="18" charset="0"/>
                <a:cs typeface="Times New Roman" pitchFamily="18" charset="0"/>
              </a:rPr>
              <a:t>                  we get </a:t>
            </a:r>
            <a:endParaRPr lang="en-US" sz="5100" dirty="0" smtClean="0">
              <a:latin typeface="Times New Roman" pitchFamily="18" charset="0"/>
              <a:cs typeface="Times New Roman" pitchFamily="18" charset="0"/>
            </a:endParaRPr>
          </a:p>
          <a:p>
            <a:pPr>
              <a:buNone/>
            </a:pPr>
            <a:endParaRPr lang="en-US" sz="24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a:buNone/>
            </a:pPr>
            <a:endParaRPr lang="en-US" b="1" baseline="-25000" dirty="0" smtClean="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49</a:t>
            </a:fld>
            <a:endParaRPr lang="en-US"/>
          </a:p>
        </p:txBody>
      </p:sp>
      <p:graphicFrame>
        <p:nvGraphicFramePr>
          <p:cNvPr id="12" name="Object 11"/>
          <p:cNvGraphicFramePr>
            <a:graphicFrameLocks noChangeAspect="1"/>
          </p:cNvGraphicFramePr>
          <p:nvPr/>
        </p:nvGraphicFramePr>
        <p:xfrm>
          <a:off x="4495800" y="2819400"/>
          <a:ext cx="2590800" cy="838200"/>
        </p:xfrm>
        <a:graphic>
          <a:graphicData uri="http://schemas.openxmlformats.org/presentationml/2006/ole">
            <p:oleObj spid="_x0000_s66564" name="Equation" r:id="rId3" imgW="1218960" imgH="431640" progId="Equation.3">
              <p:embed/>
            </p:oleObj>
          </a:graphicData>
        </a:graphic>
      </p:graphicFrame>
      <p:graphicFrame>
        <p:nvGraphicFramePr>
          <p:cNvPr id="65546" name="Object 10"/>
          <p:cNvGraphicFramePr>
            <a:graphicFrameLocks noChangeAspect="1"/>
          </p:cNvGraphicFramePr>
          <p:nvPr/>
        </p:nvGraphicFramePr>
        <p:xfrm>
          <a:off x="3429000" y="4572000"/>
          <a:ext cx="4648200" cy="381000"/>
        </p:xfrm>
        <a:graphic>
          <a:graphicData uri="http://schemas.openxmlformats.org/presentationml/2006/ole">
            <p:oleObj spid="_x0000_s66566" name="Equation" r:id="rId4" imgW="2489040" imgH="203040" progId="Equation.3">
              <p:embed/>
            </p:oleObj>
          </a:graphicData>
        </a:graphic>
      </p:graphicFrame>
      <p:graphicFrame>
        <p:nvGraphicFramePr>
          <p:cNvPr id="16" name="Object 15"/>
          <p:cNvGraphicFramePr>
            <a:graphicFrameLocks noChangeAspect="1"/>
          </p:cNvGraphicFramePr>
          <p:nvPr/>
        </p:nvGraphicFramePr>
        <p:xfrm>
          <a:off x="2971800" y="5257800"/>
          <a:ext cx="3798887" cy="457200"/>
        </p:xfrm>
        <a:graphic>
          <a:graphicData uri="http://schemas.openxmlformats.org/presentationml/2006/ole">
            <p:oleObj spid="_x0000_s66567" name="Equation" r:id="rId5" imgW="1473120" imgH="203040" progId="Equation.3">
              <p:embed/>
            </p:oleObj>
          </a:graphicData>
        </a:graphic>
      </p:graphicFrame>
      <p:graphicFrame>
        <p:nvGraphicFramePr>
          <p:cNvPr id="17" name="Object 16"/>
          <p:cNvGraphicFramePr>
            <a:graphicFrameLocks noChangeAspect="1"/>
          </p:cNvGraphicFramePr>
          <p:nvPr/>
        </p:nvGraphicFramePr>
        <p:xfrm>
          <a:off x="5836170" y="5638800"/>
          <a:ext cx="139700" cy="203200"/>
        </p:xfrm>
        <a:graphic>
          <a:graphicData uri="http://schemas.openxmlformats.org/presentationml/2006/ole">
            <p:oleObj spid="_x0000_s66568" name="Equation" r:id="rId6" imgW="139680" imgH="203040" progId="Equation.3">
              <p:embed/>
            </p:oleObj>
          </a:graphicData>
        </a:graphic>
      </p:graphicFrame>
      <p:graphicFrame>
        <p:nvGraphicFramePr>
          <p:cNvPr id="18" name="Object 17"/>
          <p:cNvGraphicFramePr>
            <a:graphicFrameLocks noChangeAspect="1"/>
          </p:cNvGraphicFramePr>
          <p:nvPr/>
        </p:nvGraphicFramePr>
        <p:xfrm>
          <a:off x="7772400" y="2514600"/>
          <a:ext cx="533400" cy="381000"/>
        </p:xfrm>
        <a:graphic>
          <a:graphicData uri="http://schemas.openxmlformats.org/presentationml/2006/ole">
            <p:oleObj spid="_x0000_s66569" name="Equation" r:id="rId7" imgW="190440" imgH="203040" progId="Equation.3">
              <p:embed/>
            </p:oleObj>
          </a:graphicData>
        </a:graphic>
      </p:graphicFrame>
      <p:graphicFrame>
        <p:nvGraphicFramePr>
          <p:cNvPr id="65550" name="Object 14"/>
          <p:cNvGraphicFramePr>
            <a:graphicFrameLocks noChangeAspect="1"/>
          </p:cNvGraphicFramePr>
          <p:nvPr/>
        </p:nvGraphicFramePr>
        <p:xfrm>
          <a:off x="7620000" y="3048000"/>
          <a:ext cx="676275" cy="381000"/>
        </p:xfrm>
        <a:graphic>
          <a:graphicData uri="http://schemas.openxmlformats.org/presentationml/2006/ole">
            <p:oleObj spid="_x0000_s66570" name="Equation" r:id="rId8" imgW="241200" imgH="203040" progId="Equation.3">
              <p:embed/>
            </p:oleObj>
          </a:graphicData>
        </a:graphic>
      </p:graphicFrame>
      <p:graphicFrame>
        <p:nvGraphicFramePr>
          <p:cNvPr id="66571" name="Object 11"/>
          <p:cNvGraphicFramePr>
            <a:graphicFrameLocks noChangeAspect="1"/>
          </p:cNvGraphicFramePr>
          <p:nvPr/>
        </p:nvGraphicFramePr>
        <p:xfrm>
          <a:off x="1371600" y="1295400"/>
          <a:ext cx="3787775" cy="449263"/>
        </p:xfrm>
        <a:graphic>
          <a:graphicData uri="http://schemas.openxmlformats.org/presentationml/2006/ole">
            <p:oleObj spid="_x0000_s66571" name="Equation" r:id="rId9" imgW="2082600" imgH="228600" progId="Equation.3">
              <p:embed/>
            </p:oleObj>
          </a:graphicData>
        </a:graphic>
      </p:graphicFrame>
      <p:graphicFrame>
        <p:nvGraphicFramePr>
          <p:cNvPr id="66572" name="Object 12"/>
          <p:cNvGraphicFramePr>
            <a:graphicFrameLocks noChangeAspect="1"/>
          </p:cNvGraphicFramePr>
          <p:nvPr/>
        </p:nvGraphicFramePr>
        <p:xfrm>
          <a:off x="2209800" y="2438400"/>
          <a:ext cx="5449887" cy="449263"/>
        </p:xfrm>
        <a:graphic>
          <a:graphicData uri="http://schemas.openxmlformats.org/presentationml/2006/ole">
            <p:oleObj spid="_x0000_s66572" name="Equation" r:id="rId10" imgW="2997000" imgH="228600" progId="Equation.3">
              <p:embed/>
            </p:oleObj>
          </a:graphicData>
        </a:graphic>
      </p:graphicFrame>
      <p:graphicFrame>
        <p:nvGraphicFramePr>
          <p:cNvPr id="66573" name="Object 13"/>
          <p:cNvGraphicFramePr>
            <a:graphicFrameLocks noChangeAspect="1"/>
          </p:cNvGraphicFramePr>
          <p:nvPr/>
        </p:nvGraphicFramePr>
        <p:xfrm>
          <a:off x="2590800" y="4114800"/>
          <a:ext cx="5449888" cy="449263"/>
        </p:xfrm>
        <a:graphic>
          <a:graphicData uri="http://schemas.openxmlformats.org/presentationml/2006/ole">
            <p:oleObj spid="_x0000_s66573" name="Equation" r:id="rId11" imgW="2997000" imgH="228600" progId="Equation.3">
              <p:embed/>
            </p:oleObj>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rmAutofit fontScale="90000"/>
          </a:bodyPr>
          <a:lstStyle/>
          <a:p>
            <a:r>
              <a:rPr lang="en-US" b="1" dirty="0" smtClean="0">
                <a:latin typeface="Times New Roman" pitchFamily="18" charset="0"/>
                <a:cs typeface="Times New Roman" pitchFamily="18" charset="0"/>
              </a:rPr>
              <a:t>What is Z in Z transform?</a:t>
            </a:r>
            <a:r>
              <a:rPr lang="en-US" b="1" i="1" dirty="0" smtClean="0">
                <a:latin typeface="Times New Roman" pitchFamily="18" charset="0"/>
                <a:cs typeface="Times New Roman" pitchFamily="18" charset="0"/>
              </a:rPr>
              <a:t/>
            </a:r>
            <a:br>
              <a:rPr lang="en-US" b="1" i="1" dirty="0" smtClean="0">
                <a:latin typeface="Times New Roman" pitchFamily="18" charset="0"/>
                <a:cs typeface="Times New Roman" pitchFamily="18" charset="0"/>
              </a:rPr>
            </a:br>
            <a:endParaRPr lang="en-US" dirty="0"/>
          </a:p>
        </p:txBody>
      </p:sp>
      <p:sp>
        <p:nvSpPr>
          <p:cNvPr id="3" name="Content Placeholder 2"/>
          <p:cNvSpPr>
            <a:spLocks noGrp="1"/>
          </p:cNvSpPr>
          <p:nvPr>
            <p:ph idx="1"/>
          </p:nvPr>
        </p:nvSpPr>
        <p:spPr>
          <a:xfrm>
            <a:off x="457200" y="1143000"/>
            <a:ext cx="8229600" cy="4525963"/>
          </a:xfrm>
        </p:spPr>
        <p:txBody>
          <a:bodyPr>
            <a:normAutofit/>
          </a:bodyPr>
          <a:lstStyle/>
          <a:p>
            <a:pPr algn="just">
              <a:buFont typeface="Courier New" pitchFamily="49" charset="0"/>
              <a:buChar char="o"/>
            </a:pPr>
            <a:r>
              <a:rPr lang="en-US" sz="2400" i="1" dirty="0" smtClean="0">
                <a:latin typeface="Times New Roman" pitchFamily="18" charset="0"/>
                <a:cs typeface="Times New Roman" pitchFamily="18" charset="0"/>
              </a:rPr>
              <a:t>‘z</a:t>
            </a:r>
            <a:r>
              <a:rPr lang="en-US" sz="2400" dirty="0" smtClean="0">
                <a:latin typeface="Times New Roman" pitchFamily="18" charset="0"/>
                <a:cs typeface="Times New Roman" pitchFamily="18" charset="0"/>
              </a:rPr>
              <a:t>' is any point in the z-plane. In mathematics, the </a:t>
            </a:r>
            <a:r>
              <a:rPr lang="en-US" sz="2400" b="1" dirty="0" smtClean="0">
                <a:latin typeface="Times New Roman" pitchFamily="18" charset="0"/>
                <a:cs typeface="Times New Roman" pitchFamily="18" charset="0"/>
              </a:rPr>
              <a:t>complex plane</a:t>
            </a:r>
            <a:r>
              <a:rPr lang="en-US" sz="2400" dirty="0" smtClean="0">
                <a:latin typeface="Times New Roman" pitchFamily="18" charset="0"/>
                <a:cs typeface="Times New Roman" pitchFamily="18" charset="0"/>
              </a:rPr>
              <a:t> or z</a:t>
            </a:r>
            <a:r>
              <a:rPr lang="en-US" sz="2400" b="1" dirty="0" smtClean="0">
                <a:latin typeface="Times New Roman" pitchFamily="18" charset="0"/>
                <a:cs typeface="Times New Roman" pitchFamily="18" charset="0"/>
              </a:rPr>
              <a:t>-plane</a:t>
            </a:r>
            <a:r>
              <a:rPr lang="en-US" sz="2400" dirty="0" smtClean="0">
                <a:latin typeface="Times New Roman" pitchFamily="18" charset="0"/>
                <a:cs typeface="Times New Roman" pitchFamily="18" charset="0"/>
              </a:rPr>
              <a:t> is a geometric representation of the complex numbers established by the </a:t>
            </a:r>
            <a:r>
              <a:rPr lang="en-US" sz="2400" b="1" dirty="0" smtClean="0">
                <a:latin typeface="Times New Roman" pitchFamily="18" charset="0"/>
                <a:cs typeface="Times New Roman" pitchFamily="18" charset="0"/>
              </a:rPr>
              <a:t>real axis</a:t>
            </a:r>
            <a:r>
              <a:rPr lang="en-US" sz="2400" dirty="0" smtClean="0">
                <a:latin typeface="Times New Roman" pitchFamily="18" charset="0"/>
                <a:cs typeface="Times New Roman" pitchFamily="18" charset="0"/>
              </a:rPr>
              <a:t> and the perpendicular </a:t>
            </a:r>
            <a:r>
              <a:rPr lang="en-US" sz="2400" b="1" dirty="0" smtClean="0">
                <a:latin typeface="Times New Roman" pitchFamily="18" charset="0"/>
                <a:cs typeface="Times New Roman" pitchFamily="18" charset="0"/>
              </a:rPr>
              <a:t>imaginary axis</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19458777-5B7D-4EBD-8F10-9124A53628F9}"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5</a:t>
            </a:fld>
            <a:endParaRPr lang="en-US"/>
          </a:p>
        </p:txBody>
      </p:sp>
      <p:pic>
        <p:nvPicPr>
          <p:cNvPr id="4098" name="Picture 2" descr="C:\Users\hp\Desktop\220px-Complex_conjugate_picture.svg.png"/>
          <p:cNvPicPr>
            <a:picLocks noChangeAspect="1" noChangeArrowheads="1"/>
          </p:cNvPicPr>
          <p:nvPr/>
        </p:nvPicPr>
        <p:blipFill>
          <a:blip r:embed="rId2"/>
          <a:srcRect/>
          <a:stretch>
            <a:fillRect/>
          </a:stretch>
        </p:blipFill>
        <p:spPr bwMode="auto">
          <a:xfrm>
            <a:off x="2971800" y="2286000"/>
            <a:ext cx="2971800" cy="3962400"/>
          </a:xfrm>
          <a:prstGeom prst="rect">
            <a:avLst/>
          </a:prstGeom>
          <a:noFill/>
        </p:spPr>
      </p:pic>
      <p:sp>
        <p:nvSpPr>
          <p:cNvPr id="10" name="Title 1"/>
          <p:cNvSpPr txBox="1">
            <a:spLocks/>
          </p:cNvSpPr>
          <p:nvPr/>
        </p:nvSpPr>
        <p:spPr>
          <a:xfrm>
            <a:off x="5943600" y="2819400"/>
            <a:ext cx="2819400" cy="3487062"/>
          </a:xfrm>
          <a:prstGeom prst="rect">
            <a:avLst/>
          </a:prstGeom>
        </p:spPr>
        <p:txBody>
          <a:bodyPr vert="horz" lIns="91440" tIns="45720" rIns="91440" bIns="45720" rtlCol="0" anchor="ctr">
            <a:normAutofit fontScale="25000" lnSpcReduction="20000"/>
          </a:bodyPr>
          <a:lstStyle/>
          <a:p>
            <a:pPr lvl="0" algn="ctr">
              <a:spcBef>
                <a:spcPct val="0"/>
              </a:spcBef>
            </a:pPr>
            <a:r>
              <a:rPr lang="en-US" sz="8000" dirty="0" smtClean="0">
                <a:latin typeface="Times New Roman" pitchFamily="18" charset="0"/>
                <a:cs typeface="Times New Roman" pitchFamily="18" charset="0"/>
              </a:rPr>
              <a:t>Geometric representation of </a:t>
            </a:r>
            <a:r>
              <a:rPr lang="en-US" sz="8000" i="1" dirty="0" smtClean="0">
                <a:latin typeface="Times New Roman" pitchFamily="18" charset="0"/>
                <a:cs typeface="Times New Roman" pitchFamily="18" charset="0"/>
              </a:rPr>
              <a:t>z</a:t>
            </a:r>
            <a:r>
              <a:rPr lang="en-US" sz="8000" dirty="0" smtClean="0">
                <a:latin typeface="Times New Roman" pitchFamily="18" charset="0"/>
                <a:cs typeface="Times New Roman" pitchFamily="18" charset="0"/>
              </a:rPr>
              <a:t> and its conjugate </a:t>
            </a:r>
            <a:r>
              <a:rPr lang="en-US" sz="8000" i="1" dirty="0" smtClean="0">
                <a:latin typeface="Times New Roman" pitchFamily="18" charset="0"/>
                <a:cs typeface="Times New Roman" pitchFamily="18" charset="0"/>
              </a:rPr>
              <a:t>z̅</a:t>
            </a:r>
            <a:r>
              <a:rPr lang="en-US" sz="8000" dirty="0" smtClean="0">
                <a:latin typeface="Times New Roman" pitchFamily="18" charset="0"/>
                <a:cs typeface="Times New Roman" pitchFamily="18" charset="0"/>
              </a:rPr>
              <a:t> in the complex plane. The distance along the light blue line from the origin to the point </a:t>
            </a:r>
            <a:r>
              <a:rPr lang="en-US" sz="8000" i="1" dirty="0" smtClean="0">
                <a:latin typeface="Times New Roman" pitchFamily="18" charset="0"/>
                <a:cs typeface="Times New Roman" pitchFamily="18" charset="0"/>
              </a:rPr>
              <a:t>z</a:t>
            </a:r>
            <a:r>
              <a:rPr lang="en-US" sz="8000" dirty="0" smtClean="0">
                <a:latin typeface="Times New Roman" pitchFamily="18" charset="0"/>
                <a:cs typeface="Times New Roman" pitchFamily="18" charset="0"/>
              </a:rPr>
              <a:t> is the </a:t>
            </a:r>
            <a:r>
              <a:rPr lang="en-US" sz="8000" i="1" dirty="0" smtClean="0">
                <a:latin typeface="Times New Roman" pitchFamily="18" charset="0"/>
                <a:cs typeface="Times New Roman" pitchFamily="18" charset="0"/>
              </a:rPr>
              <a:t>modulus</a:t>
            </a:r>
            <a:r>
              <a:rPr lang="en-US" sz="8000" dirty="0" smtClean="0">
                <a:latin typeface="Times New Roman" pitchFamily="18" charset="0"/>
                <a:cs typeface="Times New Roman" pitchFamily="18" charset="0"/>
              </a:rPr>
              <a:t> or </a:t>
            </a:r>
            <a:r>
              <a:rPr lang="en-US" sz="8000" i="1" dirty="0" smtClean="0">
                <a:latin typeface="Times New Roman" pitchFamily="18" charset="0"/>
                <a:cs typeface="Times New Roman" pitchFamily="18" charset="0"/>
              </a:rPr>
              <a:t>absolute value</a:t>
            </a:r>
            <a:r>
              <a:rPr lang="en-US" sz="8000" dirty="0" smtClean="0">
                <a:latin typeface="Times New Roman" pitchFamily="18" charset="0"/>
                <a:cs typeface="Times New Roman" pitchFamily="18" charset="0"/>
              </a:rPr>
              <a:t> of </a:t>
            </a:r>
            <a:r>
              <a:rPr lang="en-US" sz="8000" i="1" dirty="0" smtClean="0">
                <a:latin typeface="Times New Roman" pitchFamily="18" charset="0"/>
                <a:cs typeface="Times New Roman" pitchFamily="18" charset="0"/>
              </a:rPr>
              <a:t>z</a:t>
            </a:r>
            <a:r>
              <a:rPr lang="en-US" sz="8000" dirty="0" smtClean="0">
                <a:latin typeface="Times New Roman" pitchFamily="18" charset="0"/>
                <a:cs typeface="Times New Roman" pitchFamily="18" charset="0"/>
              </a:rPr>
              <a:t>. The angle φ is the </a:t>
            </a:r>
            <a:r>
              <a:rPr lang="en-US" sz="8000" i="1" dirty="0" smtClean="0">
                <a:latin typeface="Times New Roman" pitchFamily="18" charset="0"/>
                <a:cs typeface="Times New Roman" pitchFamily="18" charset="0"/>
              </a:rPr>
              <a:t>argument</a:t>
            </a:r>
            <a:r>
              <a:rPr lang="en-US" sz="8000" dirty="0" smtClean="0">
                <a:latin typeface="Times New Roman" pitchFamily="18" charset="0"/>
                <a:cs typeface="Times New Roman" pitchFamily="18" charset="0"/>
              </a:rPr>
              <a:t> of </a:t>
            </a:r>
            <a:r>
              <a:rPr lang="en-US" sz="8000" i="1" dirty="0" smtClean="0">
                <a:latin typeface="Times New Roman" pitchFamily="18" charset="0"/>
                <a:cs typeface="Times New Roman" pitchFamily="18" charset="0"/>
              </a:rPr>
              <a:t>z</a:t>
            </a:r>
            <a:r>
              <a:rPr lang="en-US" sz="8000" dirty="0" smtClean="0">
                <a:latin typeface="Times New Roman" pitchFamily="18" charset="0"/>
                <a:cs typeface="Times New Roman" pitchFamily="18" charset="0"/>
              </a:rPr>
              <a:t>.</a:t>
            </a:r>
            <a:r>
              <a:rPr kumimoji="0" lang="en-US" sz="4400" b="1" i="1"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r>
            <a:br>
              <a:rPr kumimoji="0" lang="en-US" sz="4400" b="1" i="1"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br>
            <a:endParaRPr kumimoji="0" lang="en-US" sz="4400"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smtClean="0">
                <a:latin typeface="Times New Roman" pitchFamily="18" charset="0"/>
                <a:cs typeface="Times New Roman" pitchFamily="18" charset="0"/>
              </a:rPr>
              <a:t>Inverse Z-Transform Using Transform Equation</a:t>
            </a:r>
            <a:endParaRPr lang="en-US" sz="2800" dirty="0"/>
          </a:p>
        </p:txBody>
      </p:sp>
      <p:sp>
        <p:nvSpPr>
          <p:cNvPr id="3" name="Content Placeholder 2"/>
          <p:cNvSpPr>
            <a:spLocks noGrp="1"/>
          </p:cNvSpPr>
          <p:nvPr>
            <p:ph idx="1"/>
          </p:nvPr>
        </p:nvSpPr>
        <p:spPr>
          <a:xfrm>
            <a:off x="457200" y="1219200"/>
            <a:ext cx="8229600" cy="5029200"/>
          </a:xfrm>
        </p:spPr>
        <p:txBody>
          <a:bodyPr anchor="t">
            <a:normAutofit/>
          </a:bodyPr>
          <a:lstStyle/>
          <a:p>
            <a:pPr>
              <a:buNone/>
            </a:pPr>
            <a:r>
              <a:rPr lang="en-US" sz="5100" b="1" dirty="0" smtClean="0">
                <a:latin typeface="Times New Roman" pitchFamily="18" charset="0"/>
                <a:cs typeface="Times New Roman" pitchFamily="18" charset="0"/>
              </a:rPr>
              <a:t>   </a:t>
            </a:r>
            <a:r>
              <a:rPr lang="en-US" sz="5100" b="1" dirty="0" smtClean="0">
                <a:latin typeface="Times New Roman" pitchFamily="18" charset="0"/>
                <a:cs typeface="Times New Roman" pitchFamily="18" charset="0"/>
              </a:rPr>
              <a:t> </a:t>
            </a:r>
            <a:r>
              <a:rPr lang="en-US" sz="5100" b="1" dirty="0" smtClean="0">
                <a:latin typeface="Times New Roman" pitchFamily="18" charset="0"/>
                <a:cs typeface="Times New Roman" pitchFamily="18" charset="0"/>
              </a:rPr>
              <a:t> </a:t>
            </a:r>
            <a:r>
              <a:rPr lang="en-US" sz="2400" b="1" dirty="0" smtClean="0">
                <a:latin typeface="Times New Roman" pitchFamily="18" charset="0"/>
                <a:cs typeface="Times New Roman" pitchFamily="18" charset="0"/>
              </a:rPr>
              <a:t>iii)</a:t>
            </a:r>
          </a:p>
          <a:p>
            <a:pPr>
              <a:buNone/>
            </a:pPr>
            <a:endParaRPr lang="en-US" sz="2400" b="1" dirty="0" smtClean="0">
              <a:latin typeface="Times New Roman" pitchFamily="18" charset="0"/>
              <a:cs typeface="Times New Roman" pitchFamily="18" charset="0"/>
            </a:endParaRPr>
          </a:p>
          <a:p>
            <a:pPr>
              <a:buNone/>
            </a:pPr>
            <a:r>
              <a:rPr lang="en-US" sz="2400"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Solution = ?</a:t>
            </a:r>
            <a:endParaRPr lang="en-US" sz="2400" b="1" dirty="0" smtClean="0">
              <a:latin typeface="Times New Roman" pitchFamily="18" charset="0"/>
              <a:cs typeface="Times New Roman" pitchFamily="18" charset="0"/>
            </a:endParaRPr>
          </a:p>
          <a:p>
            <a:pPr>
              <a:buNone/>
            </a:pPr>
            <a:r>
              <a:rPr lang="en-US" b="1"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  </a:t>
            </a:r>
          </a:p>
          <a:p>
            <a:pPr>
              <a:buNone/>
            </a:pPr>
            <a:endParaRPr lang="en-US" sz="2400" b="1" dirty="0" smtClean="0">
              <a:latin typeface="Times New Roman" pitchFamily="18" charset="0"/>
              <a:cs typeface="Times New Roman" pitchFamily="18" charset="0"/>
            </a:endParaRPr>
          </a:p>
          <a:p>
            <a:pPr>
              <a:buNone/>
            </a:pPr>
            <a:endParaRPr lang="en-US" sz="2400" dirty="0" smtClean="0">
              <a:latin typeface="Times New Roman" pitchFamily="18" charset="0"/>
              <a:cs typeface="Times New Roman" pitchFamily="18" charset="0"/>
            </a:endParaRPr>
          </a:p>
          <a:p>
            <a:pPr>
              <a:buNone/>
            </a:pPr>
            <a:endParaRPr lang="en-US" b="1" baseline="-25000" dirty="0" smtClean="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50</a:t>
            </a:fld>
            <a:endParaRPr lang="en-US"/>
          </a:p>
        </p:txBody>
      </p:sp>
      <p:graphicFrame>
        <p:nvGraphicFramePr>
          <p:cNvPr id="67595" name="Object 11"/>
          <p:cNvGraphicFramePr>
            <a:graphicFrameLocks noChangeAspect="1"/>
          </p:cNvGraphicFramePr>
          <p:nvPr/>
        </p:nvGraphicFramePr>
        <p:xfrm>
          <a:off x="1981200" y="1600200"/>
          <a:ext cx="2516187" cy="449263"/>
        </p:xfrm>
        <a:graphic>
          <a:graphicData uri="http://schemas.openxmlformats.org/presentationml/2006/ole">
            <p:oleObj spid="_x0000_s67595" name="Equation" r:id="rId3" imgW="1384200" imgH="228600" progId="Equation.3">
              <p:embed/>
            </p:oleObj>
          </a:graphicData>
        </a:graphic>
      </p:graphicFrame>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2362200"/>
          </a:xfrm>
        </p:spPr>
        <p:txBody>
          <a:bodyPr>
            <a:noAutofit/>
          </a:bodyPr>
          <a:lstStyle/>
          <a:p>
            <a:pPr algn="ctr">
              <a:buNone/>
            </a:pPr>
            <a:r>
              <a:rPr lang="en-US" sz="11500" dirty="0" smtClean="0">
                <a:solidFill>
                  <a:srgbClr val="FF0000"/>
                </a:solidFill>
              </a:rPr>
              <a:t>Thank You</a:t>
            </a:r>
            <a:endParaRPr lang="en-US" sz="11500" dirty="0">
              <a:solidFill>
                <a:srgbClr val="FF0000"/>
              </a:solidFill>
            </a:endParaRPr>
          </a:p>
        </p:txBody>
      </p:sp>
      <p:sp>
        <p:nvSpPr>
          <p:cNvPr id="4" name="Date Placeholder 3"/>
          <p:cNvSpPr>
            <a:spLocks noGrp="1"/>
          </p:cNvSpPr>
          <p:nvPr>
            <p:ph type="dt" sz="half" idx="10"/>
          </p:nvPr>
        </p:nvSpPr>
        <p:spPr/>
        <p:txBody>
          <a:bodyPr/>
          <a:lstStyle/>
          <a:p>
            <a:fld id="{F45DCF86-6993-4718-939D-5840394F1A8C}"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51</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b="1" dirty="0" smtClean="0">
                <a:latin typeface="Times New Roman" pitchFamily="18" charset="0"/>
                <a:cs typeface="Times New Roman" pitchFamily="18" charset="0"/>
              </a:rPr>
              <a:t>Z-Transform</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5029200"/>
          </a:xfrm>
        </p:spPr>
        <p:txBody>
          <a:bodyPr>
            <a:normAutofit fontScale="92500" lnSpcReduction="10000"/>
          </a:bodyPr>
          <a:lstStyle/>
          <a:p>
            <a:r>
              <a:rPr lang="en-US" sz="2400" dirty="0" smtClean="0">
                <a:latin typeface="Times New Roman" pitchFamily="18" charset="0"/>
                <a:cs typeface="Times New Roman" pitchFamily="18" charset="0"/>
              </a:rPr>
              <a:t>The Fourier transform of a discrete time signal          is defined as: </a:t>
            </a: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       provided          is absolutely </a:t>
            </a:r>
            <a:r>
              <a:rPr lang="en-US" sz="2400" dirty="0" err="1" smtClean="0">
                <a:latin typeface="Times New Roman" pitchFamily="18" charset="0"/>
                <a:cs typeface="Times New Roman" pitchFamily="18" charset="0"/>
              </a:rPr>
              <a:t>summable</a:t>
            </a:r>
            <a:r>
              <a:rPr lang="en-US" sz="2400" dirty="0" smtClean="0">
                <a:latin typeface="Times New Roman" pitchFamily="18" charset="0"/>
                <a:cs typeface="Times New Roman" pitchFamily="18" charset="0"/>
              </a:rPr>
              <a:t>: </a:t>
            </a:r>
          </a:p>
          <a:p>
            <a:pPr>
              <a:buNone/>
            </a:pPr>
            <a:endParaRPr lang="en-US" sz="2400" dirty="0" smtClean="0">
              <a:latin typeface="Times New Roman" pitchFamily="18" charset="0"/>
              <a:cs typeface="Times New Roman" pitchFamily="18" charset="0"/>
            </a:endParaRPr>
          </a:p>
          <a:p>
            <a:pPr>
              <a:buNone/>
            </a:pPr>
            <a:endParaRPr lang="en-US" sz="2400" dirty="0" smtClean="0">
              <a:latin typeface="Times New Roman" pitchFamily="18" charset="0"/>
              <a:cs typeface="Times New Roman" pitchFamily="18" charset="0"/>
            </a:endParaRPr>
          </a:p>
          <a:p>
            <a:pPr>
              <a:buNone/>
            </a:pPr>
            <a:endParaRPr lang="en-US" sz="2600" dirty="0" smtClean="0">
              <a:latin typeface="Times New Roman" pitchFamily="18" charset="0"/>
              <a:cs typeface="Times New Roman" pitchFamily="18" charset="0"/>
            </a:endParaRPr>
          </a:p>
          <a:p>
            <a:pPr algn="just"/>
            <a:r>
              <a:rPr lang="en-US" sz="2600" dirty="0" smtClean="0">
                <a:latin typeface="Times New Roman" pitchFamily="18" charset="0"/>
                <a:cs typeface="Times New Roman" pitchFamily="18" charset="0"/>
              </a:rPr>
              <a:t>Obviously some signals may not satisfy this condition and their Fourier transform do not exist. </a:t>
            </a:r>
          </a:p>
          <a:p>
            <a:pPr algn="just"/>
            <a:r>
              <a:rPr lang="en-US" sz="2600" dirty="0" smtClean="0">
                <a:latin typeface="Times New Roman" pitchFamily="18" charset="0"/>
                <a:cs typeface="Times New Roman" pitchFamily="18" charset="0"/>
              </a:rPr>
              <a:t>To overcome this difficulty, we can multiply the given exponential function       by certain values of the real parameter </a:t>
            </a:r>
            <a:r>
              <a:rPr lang="en-US" sz="3000" b="1" i="1" dirty="0" smtClean="0">
                <a:latin typeface="Times New Roman" pitchFamily="18" charset="0"/>
                <a:cs typeface="Times New Roman" pitchFamily="18" charset="0"/>
              </a:rPr>
              <a:t>r </a:t>
            </a:r>
            <a:r>
              <a:rPr lang="en-US" sz="2600" dirty="0" smtClean="0">
                <a:latin typeface="Times New Roman" pitchFamily="18" charset="0"/>
                <a:cs typeface="Times New Roman" pitchFamily="18" charset="0"/>
              </a:rPr>
              <a:t>so that          may be forced to be </a:t>
            </a:r>
            <a:r>
              <a:rPr lang="en-US" sz="2600" dirty="0" err="1" smtClean="0">
                <a:latin typeface="Times New Roman" pitchFamily="18" charset="0"/>
                <a:cs typeface="Times New Roman" pitchFamily="18" charset="0"/>
              </a:rPr>
              <a:t>summable</a:t>
            </a:r>
            <a:r>
              <a:rPr lang="en-US" sz="2600" dirty="0" smtClean="0">
                <a:latin typeface="Times New Roman" pitchFamily="18" charset="0"/>
                <a:cs typeface="Times New Roman" pitchFamily="18" charset="0"/>
              </a:rPr>
              <a:t> . </a:t>
            </a:r>
            <a:endParaRPr lang="en-US" sz="26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FE3C4966-11CD-4039-9D0C-8964FFF1B195}"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6</a:t>
            </a:fld>
            <a:endParaRPr lang="en-US"/>
          </a:p>
        </p:txBody>
      </p:sp>
      <p:graphicFrame>
        <p:nvGraphicFramePr>
          <p:cNvPr id="2052" name="Object 6"/>
          <p:cNvGraphicFramePr>
            <a:graphicFrameLocks noChangeAspect="1"/>
          </p:cNvGraphicFramePr>
          <p:nvPr/>
        </p:nvGraphicFramePr>
        <p:xfrm>
          <a:off x="3048000" y="1752600"/>
          <a:ext cx="3124200" cy="914400"/>
        </p:xfrm>
        <a:graphic>
          <a:graphicData uri="http://schemas.openxmlformats.org/presentationml/2006/ole">
            <p:oleObj spid="_x0000_s2052" name="Equation" r:id="rId3" imgW="1434960" imgH="431640" progId="Equation.3">
              <p:embed/>
            </p:oleObj>
          </a:graphicData>
        </a:graphic>
      </p:graphicFrame>
      <p:graphicFrame>
        <p:nvGraphicFramePr>
          <p:cNvPr id="2056" name="Object 8"/>
          <p:cNvGraphicFramePr>
            <a:graphicFrameLocks noChangeAspect="1"/>
          </p:cNvGraphicFramePr>
          <p:nvPr/>
        </p:nvGraphicFramePr>
        <p:xfrm>
          <a:off x="3505200" y="3048000"/>
          <a:ext cx="2057400" cy="914400"/>
        </p:xfrm>
        <a:graphic>
          <a:graphicData uri="http://schemas.openxmlformats.org/presentationml/2006/ole">
            <p:oleObj spid="_x0000_s2056" name="Equation" r:id="rId4" imgW="888840" imgH="431640" progId="Equation.3">
              <p:embed/>
            </p:oleObj>
          </a:graphicData>
        </a:graphic>
      </p:graphicFrame>
      <p:graphicFrame>
        <p:nvGraphicFramePr>
          <p:cNvPr id="2058" name="Object 10"/>
          <p:cNvGraphicFramePr>
            <a:graphicFrameLocks noChangeAspect="1"/>
          </p:cNvGraphicFramePr>
          <p:nvPr/>
        </p:nvGraphicFramePr>
        <p:xfrm>
          <a:off x="6172200" y="1295400"/>
          <a:ext cx="533400" cy="368300"/>
        </p:xfrm>
        <a:graphic>
          <a:graphicData uri="http://schemas.openxmlformats.org/presentationml/2006/ole">
            <p:oleObj spid="_x0000_s2058" name="Equation" r:id="rId5" imgW="279360" imgH="215640" progId="Equation.3">
              <p:embed/>
            </p:oleObj>
          </a:graphicData>
        </a:graphic>
      </p:graphicFrame>
      <p:graphicFrame>
        <p:nvGraphicFramePr>
          <p:cNvPr id="2061" name="Object 13"/>
          <p:cNvGraphicFramePr>
            <a:graphicFrameLocks noChangeAspect="1"/>
          </p:cNvGraphicFramePr>
          <p:nvPr/>
        </p:nvGraphicFramePr>
        <p:xfrm>
          <a:off x="2133600" y="2743200"/>
          <a:ext cx="533400" cy="368300"/>
        </p:xfrm>
        <a:graphic>
          <a:graphicData uri="http://schemas.openxmlformats.org/presentationml/2006/ole">
            <p:oleObj spid="_x0000_s2061" name="Equation" r:id="rId6" imgW="279360" imgH="215640" progId="Equation.3">
              <p:embed/>
            </p:oleObj>
          </a:graphicData>
        </a:graphic>
      </p:graphicFrame>
      <p:graphicFrame>
        <p:nvGraphicFramePr>
          <p:cNvPr id="2077" name="Object 29"/>
          <p:cNvGraphicFramePr>
            <a:graphicFrameLocks noChangeAspect="1"/>
          </p:cNvGraphicFramePr>
          <p:nvPr/>
        </p:nvGraphicFramePr>
        <p:xfrm>
          <a:off x="3352800" y="5711370"/>
          <a:ext cx="531812" cy="368300"/>
        </p:xfrm>
        <a:graphic>
          <a:graphicData uri="http://schemas.openxmlformats.org/presentationml/2006/ole">
            <p:oleObj spid="_x0000_s2077" name="Equation" r:id="rId7" imgW="279360" imgH="215640" progId="Equation.3">
              <p:embed/>
            </p:oleObj>
          </a:graphicData>
        </a:graphic>
      </p:graphicFrame>
      <p:graphicFrame>
        <p:nvGraphicFramePr>
          <p:cNvPr id="2078" name="Object 30"/>
          <p:cNvGraphicFramePr>
            <a:graphicFrameLocks noChangeAspect="1"/>
          </p:cNvGraphicFramePr>
          <p:nvPr/>
        </p:nvGraphicFramePr>
        <p:xfrm>
          <a:off x="3733800" y="5334000"/>
          <a:ext cx="533400" cy="381000"/>
        </p:xfrm>
        <a:graphic>
          <a:graphicData uri="http://schemas.openxmlformats.org/presentationml/2006/ole">
            <p:oleObj spid="_x0000_s2078" name="Equation" r:id="rId8" imgW="228600" imgH="203040" progId="Equation.3">
              <p:embed/>
            </p:oleObj>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en-US" b="1" dirty="0" smtClean="0">
                <a:latin typeface="Times New Roman" pitchFamily="18" charset="0"/>
                <a:cs typeface="Times New Roman" pitchFamily="18" charset="0"/>
              </a:rPr>
              <a:t>Z-Transform</a:t>
            </a:r>
            <a:endParaRPr lang="en-US" b="1" dirty="0"/>
          </a:p>
        </p:txBody>
      </p:sp>
      <p:sp>
        <p:nvSpPr>
          <p:cNvPr id="3" name="Content Placeholder 2"/>
          <p:cNvSpPr>
            <a:spLocks noGrp="1"/>
          </p:cNvSpPr>
          <p:nvPr>
            <p:ph idx="1"/>
          </p:nvPr>
        </p:nvSpPr>
        <p:spPr>
          <a:xfrm>
            <a:off x="457200" y="1447800"/>
            <a:ext cx="8229600" cy="4678363"/>
          </a:xfrm>
        </p:spPr>
        <p:txBody>
          <a:bodyPr>
            <a:normAutofit/>
          </a:bodyPr>
          <a:lstStyle/>
          <a:p>
            <a:pPr>
              <a:buNone/>
            </a:pPr>
            <a:r>
              <a:rPr lang="en-US" sz="2400" dirty="0" smtClean="0">
                <a:latin typeface="Times New Roman" pitchFamily="18" charset="0"/>
                <a:cs typeface="Times New Roman" pitchFamily="18" charset="0"/>
              </a:rPr>
              <a:t>Now the discrete time Fourier transform becomes:</a:t>
            </a: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000" dirty="0" smtClean="0">
              <a:latin typeface="Times New Roman" pitchFamily="18" charset="0"/>
              <a:cs typeface="Times New Roman" pitchFamily="18" charset="0"/>
            </a:endParaRPr>
          </a:p>
          <a:p>
            <a:pPr>
              <a:buNone/>
            </a:pPr>
            <a:r>
              <a:rPr lang="en-GB" altLang="zh-CN" sz="2400" dirty="0" smtClean="0">
                <a:latin typeface="Times New Roman" pitchFamily="18" charset="0"/>
                <a:ea typeface="宋体" pitchFamily="2" charset="-122"/>
                <a:cs typeface="Times New Roman" pitchFamily="18" charset="0"/>
              </a:rPr>
              <a:t>The </a:t>
            </a:r>
            <a:r>
              <a:rPr lang="en-GB" altLang="zh-CN" sz="2400" b="1" dirty="0" smtClean="0">
                <a:latin typeface="Times New Roman" pitchFamily="18" charset="0"/>
                <a:ea typeface="宋体" pitchFamily="2" charset="-122"/>
                <a:cs typeface="Times New Roman" pitchFamily="18" charset="0"/>
              </a:rPr>
              <a:t>z-transform</a:t>
            </a:r>
            <a:r>
              <a:rPr lang="en-GB" altLang="zh-CN" sz="2400" dirty="0" smtClean="0">
                <a:latin typeface="Times New Roman" pitchFamily="18" charset="0"/>
                <a:ea typeface="宋体" pitchFamily="2" charset="-122"/>
                <a:cs typeface="Times New Roman" pitchFamily="18" charset="0"/>
              </a:rPr>
              <a:t> of a discrete-time signal </a:t>
            </a:r>
            <a:r>
              <a:rPr lang="en-GB" altLang="zh-CN" sz="2400" i="1" dirty="0" smtClean="0">
                <a:latin typeface="Times New Roman" pitchFamily="18" charset="0"/>
                <a:ea typeface="宋体" pitchFamily="2" charset="-122"/>
                <a:cs typeface="Times New Roman" pitchFamily="18" charset="0"/>
              </a:rPr>
              <a:t>x(n) </a:t>
            </a:r>
            <a:r>
              <a:rPr lang="en-GB" altLang="zh-CN" sz="2400" dirty="0" smtClean="0">
                <a:latin typeface="Times New Roman" pitchFamily="18" charset="0"/>
                <a:ea typeface="宋体" pitchFamily="2" charset="-122"/>
                <a:cs typeface="Times New Roman" pitchFamily="18" charset="0"/>
              </a:rPr>
              <a:t>is defined by</a:t>
            </a:r>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pPr algn="just">
              <a:buNone/>
            </a:pPr>
            <a:r>
              <a:rPr lang="en-GB" altLang="zh-CN" sz="2400" dirty="0" smtClean="0">
                <a:latin typeface="Times New Roman" pitchFamily="18" charset="0"/>
                <a:ea typeface="宋体" pitchFamily="2" charset="-122"/>
                <a:cs typeface="Times New Roman" pitchFamily="18" charset="0"/>
              </a:rPr>
              <a:t>     Where              is a complex variable. The values of </a:t>
            </a:r>
            <a:r>
              <a:rPr lang="en-GB" altLang="zh-CN" sz="2400" i="1" dirty="0" smtClean="0">
                <a:latin typeface="Times New Roman" pitchFamily="18" charset="0"/>
                <a:ea typeface="宋体" pitchFamily="2" charset="-122"/>
                <a:cs typeface="Times New Roman" pitchFamily="18" charset="0"/>
              </a:rPr>
              <a:t>z</a:t>
            </a:r>
            <a:r>
              <a:rPr lang="en-GB" altLang="zh-CN" sz="2400" dirty="0" smtClean="0">
                <a:latin typeface="Times New Roman" pitchFamily="18" charset="0"/>
                <a:ea typeface="宋体" pitchFamily="2" charset="-122"/>
                <a:cs typeface="Times New Roman" pitchFamily="18" charset="0"/>
              </a:rPr>
              <a:t> for which the sum converges define a region in the </a:t>
            </a:r>
            <a:r>
              <a:rPr lang="en-GB" altLang="zh-CN" sz="2400" i="1" dirty="0" smtClean="0">
                <a:latin typeface="Times New Roman" pitchFamily="18" charset="0"/>
                <a:ea typeface="宋体" pitchFamily="2" charset="-122"/>
                <a:cs typeface="Times New Roman" pitchFamily="18" charset="0"/>
              </a:rPr>
              <a:t>z</a:t>
            </a:r>
            <a:r>
              <a:rPr lang="en-GB" altLang="zh-CN" sz="2400" dirty="0" smtClean="0">
                <a:latin typeface="Times New Roman" pitchFamily="18" charset="0"/>
                <a:ea typeface="宋体" pitchFamily="2" charset="-122"/>
                <a:cs typeface="Times New Roman" pitchFamily="18" charset="0"/>
              </a:rPr>
              <a:t>-plane referred to as the </a:t>
            </a:r>
            <a:r>
              <a:rPr lang="en-GB" altLang="zh-CN" sz="2400" i="1" dirty="0" smtClean="0">
                <a:latin typeface="Times New Roman" pitchFamily="18" charset="0"/>
                <a:ea typeface="宋体" pitchFamily="2" charset="-122"/>
                <a:cs typeface="Times New Roman" pitchFamily="18" charset="0"/>
              </a:rPr>
              <a:t>region of convergence </a:t>
            </a:r>
            <a:r>
              <a:rPr lang="en-GB" altLang="zh-CN" sz="2400" dirty="0" smtClean="0">
                <a:latin typeface="Times New Roman" pitchFamily="18" charset="0"/>
                <a:ea typeface="宋体" pitchFamily="2" charset="-122"/>
                <a:cs typeface="Times New Roman" pitchFamily="18" charset="0"/>
              </a:rPr>
              <a:t>(ROC). </a:t>
            </a:r>
            <a:endParaRPr lang="en-US" sz="2400"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D6F2264A-17D5-454F-80E6-F38BD6947A67}" type="datetime3">
              <a:rPr lang="en-US" smtClean="0"/>
              <a:pPr/>
              <a:t>2 April 2020</a:t>
            </a:fld>
            <a:endParaRPr lang="en-US"/>
          </a:p>
        </p:txBody>
      </p:sp>
      <p:sp>
        <p:nvSpPr>
          <p:cNvPr id="5" name="Footer Placeholder 4"/>
          <p:cNvSpPr>
            <a:spLocks noGrp="1"/>
          </p:cNvSpPr>
          <p:nvPr>
            <p:ph type="ftr" sz="quarter" idx="11"/>
          </p:nvPr>
        </p:nvSpPr>
        <p:spPr/>
        <p:txBody>
          <a:bodyPr/>
          <a:lstStyle/>
          <a:p>
            <a:r>
              <a:rPr lang="en-US" smtClean="0"/>
              <a:t>CSE 447: Digital Signal Processing, Dept. of Computer Science and Engineering</a:t>
            </a:r>
            <a:endParaRPr lang="en-US"/>
          </a:p>
        </p:txBody>
      </p:sp>
      <p:sp>
        <p:nvSpPr>
          <p:cNvPr id="6" name="Slide Number Placeholder 5"/>
          <p:cNvSpPr>
            <a:spLocks noGrp="1"/>
          </p:cNvSpPr>
          <p:nvPr>
            <p:ph type="sldNum" sz="quarter" idx="12"/>
          </p:nvPr>
        </p:nvSpPr>
        <p:spPr/>
        <p:txBody>
          <a:bodyPr/>
          <a:lstStyle/>
          <a:p>
            <a:fld id="{0FC8CFFE-504E-48E2-9562-8F7E4BA14AAB}" type="slidenum">
              <a:rPr lang="en-US" smtClean="0"/>
              <a:pPr/>
              <a:t>7</a:t>
            </a:fld>
            <a:endParaRPr lang="en-US"/>
          </a:p>
        </p:txBody>
      </p:sp>
      <p:graphicFrame>
        <p:nvGraphicFramePr>
          <p:cNvPr id="22530" name="Object 6"/>
          <p:cNvGraphicFramePr>
            <a:graphicFrameLocks noChangeAspect="1"/>
          </p:cNvGraphicFramePr>
          <p:nvPr/>
        </p:nvGraphicFramePr>
        <p:xfrm>
          <a:off x="2971800" y="1905000"/>
          <a:ext cx="3479800" cy="1066800"/>
        </p:xfrm>
        <a:graphic>
          <a:graphicData uri="http://schemas.openxmlformats.org/presentationml/2006/ole">
            <p:oleObj spid="_x0000_s22530" name="Equation" r:id="rId3" imgW="1523880" imgH="431640" progId="Equation.3">
              <p:embed/>
            </p:oleObj>
          </a:graphicData>
        </a:graphic>
      </p:graphicFrame>
      <p:graphicFrame>
        <p:nvGraphicFramePr>
          <p:cNvPr id="22531" name="Object 6"/>
          <p:cNvGraphicFramePr>
            <a:graphicFrameLocks noChangeAspect="1"/>
          </p:cNvGraphicFramePr>
          <p:nvPr/>
        </p:nvGraphicFramePr>
        <p:xfrm>
          <a:off x="3327400" y="3581400"/>
          <a:ext cx="2609850" cy="1065213"/>
        </p:xfrm>
        <a:graphic>
          <a:graphicData uri="http://schemas.openxmlformats.org/presentationml/2006/ole">
            <p:oleObj spid="_x0000_s22531" name="Equation" r:id="rId4" imgW="1143000" imgH="431640" progId="Equation.3">
              <p:embed/>
            </p:oleObj>
          </a:graphicData>
        </a:graphic>
      </p:graphicFrame>
      <p:graphicFrame>
        <p:nvGraphicFramePr>
          <p:cNvPr id="9" name="Object 8"/>
          <p:cNvGraphicFramePr>
            <a:graphicFrameLocks noChangeAspect="1"/>
          </p:cNvGraphicFramePr>
          <p:nvPr/>
        </p:nvGraphicFramePr>
        <p:xfrm>
          <a:off x="4514850" y="3321050"/>
          <a:ext cx="114300" cy="215900"/>
        </p:xfrm>
        <a:graphic>
          <a:graphicData uri="http://schemas.openxmlformats.org/presentationml/2006/ole">
            <p:oleObj spid="_x0000_s22532" name="Equation" r:id="rId5" imgW="114120" imgH="215640" progId="Equation.3">
              <p:embed/>
            </p:oleObj>
          </a:graphicData>
        </a:graphic>
      </p:graphicFrame>
      <p:graphicFrame>
        <p:nvGraphicFramePr>
          <p:cNvPr id="10" name="Object 9"/>
          <p:cNvGraphicFramePr>
            <a:graphicFrameLocks noChangeAspect="1"/>
          </p:cNvGraphicFramePr>
          <p:nvPr/>
        </p:nvGraphicFramePr>
        <p:xfrm>
          <a:off x="1828800" y="4876800"/>
          <a:ext cx="1295400" cy="508000"/>
        </p:xfrm>
        <a:graphic>
          <a:graphicData uri="http://schemas.openxmlformats.org/presentationml/2006/ole">
            <p:oleObj spid="_x0000_s22533" name="Equation" r:id="rId6" imgW="545760" imgH="203040" progId="Equation.3">
              <p:embed/>
            </p:oleObj>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Footer Placeholder 4"/>
          <p:cNvSpPr>
            <a:spLocks noGrp="1"/>
          </p:cNvSpPr>
          <p:nvPr>
            <p:ph type="ftr" sz="quarter" idx="11"/>
          </p:nvPr>
        </p:nvSpPr>
        <p:spPr/>
        <p:txBody>
          <a:bodyPr/>
          <a:lstStyle/>
          <a:p>
            <a:pPr>
              <a:defRPr/>
            </a:pPr>
            <a:r>
              <a:rPr lang="en-US" smtClean="0"/>
              <a:t>CSE 447: Digital Signal Processing, Dept. of Computer Science and Engineering</a:t>
            </a:r>
            <a:endParaRPr lang="en-US" dirty="0"/>
          </a:p>
        </p:txBody>
      </p:sp>
      <p:sp>
        <p:nvSpPr>
          <p:cNvPr id="24" name="Slide Number Placeholder 5"/>
          <p:cNvSpPr>
            <a:spLocks noGrp="1"/>
          </p:cNvSpPr>
          <p:nvPr>
            <p:ph type="sldNum" sz="quarter" idx="12"/>
          </p:nvPr>
        </p:nvSpPr>
        <p:spPr/>
        <p:txBody>
          <a:bodyPr/>
          <a:lstStyle/>
          <a:p>
            <a:pPr>
              <a:defRPr/>
            </a:pPr>
            <a:fld id="{E8199298-047E-4735-9825-82EF8508C46B}" type="slidenum">
              <a:rPr lang="en-US"/>
              <a:pPr>
                <a:defRPr/>
              </a:pPr>
              <a:t>8</a:t>
            </a:fld>
            <a:endParaRPr lang="en-US"/>
          </a:p>
        </p:txBody>
      </p:sp>
      <p:sp>
        <p:nvSpPr>
          <p:cNvPr id="2053" name="Rectangle 2"/>
          <p:cNvSpPr>
            <a:spLocks noGrp="1" noChangeArrowheads="1"/>
          </p:cNvSpPr>
          <p:nvPr>
            <p:ph type="title"/>
          </p:nvPr>
        </p:nvSpPr>
        <p:spPr>
          <a:xfrm>
            <a:off x="533400" y="152400"/>
            <a:ext cx="8229600" cy="792162"/>
          </a:xfrm>
        </p:spPr>
        <p:txBody>
          <a:bodyPr>
            <a:normAutofit/>
          </a:bodyPr>
          <a:lstStyle/>
          <a:p>
            <a:pPr eaLnBrk="1" hangingPunct="1"/>
            <a:r>
              <a:rPr lang="en-US" sz="4000" b="1" dirty="0" smtClean="0">
                <a:latin typeface="Times New Roman" pitchFamily="18" charset="0"/>
                <a:cs typeface="Times New Roman" pitchFamily="18" charset="0"/>
              </a:rPr>
              <a:t>The z-transform and the DTFT</a:t>
            </a:r>
          </a:p>
        </p:txBody>
      </p:sp>
      <p:sp>
        <p:nvSpPr>
          <p:cNvPr id="2054" name="Rectangle 3"/>
          <p:cNvSpPr>
            <a:spLocks noGrp="1" noChangeArrowheads="1"/>
          </p:cNvSpPr>
          <p:nvPr>
            <p:ph type="body" idx="1"/>
          </p:nvPr>
        </p:nvSpPr>
        <p:spPr>
          <a:xfrm>
            <a:off x="304800" y="1143000"/>
            <a:ext cx="8610600" cy="1168400"/>
          </a:xfrm>
        </p:spPr>
        <p:txBody>
          <a:bodyPr>
            <a:normAutofit/>
          </a:bodyPr>
          <a:lstStyle/>
          <a:p>
            <a:pPr eaLnBrk="1" hangingPunct="1"/>
            <a:r>
              <a:rPr lang="en-US" sz="2600" dirty="0" smtClean="0">
                <a:latin typeface="Times New Roman" pitchFamily="18" charset="0"/>
                <a:cs typeface="Times New Roman" pitchFamily="18" charset="0"/>
              </a:rPr>
              <a:t>The z-transform is a function of the complex z variable</a:t>
            </a:r>
          </a:p>
          <a:p>
            <a:pPr eaLnBrk="1" hangingPunct="1"/>
            <a:r>
              <a:rPr lang="en-US" sz="2600" dirty="0" smtClean="0">
                <a:latin typeface="Times New Roman" pitchFamily="18" charset="0"/>
                <a:cs typeface="Times New Roman" pitchFamily="18" charset="0"/>
              </a:rPr>
              <a:t>If we plot z=</a:t>
            </a:r>
            <a:r>
              <a:rPr lang="en-US" sz="2600" dirty="0" err="1" smtClean="0">
                <a:latin typeface="Times New Roman" pitchFamily="18" charset="0"/>
                <a:cs typeface="Times New Roman" pitchFamily="18" charset="0"/>
              </a:rPr>
              <a:t>e</a:t>
            </a:r>
            <a:r>
              <a:rPr lang="en-US" sz="2600" baseline="30000" dirty="0" err="1" smtClean="0">
                <a:latin typeface="Times New Roman" pitchFamily="18" charset="0"/>
                <a:cs typeface="Times New Roman" pitchFamily="18" charset="0"/>
              </a:rPr>
              <a:t>j</a:t>
            </a:r>
            <a:r>
              <a:rPr lang="en-US" sz="2600" baseline="30000" dirty="0" smtClean="0">
                <a:latin typeface="Times New Roman" pitchFamily="18" charset="0"/>
                <a:cs typeface="Times New Roman" pitchFamily="18" charset="0"/>
                <a:sym typeface="Symbol" pitchFamily="18" charset="2"/>
              </a:rPr>
              <a:t></a:t>
            </a:r>
            <a:r>
              <a:rPr lang="en-US" sz="2600" dirty="0" smtClean="0">
                <a:latin typeface="Times New Roman" pitchFamily="18" charset="0"/>
                <a:cs typeface="Times New Roman" pitchFamily="18" charset="0"/>
              </a:rPr>
              <a:t> for </a:t>
            </a:r>
            <a:r>
              <a:rPr lang="en-US" sz="2600" dirty="0" smtClean="0">
                <a:latin typeface="Times New Roman" pitchFamily="18" charset="0"/>
                <a:cs typeface="Times New Roman" pitchFamily="18" charset="0"/>
                <a:sym typeface="Symbol" pitchFamily="18" charset="2"/>
              </a:rPr>
              <a:t>=0 to 2 we get the unit circle</a:t>
            </a:r>
          </a:p>
          <a:p>
            <a:pPr eaLnBrk="1" hangingPunct="1"/>
            <a:endParaRPr lang="en-US" dirty="0" smtClean="0">
              <a:sym typeface="Symbol" pitchFamily="18" charset="2"/>
            </a:endParaRPr>
          </a:p>
        </p:txBody>
      </p:sp>
      <p:sp>
        <p:nvSpPr>
          <p:cNvPr id="2055" name="Oval 6"/>
          <p:cNvSpPr>
            <a:spLocks noChangeArrowheads="1"/>
          </p:cNvSpPr>
          <p:nvPr/>
        </p:nvSpPr>
        <p:spPr bwMode="auto">
          <a:xfrm>
            <a:off x="989013" y="3336925"/>
            <a:ext cx="2286000" cy="2286000"/>
          </a:xfrm>
          <a:prstGeom prst="ellipse">
            <a:avLst/>
          </a:prstGeom>
          <a:noFill/>
          <a:ln w="19050">
            <a:solidFill>
              <a:schemeClr val="tx1"/>
            </a:solidFill>
            <a:round/>
            <a:headEnd/>
            <a:tailEnd/>
          </a:ln>
        </p:spPr>
        <p:txBody>
          <a:bodyPr wrap="none" anchor="ctr"/>
          <a:lstStyle/>
          <a:p>
            <a:endParaRPr lang="ar-EG"/>
          </a:p>
        </p:txBody>
      </p:sp>
      <p:sp>
        <p:nvSpPr>
          <p:cNvPr id="2056" name="Line 7"/>
          <p:cNvSpPr>
            <a:spLocks noChangeShapeType="1"/>
          </p:cNvSpPr>
          <p:nvPr/>
        </p:nvSpPr>
        <p:spPr bwMode="auto">
          <a:xfrm>
            <a:off x="396875" y="4486275"/>
            <a:ext cx="3470275" cy="0"/>
          </a:xfrm>
          <a:prstGeom prst="line">
            <a:avLst/>
          </a:prstGeom>
          <a:noFill/>
          <a:ln w="19050">
            <a:solidFill>
              <a:schemeClr val="tx1"/>
            </a:solidFill>
            <a:round/>
            <a:headEnd type="triangle" w="med" len="med"/>
            <a:tailEnd type="triangle" w="med" len="med"/>
          </a:ln>
        </p:spPr>
        <p:txBody>
          <a:bodyPr/>
          <a:lstStyle/>
          <a:p>
            <a:endParaRPr lang="en-US"/>
          </a:p>
        </p:txBody>
      </p:sp>
      <p:sp>
        <p:nvSpPr>
          <p:cNvPr id="2057" name="Line 8"/>
          <p:cNvSpPr>
            <a:spLocks noChangeShapeType="1"/>
          </p:cNvSpPr>
          <p:nvPr/>
        </p:nvSpPr>
        <p:spPr bwMode="auto">
          <a:xfrm rot="-5400000">
            <a:off x="396875" y="4435476"/>
            <a:ext cx="3470275" cy="0"/>
          </a:xfrm>
          <a:prstGeom prst="line">
            <a:avLst/>
          </a:prstGeom>
          <a:noFill/>
          <a:ln w="19050">
            <a:solidFill>
              <a:schemeClr val="tx1"/>
            </a:solidFill>
            <a:round/>
            <a:headEnd type="triangle" w="med" len="med"/>
            <a:tailEnd type="triangle" w="med" len="med"/>
          </a:ln>
        </p:spPr>
        <p:txBody>
          <a:bodyPr/>
          <a:lstStyle/>
          <a:p>
            <a:endParaRPr lang="en-US"/>
          </a:p>
        </p:txBody>
      </p:sp>
      <p:sp>
        <p:nvSpPr>
          <p:cNvPr id="2058" name="Line 9"/>
          <p:cNvSpPr>
            <a:spLocks noChangeShapeType="1"/>
          </p:cNvSpPr>
          <p:nvPr/>
        </p:nvSpPr>
        <p:spPr bwMode="auto">
          <a:xfrm flipV="1">
            <a:off x="2112963" y="3582988"/>
            <a:ext cx="717550" cy="890587"/>
          </a:xfrm>
          <a:prstGeom prst="line">
            <a:avLst/>
          </a:prstGeom>
          <a:noFill/>
          <a:ln w="19050">
            <a:solidFill>
              <a:schemeClr val="tx1"/>
            </a:solidFill>
            <a:prstDash val="dash"/>
            <a:round/>
            <a:headEnd/>
            <a:tailEnd/>
          </a:ln>
        </p:spPr>
        <p:txBody>
          <a:bodyPr/>
          <a:lstStyle/>
          <a:p>
            <a:endParaRPr lang="en-US"/>
          </a:p>
        </p:txBody>
      </p:sp>
      <p:sp>
        <p:nvSpPr>
          <p:cNvPr id="2059" name="Freeform 10"/>
          <p:cNvSpPr>
            <a:spLocks/>
          </p:cNvSpPr>
          <p:nvPr/>
        </p:nvSpPr>
        <p:spPr bwMode="auto">
          <a:xfrm>
            <a:off x="2236788" y="4324350"/>
            <a:ext cx="111125" cy="149225"/>
          </a:xfrm>
          <a:custGeom>
            <a:avLst/>
            <a:gdLst>
              <a:gd name="T0" fmla="*/ 2147483647 w 70"/>
              <a:gd name="T1" fmla="*/ 2147483647 h 94"/>
              <a:gd name="T2" fmla="*/ 0 w 70"/>
              <a:gd name="T3" fmla="*/ 0 h 94"/>
              <a:gd name="T4" fmla="*/ 0 60000 65536"/>
              <a:gd name="T5" fmla="*/ 0 60000 65536"/>
              <a:gd name="T6" fmla="*/ 0 w 70"/>
              <a:gd name="T7" fmla="*/ 0 h 94"/>
              <a:gd name="T8" fmla="*/ 70 w 70"/>
              <a:gd name="T9" fmla="*/ 94 h 94"/>
            </a:gdLst>
            <a:ahLst/>
            <a:cxnLst>
              <a:cxn ang="T4">
                <a:pos x="T0" y="T1"/>
              </a:cxn>
              <a:cxn ang="T5">
                <a:pos x="T2" y="T3"/>
              </a:cxn>
            </a:cxnLst>
            <a:rect l="T6" t="T7" r="T8" b="T9"/>
            <a:pathLst>
              <a:path w="70" h="94">
                <a:moveTo>
                  <a:pt x="70" y="94"/>
                </a:moveTo>
                <a:cubicBezTo>
                  <a:pt x="38" y="49"/>
                  <a:pt x="6" y="4"/>
                  <a:pt x="0" y="0"/>
                </a:cubicBezTo>
              </a:path>
            </a:pathLst>
          </a:custGeom>
          <a:noFill/>
          <a:ln w="19050">
            <a:solidFill>
              <a:schemeClr val="tx1"/>
            </a:solidFill>
            <a:round/>
            <a:headEnd/>
            <a:tailEnd/>
          </a:ln>
        </p:spPr>
        <p:txBody>
          <a:bodyPr/>
          <a:lstStyle/>
          <a:p>
            <a:endParaRPr lang="ar-EG"/>
          </a:p>
        </p:txBody>
      </p:sp>
      <p:sp>
        <p:nvSpPr>
          <p:cNvPr id="2060" name="Text Box 11"/>
          <p:cNvSpPr txBox="1">
            <a:spLocks noChangeArrowheads="1"/>
          </p:cNvSpPr>
          <p:nvPr/>
        </p:nvSpPr>
        <p:spPr bwMode="auto">
          <a:xfrm>
            <a:off x="3892550" y="4298950"/>
            <a:ext cx="619125" cy="366713"/>
          </a:xfrm>
          <a:prstGeom prst="rect">
            <a:avLst/>
          </a:prstGeom>
          <a:noFill/>
          <a:ln w="9525">
            <a:noFill/>
            <a:miter lim="800000"/>
            <a:headEnd/>
            <a:tailEnd/>
          </a:ln>
        </p:spPr>
        <p:txBody>
          <a:bodyPr>
            <a:spAutoFit/>
          </a:bodyPr>
          <a:lstStyle/>
          <a:p>
            <a:pPr>
              <a:spcBef>
                <a:spcPct val="50000"/>
              </a:spcBef>
            </a:pPr>
            <a:r>
              <a:rPr lang="en-US" sz="1800">
                <a:latin typeface="Verdana" pitchFamily="34" charset="0"/>
              </a:rPr>
              <a:t>Re</a:t>
            </a:r>
          </a:p>
        </p:txBody>
      </p:sp>
      <p:sp>
        <p:nvSpPr>
          <p:cNvPr id="2061" name="Text Box 14"/>
          <p:cNvSpPr txBox="1">
            <a:spLocks noChangeArrowheads="1"/>
          </p:cNvSpPr>
          <p:nvPr/>
        </p:nvSpPr>
        <p:spPr bwMode="auto">
          <a:xfrm>
            <a:off x="1868488" y="2400300"/>
            <a:ext cx="606425" cy="366713"/>
          </a:xfrm>
          <a:prstGeom prst="rect">
            <a:avLst/>
          </a:prstGeom>
          <a:noFill/>
          <a:ln w="9525">
            <a:noFill/>
            <a:miter lim="800000"/>
            <a:headEnd/>
            <a:tailEnd/>
          </a:ln>
        </p:spPr>
        <p:txBody>
          <a:bodyPr>
            <a:spAutoFit/>
          </a:bodyPr>
          <a:lstStyle/>
          <a:p>
            <a:pPr>
              <a:spcBef>
                <a:spcPct val="50000"/>
              </a:spcBef>
            </a:pPr>
            <a:r>
              <a:rPr lang="en-US" sz="1800">
                <a:latin typeface="Verdana" pitchFamily="34" charset="0"/>
              </a:rPr>
              <a:t>Im</a:t>
            </a:r>
          </a:p>
        </p:txBody>
      </p:sp>
      <p:sp>
        <p:nvSpPr>
          <p:cNvPr id="2062" name="AutoShape 16"/>
          <p:cNvSpPr>
            <a:spLocks/>
          </p:cNvSpPr>
          <p:nvPr/>
        </p:nvSpPr>
        <p:spPr bwMode="auto">
          <a:xfrm>
            <a:off x="3944938" y="3171825"/>
            <a:ext cx="1557337" cy="385763"/>
          </a:xfrm>
          <a:prstGeom prst="callout2">
            <a:avLst>
              <a:gd name="adj1" fmla="val 29630"/>
              <a:gd name="adj2" fmla="val -4894"/>
              <a:gd name="adj3" fmla="val 29630"/>
              <a:gd name="adj4" fmla="val -28644"/>
              <a:gd name="adj5" fmla="val 193417"/>
              <a:gd name="adj6" fmla="val -53315"/>
            </a:avLst>
          </a:prstGeom>
          <a:noFill/>
          <a:ln w="9525">
            <a:solidFill>
              <a:schemeClr val="tx1"/>
            </a:solidFill>
            <a:miter lim="800000"/>
            <a:headEnd/>
            <a:tailEnd/>
          </a:ln>
        </p:spPr>
        <p:txBody>
          <a:bodyPr/>
          <a:lstStyle/>
          <a:p>
            <a:r>
              <a:rPr lang="en-US" sz="2000">
                <a:latin typeface="Verdana" pitchFamily="34" charset="0"/>
              </a:rPr>
              <a:t>Unit Circle</a:t>
            </a:r>
          </a:p>
        </p:txBody>
      </p:sp>
      <p:sp>
        <p:nvSpPr>
          <p:cNvPr id="2063" name="Text Box 17"/>
          <p:cNvSpPr txBox="1">
            <a:spLocks noChangeArrowheads="1"/>
          </p:cNvSpPr>
          <p:nvPr/>
        </p:nvSpPr>
        <p:spPr bwMode="auto">
          <a:xfrm>
            <a:off x="2246313" y="4113213"/>
            <a:ext cx="419100" cy="396875"/>
          </a:xfrm>
          <a:prstGeom prst="rect">
            <a:avLst/>
          </a:prstGeom>
          <a:noFill/>
          <a:ln w="9525">
            <a:noFill/>
            <a:miter lim="800000"/>
            <a:headEnd/>
            <a:tailEnd/>
          </a:ln>
        </p:spPr>
        <p:txBody>
          <a:bodyPr>
            <a:spAutoFit/>
          </a:bodyPr>
          <a:lstStyle/>
          <a:p>
            <a:pPr>
              <a:spcBef>
                <a:spcPct val="50000"/>
              </a:spcBef>
            </a:pPr>
            <a:r>
              <a:rPr lang="en-US" sz="2000">
                <a:latin typeface="Verdana" pitchFamily="34" charset="0"/>
                <a:sym typeface="Symbol" pitchFamily="18" charset="2"/>
              </a:rPr>
              <a:t></a:t>
            </a:r>
            <a:endParaRPr lang="en-US" sz="2000">
              <a:latin typeface="Verdana" pitchFamily="34" charset="0"/>
            </a:endParaRPr>
          </a:p>
        </p:txBody>
      </p:sp>
      <p:sp>
        <p:nvSpPr>
          <p:cNvPr id="2064" name="Text Box 18"/>
          <p:cNvSpPr txBox="1">
            <a:spLocks noChangeArrowheads="1"/>
          </p:cNvSpPr>
          <p:nvPr/>
        </p:nvSpPr>
        <p:spPr bwMode="auto">
          <a:xfrm>
            <a:off x="2432050" y="3862388"/>
            <a:ext cx="790575" cy="366712"/>
          </a:xfrm>
          <a:prstGeom prst="rect">
            <a:avLst/>
          </a:prstGeom>
          <a:noFill/>
          <a:ln w="9525">
            <a:noFill/>
            <a:miter lim="800000"/>
            <a:headEnd/>
            <a:tailEnd/>
          </a:ln>
        </p:spPr>
        <p:txBody>
          <a:bodyPr>
            <a:spAutoFit/>
          </a:bodyPr>
          <a:lstStyle/>
          <a:p>
            <a:pPr>
              <a:spcBef>
                <a:spcPct val="50000"/>
              </a:spcBef>
            </a:pPr>
            <a:r>
              <a:rPr lang="en-US" sz="1800" dirty="0">
                <a:latin typeface="Verdana" pitchFamily="34" charset="0"/>
                <a:sym typeface="Symbol" pitchFamily="18" charset="2"/>
              </a:rPr>
              <a:t>r=1</a:t>
            </a:r>
            <a:endParaRPr lang="en-US" sz="1800" dirty="0">
              <a:latin typeface="Verdana" pitchFamily="34" charset="0"/>
            </a:endParaRPr>
          </a:p>
        </p:txBody>
      </p:sp>
      <p:sp>
        <p:nvSpPr>
          <p:cNvPr id="2065" name="Line 21"/>
          <p:cNvSpPr>
            <a:spLocks noChangeShapeType="1"/>
          </p:cNvSpPr>
          <p:nvPr/>
        </p:nvSpPr>
        <p:spPr bwMode="auto">
          <a:xfrm>
            <a:off x="5303838" y="4491038"/>
            <a:ext cx="3470275" cy="0"/>
          </a:xfrm>
          <a:prstGeom prst="line">
            <a:avLst/>
          </a:prstGeom>
          <a:noFill/>
          <a:ln w="19050">
            <a:solidFill>
              <a:schemeClr val="tx1"/>
            </a:solidFill>
            <a:round/>
            <a:headEnd type="triangle" w="med" len="med"/>
            <a:tailEnd type="triangle" w="med" len="med"/>
          </a:ln>
        </p:spPr>
        <p:txBody>
          <a:bodyPr/>
          <a:lstStyle/>
          <a:p>
            <a:endParaRPr lang="en-US"/>
          </a:p>
        </p:txBody>
      </p:sp>
      <p:sp>
        <p:nvSpPr>
          <p:cNvPr id="2066" name="Text Box 22"/>
          <p:cNvSpPr txBox="1">
            <a:spLocks noChangeArrowheads="1"/>
          </p:cNvSpPr>
          <p:nvPr/>
        </p:nvSpPr>
        <p:spPr bwMode="auto">
          <a:xfrm>
            <a:off x="3219450" y="4084638"/>
            <a:ext cx="419100" cy="366712"/>
          </a:xfrm>
          <a:prstGeom prst="rect">
            <a:avLst/>
          </a:prstGeom>
          <a:noFill/>
          <a:ln w="9525">
            <a:noFill/>
            <a:miter lim="800000"/>
            <a:headEnd/>
            <a:tailEnd/>
          </a:ln>
        </p:spPr>
        <p:txBody>
          <a:bodyPr>
            <a:spAutoFit/>
          </a:bodyPr>
          <a:lstStyle/>
          <a:p>
            <a:pPr>
              <a:spcBef>
                <a:spcPct val="50000"/>
              </a:spcBef>
            </a:pPr>
            <a:r>
              <a:rPr lang="en-US" sz="1800">
                <a:latin typeface="Verdana" pitchFamily="34" charset="0"/>
                <a:sym typeface="Symbol" pitchFamily="18" charset="2"/>
              </a:rPr>
              <a:t>0</a:t>
            </a:r>
            <a:endParaRPr lang="en-US" sz="1800">
              <a:latin typeface="Verdana" pitchFamily="34" charset="0"/>
            </a:endParaRPr>
          </a:p>
        </p:txBody>
      </p:sp>
      <p:sp>
        <p:nvSpPr>
          <p:cNvPr id="2067" name="Text Box 23"/>
          <p:cNvSpPr txBox="1">
            <a:spLocks noChangeArrowheads="1"/>
          </p:cNvSpPr>
          <p:nvPr/>
        </p:nvSpPr>
        <p:spPr bwMode="auto">
          <a:xfrm>
            <a:off x="3205163" y="4464050"/>
            <a:ext cx="469900" cy="396875"/>
          </a:xfrm>
          <a:prstGeom prst="rect">
            <a:avLst/>
          </a:prstGeom>
          <a:noFill/>
          <a:ln w="9525">
            <a:noFill/>
            <a:miter lim="800000"/>
            <a:headEnd/>
            <a:tailEnd/>
          </a:ln>
        </p:spPr>
        <p:txBody>
          <a:bodyPr>
            <a:spAutoFit/>
          </a:bodyPr>
          <a:lstStyle/>
          <a:p>
            <a:pPr>
              <a:spcBef>
                <a:spcPct val="50000"/>
              </a:spcBef>
            </a:pPr>
            <a:r>
              <a:rPr lang="en-US" sz="1800">
                <a:latin typeface="Verdana" pitchFamily="34" charset="0"/>
                <a:sym typeface="Symbol" pitchFamily="18" charset="2"/>
              </a:rPr>
              <a:t>2</a:t>
            </a:r>
            <a:r>
              <a:rPr lang="en-US" sz="2000">
                <a:latin typeface="Verdana" pitchFamily="34" charset="0"/>
                <a:sym typeface="Symbol" pitchFamily="18" charset="2"/>
              </a:rPr>
              <a:t> </a:t>
            </a:r>
          </a:p>
        </p:txBody>
      </p:sp>
      <p:sp>
        <p:nvSpPr>
          <p:cNvPr id="2068" name="Text Box 27"/>
          <p:cNvSpPr txBox="1">
            <a:spLocks noChangeArrowheads="1"/>
          </p:cNvSpPr>
          <p:nvPr/>
        </p:nvSpPr>
        <p:spPr bwMode="auto">
          <a:xfrm>
            <a:off x="5546725" y="4433888"/>
            <a:ext cx="419100" cy="366712"/>
          </a:xfrm>
          <a:prstGeom prst="rect">
            <a:avLst/>
          </a:prstGeom>
          <a:noFill/>
          <a:ln w="9525">
            <a:noFill/>
            <a:miter lim="800000"/>
            <a:headEnd/>
            <a:tailEnd/>
          </a:ln>
        </p:spPr>
        <p:txBody>
          <a:bodyPr>
            <a:spAutoFit/>
          </a:bodyPr>
          <a:lstStyle/>
          <a:p>
            <a:pPr>
              <a:spcBef>
                <a:spcPct val="50000"/>
              </a:spcBef>
            </a:pPr>
            <a:r>
              <a:rPr lang="en-US" sz="1800">
                <a:latin typeface="Verdana" pitchFamily="34" charset="0"/>
                <a:sym typeface="Symbol" pitchFamily="18" charset="2"/>
              </a:rPr>
              <a:t>0</a:t>
            </a:r>
            <a:endParaRPr lang="en-US" sz="1800">
              <a:latin typeface="Verdana" pitchFamily="34" charset="0"/>
            </a:endParaRPr>
          </a:p>
        </p:txBody>
      </p:sp>
      <p:sp>
        <p:nvSpPr>
          <p:cNvPr id="2069" name="Text Box 28"/>
          <p:cNvSpPr txBox="1">
            <a:spLocks noChangeArrowheads="1"/>
          </p:cNvSpPr>
          <p:nvPr/>
        </p:nvSpPr>
        <p:spPr bwMode="auto">
          <a:xfrm>
            <a:off x="8313738" y="4429125"/>
            <a:ext cx="469900" cy="396875"/>
          </a:xfrm>
          <a:prstGeom prst="rect">
            <a:avLst/>
          </a:prstGeom>
          <a:noFill/>
          <a:ln w="9525">
            <a:noFill/>
            <a:miter lim="800000"/>
            <a:headEnd/>
            <a:tailEnd/>
          </a:ln>
        </p:spPr>
        <p:txBody>
          <a:bodyPr>
            <a:spAutoFit/>
          </a:bodyPr>
          <a:lstStyle/>
          <a:p>
            <a:pPr>
              <a:spcBef>
                <a:spcPct val="50000"/>
              </a:spcBef>
            </a:pPr>
            <a:r>
              <a:rPr lang="en-US" sz="1800">
                <a:latin typeface="Verdana" pitchFamily="34" charset="0"/>
                <a:sym typeface="Symbol" pitchFamily="18" charset="2"/>
              </a:rPr>
              <a:t>2</a:t>
            </a:r>
            <a:r>
              <a:rPr lang="en-US" sz="2000">
                <a:latin typeface="Verdana" pitchFamily="34" charset="0"/>
                <a:sym typeface="Symbol" pitchFamily="18" charset="2"/>
              </a:rPr>
              <a:t> </a:t>
            </a:r>
          </a:p>
        </p:txBody>
      </p:sp>
      <p:sp>
        <p:nvSpPr>
          <p:cNvPr id="2070" name="Text Box 29"/>
          <p:cNvSpPr txBox="1">
            <a:spLocks noChangeArrowheads="1"/>
          </p:cNvSpPr>
          <p:nvPr/>
        </p:nvSpPr>
        <p:spPr bwMode="auto">
          <a:xfrm>
            <a:off x="8712200" y="4252913"/>
            <a:ext cx="419100" cy="396875"/>
          </a:xfrm>
          <a:prstGeom prst="rect">
            <a:avLst/>
          </a:prstGeom>
          <a:noFill/>
          <a:ln w="9525">
            <a:noFill/>
            <a:miter lim="800000"/>
            <a:headEnd/>
            <a:tailEnd/>
          </a:ln>
        </p:spPr>
        <p:txBody>
          <a:bodyPr>
            <a:spAutoFit/>
          </a:bodyPr>
          <a:lstStyle/>
          <a:p>
            <a:pPr>
              <a:spcBef>
                <a:spcPct val="50000"/>
              </a:spcBef>
            </a:pPr>
            <a:r>
              <a:rPr lang="en-US" sz="2000">
                <a:latin typeface="Verdana" pitchFamily="34" charset="0"/>
                <a:sym typeface="Symbol" pitchFamily="18" charset="2"/>
              </a:rPr>
              <a:t></a:t>
            </a:r>
            <a:endParaRPr lang="en-US" sz="2000">
              <a:latin typeface="Verdana" pitchFamily="34" charset="0"/>
            </a:endParaRPr>
          </a:p>
        </p:txBody>
      </p:sp>
      <p:sp>
        <p:nvSpPr>
          <p:cNvPr id="2071" name="Line 31"/>
          <p:cNvSpPr>
            <a:spLocks noChangeShapeType="1"/>
          </p:cNvSpPr>
          <p:nvPr/>
        </p:nvSpPr>
        <p:spPr bwMode="auto">
          <a:xfrm rot="-5400000">
            <a:off x="3873500" y="4429126"/>
            <a:ext cx="3470275" cy="0"/>
          </a:xfrm>
          <a:prstGeom prst="line">
            <a:avLst/>
          </a:prstGeom>
          <a:noFill/>
          <a:ln w="19050">
            <a:solidFill>
              <a:schemeClr val="tx1"/>
            </a:solidFill>
            <a:round/>
            <a:headEnd type="triangle" w="med" len="med"/>
            <a:tailEnd type="triangle" w="med" len="med"/>
          </a:ln>
        </p:spPr>
        <p:txBody>
          <a:bodyPr/>
          <a:lstStyle/>
          <a:p>
            <a:endParaRPr lang="en-US"/>
          </a:p>
        </p:txBody>
      </p:sp>
      <p:graphicFrame>
        <p:nvGraphicFramePr>
          <p:cNvPr id="2050" name="Object 32"/>
          <p:cNvGraphicFramePr>
            <a:graphicFrameLocks noChangeAspect="1"/>
          </p:cNvGraphicFramePr>
          <p:nvPr/>
        </p:nvGraphicFramePr>
        <p:xfrm>
          <a:off x="5499100" y="2330450"/>
          <a:ext cx="760413" cy="403225"/>
        </p:xfrm>
        <a:graphic>
          <a:graphicData uri="http://schemas.openxmlformats.org/presentationml/2006/ole">
            <p:oleObj spid="_x0000_s23554" name="Equation" r:id="rId3" imgW="431640" imgH="228600" progId="Equation.3">
              <p:embed/>
            </p:oleObj>
          </a:graphicData>
        </a:graphic>
      </p:graphicFrame>
      <p:sp>
        <p:nvSpPr>
          <p:cNvPr id="25" name="Date Placeholder 24"/>
          <p:cNvSpPr>
            <a:spLocks noGrp="1"/>
          </p:cNvSpPr>
          <p:nvPr>
            <p:ph type="dt" sz="half" idx="10"/>
          </p:nvPr>
        </p:nvSpPr>
        <p:spPr/>
        <p:txBody>
          <a:bodyPr/>
          <a:lstStyle/>
          <a:p>
            <a:fld id="{1227B4A1-1689-42FD-A6D0-0BF2D4129934}" type="datetime3">
              <a:rPr lang="en-US" smtClean="0"/>
              <a:pPr/>
              <a:t>2 April 2020</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Footer Placeholder 4"/>
          <p:cNvSpPr>
            <a:spLocks noGrp="1"/>
          </p:cNvSpPr>
          <p:nvPr>
            <p:ph type="ftr" sz="quarter" idx="11"/>
          </p:nvPr>
        </p:nvSpPr>
        <p:spPr/>
        <p:txBody>
          <a:bodyPr/>
          <a:lstStyle/>
          <a:p>
            <a:pPr>
              <a:defRPr/>
            </a:pPr>
            <a:r>
              <a:rPr lang="en-US" smtClean="0"/>
              <a:t>CSE 447: Digital Signal Processing, Dept. of Computer Science and Engineering</a:t>
            </a:r>
            <a:endParaRPr lang="en-US" dirty="0"/>
          </a:p>
        </p:txBody>
      </p:sp>
      <p:sp>
        <p:nvSpPr>
          <p:cNvPr id="9" name="Slide Number Placeholder 5"/>
          <p:cNvSpPr>
            <a:spLocks noGrp="1"/>
          </p:cNvSpPr>
          <p:nvPr>
            <p:ph type="sldNum" sz="quarter" idx="12"/>
          </p:nvPr>
        </p:nvSpPr>
        <p:spPr/>
        <p:txBody>
          <a:bodyPr/>
          <a:lstStyle/>
          <a:p>
            <a:pPr>
              <a:defRPr/>
            </a:pPr>
            <a:fld id="{4C327245-C68F-4753-B9AE-D808AB68AE56}" type="slidenum">
              <a:rPr lang="en-US"/>
              <a:pPr>
                <a:defRPr/>
              </a:pPr>
              <a:t>9</a:t>
            </a:fld>
            <a:endParaRPr lang="en-US"/>
          </a:p>
        </p:txBody>
      </p:sp>
      <p:sp>
        <p:nvSpPr>
          <p:cNvPr id="3079" name="Rectangle 2"/>
          <p:cNvSpPr>
            <a:spLocks noGrp="1" noChangeArrowheads="1"/>
          </p:cNvSpPr>
          <p:nvPr>
            <p:ph type="title"/>
          </p:nvPr>
        </p:nvSpPr>
        <p:spPr/>
        <p:txBody>
          <a:bodyPr>
            <a:normAutofit/>
          </a:bodyPr>
          <a:lstStyle/>
          <a:p>
            <a:pPr eaLnBrk="1" hangingPunct="1"/>
            <a:r>
              <a:rPr lang="en-US" sz="4000" b="1" dirty="0" smtClean="0">
                <a:latin typeface="Times New Roman" pitchFamily="18" charset="0"/>
                <a:cs typeface="Times New Roman" pitchFamily="18" charset="0"/>
              </a:rPr>
              <a:t>Convergence of the z-Transform</a:t>
            </a:r>
          </a:p>
        </p:txBody>
      </p:sp>
      <p:sp>
        <p:nvSpPr>
          <p:cNvPr id="3080" name="Rectangle 3"/>
          <p:cNvSpPr>
            <a:spLocks noGrp="1" noChangeArrowheads="1"/>
          </p:cNvSpPr>
          <p:nvPr>
            <p:ph type="body" idx="1"/>
          </p:nvPr>
        </p:nvSpPr>
        <p:spPr/>
        <p:txBody>
          <a:bodyPr>
            <a:normAutofit/>
          </a:bodyPr>
          <a:lstStyle/>
          <a:p>
            <a:pPr eaLnBrk="1" hangingPunct="1"/>
            <a:r>
              <a:rPr lang="en-US" sz="2400" dirty="0" smtClean="0">
                <a:latin typeface="Times New Roman" pitchFamily="18" charset="0"/>
                <a:cs typeface="Times New Roman" pitchFamily="18" charset="0"/>
              </a:rPr>
              <a:t>DTFT does not always converge</a:t>
            </a:r>
          </a:p>
          <a:p>
            <a:pPr lvl="1" eaLnBrk="1" hangingPunct="1"/>
            <a:endParaRPr lang="en-US" sz="2400" dirty="0" smtClean="0">
              <a:latin typeface="Times New Roman" pitchFamily="18" charset="0"/>
              <a:cs typeface="Times New Roman" pitchFamily="18" charset="0"/>
            </a:endParaRPr>
          </a:p>
          <a:p>
            <a:pPr eaLnBrk="1" hangingPunct="1">
              <a:buNone/>
            </a:pPr>
            <a:endParaRPr lang="en-US" sz="2400" dirty="0" smtClean="0">
              <a:latin typeface="Times New Roman" pitchFamily="18" charset="0"/>
              <a:cs typeface="Times New Roman" pitchFamily="18" charset="0"/>
            </a:endParaRPr>
          </a:p>
          <a:p>
            <a:pPr eaLnBrk="1" hangingPunct="1"/>
            <a:r>
              <a:rPr lang="en-US" sz="2400" dirty="0" smtClean="0">
                <a:latin typeface="Times New Roman" pitchFamily="18" charset="0"/>
                <a:cs typeface="Times New Roman" pitchFamily="18" charset="0"/>
              </a:rPr>
              <a:t>Complex variable z can be written as r </a:t>
            </a:r>
            <a:r>
              <a:rPr lang="en-US" sz="2400" dirty="0" err="1" smtClean="0">
                <a:latin typeface="Times New Roman" pitchFamily="18" charset="0"/>
                <a:cs typeface="Times New Roman" pitchFamily="18" charset="0"/>
              </a:rPr>
              <a:t>e</a:t>
            </a:r>
            <a:r>
              <a:rPr lang="en-US" sz="2400" baseline="30000" dirty="0" err="1" smtClean="0">
                <a:latin typeface="Times New Roman" pitchFamily="18" charset="0"/>
                <a:cs typeface="Times New Roman" pitchFamily="18" charset="0"/>
              </a:rPr>
              <a:t>j</a:t>
            </a:r>
            <a:r>
              <a:rPr lang="en-US" sz="2400" baseline="30000" dirty="0" smtClean="0">
                <a:latin typeface="Times New Roman" pitchFamily="18" charset="0"/>
                <a:cs typeface="Times New Roman" pitchFamily="18" charset="0"/>
                <a:sym typeface="Symbol" pitchFamily="18" charset="2"/>
              </a:rPr>
              <a:t> </a:t>
            </a:r>
            <a:r>
              <a:rPr lang="en-US" sz="2400" dirty="0" smtClean="0">
                <a:latin typeface="Times New Roman" pitchFamily="18" charset="0"/>
                <a:cs typeface="Times New Roman" pitchFamily="18" charset="0"/>
                <a:sym typeface="Symbol" pitchFamily="18" charset="2"/>
              </a:rPr>
              <a:t>so the z-transform</a:t>
            </a:r>
            <a:endParaRPr lang="en-US" sz="2400" dirty="0" smtClean="0">
              <a:latin typeface="Times New Roman" pitchFamily="18" charset="0"/>
              <a:cs typeface="Times New Roman" pitchFamily="18" charset="0"/>
            </a:endParaRPr>
          </a:p>
          <a:p>
            <a:pPr eaLnBrk="1" hangingPunct="1">
              <a:buNone/>
            </a:pPr>
            <a:endParaRPr lang="en-US" sz="2400" dirty="0" smtClean="0">
              <a:latin typeface="Times New Roman" pitchFamily="18" charset="0"/>
              <a:cs typeface="Times New Roman" pitchFamily="18" charset="0"/>
            </a:endParaRPr>
          </a:p>
          <a:p>
            <a:pPr eaLnBrk="1" hangingPunct="1">
              <a:buNone/>
            </a:pPr>
            <a:endParaRPr lang="en-US" sz="2400" dirty="0" smtClean="0">
              <a:latin typeface="Times New Roman" pitchFamily="18" charset="0"/>
              <a:cs typeface="Times New Roman" pitchFamily="18" charset="0"/>
            </a:endParaRPr>
          </a:p>
          <a:p>
            <a:pPr eaLnBrk="1" hangingPunct="1"/>
            <a:r>
              <a:rPr lang="en-US" sz="2400" dirty="0" smtClean="0">
                <a:latin typeface="Times New Roman" pitchFamily="18" charset="0"/>
                <a:cs typeface="Times New Roman" pitchFamily="18" charset="0"/>
              </a:rPr>
              <a:t>DTFT of x[n] multiplied with exponential sequence r </a:t>
            </a:r>
            <a:r>
              <a:rPr lang="en-US" sz="2400" baseline="30000" dirty="0" smtClean="0">
                <a:latin typeface="Times New Roman" pitchFamily="18" charset="0"/>
                <a:cs typeface="Times New Roman" pitchFamily="18" charset="0"/>
              </a:rPr>
              <a:t>-n</a:t>
            </a:r>
          </a:p>
          <a:p>
            <a:pPr lvl="1" eaLnBrk="1" hangingPunct="1"/>
            <a:r>
              <a:rPr lang="en-US" sz="1800" dirty="0" smtClean="0"/>
              <a:t>For certain choices of r the sum maybe made finite</a:t>
            </a:r>
          </a:p>
          <a:p>
            <a:pPr lvl="1" eaLnBrk="1" hangingPunct="1"/>
            <a:endParaRPr lang="en-US" sz="1800" dirty="0" smtClean="0"/>
          </a:p>
          <a:p>
            <a:pPr lvl="1" eaLnBrk="1" hangingPunct="1"/>
            <a:endParaRPr lang="en-US" sz="1800" dirty="0" smtClean="0"/>
          </a:p>
          <a:p>
            <a:pPr lvl="1" eaLnBrk="1" hangingPunct="1"/>
            <a:endParaRPr lang="en-US" sz="1800" dirty="0" smtClean="0"/>
          </a:p>
          <a:p>
            <a:pPr eaLnBrk="1" hangingPunct="1"/>
            <a:endParaRPr lang="en-US" dirty="0" smtClean="0"/>
          </a:p>
        </p:txBody>
      </p:sp>
      <p:graphicFrame>
        <p:nvGraphicFramePr>
          <p:cNvPr id="3074" name="Object 5"/>
          <p:cNvGraphicFramePr>
            <a:graphicFrameLocks noChangeAspect="1"/>
          </p:cNvGraphicFramePr>
          <p:nvPr/>
        </p:nvGraphicFramePr>
        <p:xfrm>
          <a:off x="2133600" y="3581400"/>
          <a:ext cx="5264150" cy="760412"/>
        </p:xfrm>
        <a:graphic>
          <a:graphicData uri="http://schemas.openxmlformats.org/presentationml/2006/ole">
            <p:oleObj spid="_x0000_s24578" name="Equation" r:id="rId3" imgW="2984400" imgH="431640" progId="Equation.3">
              <p:embed/>
            </p:oleObj>
          </a:graphicData>
        </a:graphic>
      </p:graphicFrame>
      <p:graphicFrame>
        <p:nvGraphicFramePr>
          <p:cNvPr id="3075" name="Object 6"/>
          <p:cNvGraphicFramePr>
            <a:graphicFrameLocks noChangeAspect="1"/>
          </p:cNvGraphicFramePr>
          <p:nvPr/>
        </p:nvGraphicFramePr>
        <p:xfrm>
          <a:off x="3352800" y="2209800"/>
          <a:ext cx="2530475" cy="760413"/>
        </p:xfrm>
        <a:graphic>
          <a:graphicData uri="http://schemas.openxmlformats.org/presentationml/2006/ole">
            <p:oleObj spid="_x0000_s24579" name="Equation" r:id="rId4" imgW="1434960" imgH="431640" progId="Equation.3">
              <p:embed/>
            </p:oleObj>
          </a:graphicData>
        </a:graphic>
      </p:graphicFrame>
      <p:graphicFrame>
        <p:nvGraphicFramePr>
          <p:cNvPr id="3076" name="Object 7"/>
          <p:cNvGraphicFramePr>
            <a:graphicFrameLocks noChangeAspect="1"/>
          </p:cNvGraphicFramePr>
          <p:nvPr/>
        </p:nvGraphicFramePr>
        <p:xfrm>
          <a:off x="3733800" y="5334000"/>
          <a:ext cx="1993900" cy="760413"/>
        </p:xfrm>
        <a:graphic>
          <a:graphicData uri="http://schemas.openxmlformats.org/presentationml/2006/ole">
            <p:oleObj spid="_x0000_s24580" name="Equation" r:id="rId5" imgW="1130040" imgH="431640" progId="Equation.3">
              <p:embed/>
            </p:oleObj>
          </a:graphicData>
        </a:graphic>
      </p:graphicFrame>
      <p:sp>
        <p:nvSpPr>
          <p:cNvPr id="10" name="Date Placeholder 9"/>
          <p:cNvSpPr>
            <a:spLocks noGrp="1"/>
          </p:cNvSpPr>
          <p:nvPr>
            <p:ph type="dt" sz="half" idx="10"/>
          </p:nvPr>
        </p:nvSpPr>
        <p:spPr/>
        <p:txBody>
          <a:bodyPr/>
          <a:lstStyle/>
          <a:p>
            <a:fld id="{0F83B0A3-8E24-4CCE-B56D-0FE247BEDBD1}" type="datetime3">
              <a:rPr lang="en-US" smtClean="0"/>
              <a:pPr/>
              <a:t>2 April 2020</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1069</TotalTime>
  <Words>2251</Words>
  <Application>Microsoft Office PowerPoint</Application>
  <PresentationFormat>On-screen Show (4:3)</PresentationFormat>
  <Paragraphs>437</Paragraphs>
  <Slides>51</Slides>
  <Notes>1</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51</vt:i4>
      </vt:variant>
    </vt:vector>
  </HeadingPairs>
  <TitlesOfParts>
    <vt:vector size="54" baseType="lpstr">
      <vt:lpstr>Office Theme</vt:lpstr>
      <vt:lpstr>Equation</vt:lpstr>
      <vt:lpstr>Microsoft Equation 3.0</vt:lpstr>
      <vt:lpstr>CSE 447 Digital Signal Processing</vt:lpstr>
      <vt:lpstr>Slide 2</vt:lpstr>
      <vt:lpstr>Slide 3</vt:lpstr>
      <vt:lpstr>What is Z-Transform? </vt:lpstr>
      <vt:lpstr>What is Z in Z transform? </vt:lpstr>
      <vt:lpstr>Z-Transform</vt:lpstr>
      <vt:lpstr>Z-Transform</vt:lpstr>
      <vt:lpstr>The z-transform and the DTFT</vt:lpstr>
      <vt:lpstr>Convergence of the z-Transform</vt:lpstr>
      <vt:lpstr>Region of Convergence</vt:lpstr>
      <vt:lpstr>Example</vt:lpstr>
      <vt:lpstr>Properties of The ROC of Z-Transform</vt:lpstr>
      <vt:lpstr>Properties of The ROC of Z-Transform</vt:lpstr>
      <vt:lpstr>Properties of The ROC of Z-Transform</vt:lpstr>
      <vt:lpstr>Properties of The ROC of Z-Transform</vt:lpstr>
      <vt:lpstr>Properties of The ROC of Z-Transform</vt:lpstr>
      <vt:lpstr>Example: A right sided Sequence</vt:lpstr>
      <vt:lpstr>Example: A right sided Sequence</vt:lpstr>
      <vt:lpstr>Example: A right sided Sequence ROC for x(n)=anu(n)</vt:lpstr>
      <vt:lpstr>Example: A left sided Sequence</vt:lpstr>
      <vt:lpstr>Example: A left sided Sequence</vt:lpstr>
      <vt:lpstr>Example: A left sided Sequence ROC for x(n)=anu( n1)</vt:lpstr>
      <vt:lpstr>Example: Sum of Two Right Sided Sequences</vt:lpstr>
      <vt:lpstr>Example: A Two Sided Sequence</vt:lpstr>
      <vt:lpstr>Z-Transform (Exercise)</vt:lpstr>
      <vt:lpstr>Example</vt:lpstr>
      <vt:lpstr>Properties of the z-transform</vt:lpstr>
      <vt:lpstr>Properties of the z-transform</vt:lpstr>
      <vt:lpstr>Multiplication by an Exponential Sequence</vt:lpstr>
      <vt:lpstr>Differentiation of X(z)</vt:lpstr>
      <vt:lpstr>Conjugation</vt:lpstr>
      <vt:lpstr>Reversal</vt:lpstr>
      <vt:lpstr>Real and Imaginary Parts</vt:lpstr>
      <vt:lpstr>Convolution of Sequences</vt:lpstr>
      <vt:lpstr>Convolution of Sequences</vt:lpstr>
      <vt:lpstr>The Inverse Z Transform</vt:lpstr>
      <vt:lpstr>The Inverse Z Transform  </vt:lpstr>
      <vt:lpstr>Inverse Z Transform by Long Division </vt:lpstr>
      <vt:lpstr>Inverse Z Transform by Long Division</vt:lpstr>
      <vt:lpstr>Inverse Z Transform by Long Division</vt:lpstr>
      <vt:lpstr>Inverse Z Transform by Partial Fraction Expansion </vt:lpstr>
      <vt:lpstr>Inverse Z Transform by Partial Fraction Expansion</vt:lpstr>
      <vt:lpstr>Inverse Z Transform by Partial Fraction Expansion</vt:lpstr>
      <vt:lpstr>Inverse Z Transform by Partial Fraction Expansion</vt:lpstr>
      <vt:lpstr>Example </vt:lpstr>
      <vt:lpstr>Inverse Z Transform by Partial Fraction Expansion</vt:lpstr>
      <vt:lpstr>Inverse Z-Transform Using Transform Equation </vt:lpstr>
      <vt:lpstr>Inverse Z-Transform Using Transform Equation</vt:lpstr>
      <vt:lpstr>Inverse Z-Transform Using Transform Equation</vt:lpstr>
      <vt:lpstr>Inverse Z-Transform Using Transform Equation</vt:lpstr>
      <vt:lpstr>Slide 51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301 Microprocessors</dc:title>
  <dc:creator>User</dc:creator>
  <cp:lastModifiedBy>hp</cp:lastModifiedBy>
  <cp:revision>200</cp:revision>
  <dcterms:created xsi:type="dcterms:W3CDTF">2020-03-25T03:39:18Z</dcterms:created>
  <dcterms:modified xsi:type="dcterms:W3CDTF">2020-04-02T05:21:07Z</dcterms:modified>
</cp:coreProperties>
</file>