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sldIdLst>
    <p:sldId id="256" r:id="rId2"/>
    <p:sldId id="270"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90" r:id="rId22"/>
    <p:sldId id="289" r:id="rId23"/>
    <p:sldId id="291" r:id="rId24"/>
    <p:sldId id="292" r:id="rId25"/>
    <p:sldId id="293" r:id="rId26"/>
    <p:sldId id="294" r:id="rId27"/>
    <p:sldId id="298" r:id="rId28"/>
    <p:sldId id="295" r:id="rId29"/>
    <p:sldId id="296" r:id="rId30"/>
    <p:sldId id="297" r:id="rId31"/>
    <p:sldId id="299" r:id="rId32"/>
    <p:sldId id="300" r:id="rId33"/>
    <p:sldId id="301"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A917"/>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7" d="100"/>
          <a:sy n="67" d="100"/>
        </p:scale>
        <p:origin x="-600" y="6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5813F2-DC9B-49A9-B5F3-3332C9BB7F45}" type="datetimeFigureOut">
              <a:rPr lang="en-US" smtClean="0"/>
              <a:pPr/>
              <a:t>3/28/2020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822A0C-37DD-46AF-ADCD-5FEF7885698D}" type="slidenum">
              <a:rPr lang="en-US" smtClean="0"/>
              <a:pPr/>
              <a:t>‹#›</a:t>
            </a:fld>
            <a:endParaRPr lang="en-US"/>
          </a:p>
        </p:txBody>
      </p:sp>
    </p:spTree>
    <p:extLst>
      <p:ext uri="{BB962C8B-B14F-4D97-AF65-F5344CB8AC3E}">
        <p14:creationId xmlns="" xmlns:p14="http://schemas.microsoft.com/office/powerpoint/2010/main" val="422129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822A0C-37DD-46AF-ADCD-5FEF7885698D}" type="slidenum">
              <a:rPr lang="en-US" smtClean="0"/>
              <a:pPr/>
              <a:t>2</a:t>
            </a:fld>
            <a:endParaRPr lang="en-US"/>
          </a:p>
        </p:txBody>
      </p:sp>
    </p:spTree>
    <p:extLst>
      <p:ext uri="{BB962C8B-B14F-4D97-AF65-F5344CB8AC3E}">
        <p14:creationId xmlns="" xmlns:p14="http://schemas.microsoft.com/office/powerpoint/2010/main" val="2854363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C40832-3FC2-4926-8E62-11B5DCE621B9}"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3525542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452863-8BFD-46E6-ACB8-0826FF1DC7D6}"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33223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B94C25-C86F-4C02-9348-235F5F8A1477}"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3735118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324135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42E6C5-AEE8-432D-BA21-90DF1CE83F84}"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58806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908F49-79EC-4610-A7A1-FA0AE2CB635B}" type="datetime3">
              <a:rPr lang="en-US" smtClean="0"/>
              <a:pPr/>
              <a:t>28 March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1307806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BDCFA6-CEAF-440A-B7D9-A668D7F18373}"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
        <p:nvSpPr>
          <p:cNvPr id="9" name="Slide Number Placeholder 8"/>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416310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EF853F-0A3F-4F84-9BAA-B641498821C7}" type="datetime3">
              <a:rPr lang="en-US" smtClean="0"/>
              <a:pPr/>
              <a:t>28 March 2020</a:t>
            </a:fld>
            <a:endParaRPr lang="en-US"/>
          </a:p>
        </p:txBody>
      </p:sp>
      <p:sp>
        <p:nvSpPr>
          <p:cNvPr id="4" name="Footer Placeholder 3"/>
          <p:cNvSpPr>
            <a:spLocks noGrp="1"/>
          </p:cNvSpPr>
          <p:nvPr>
            <p:ph type="ftr" sz="quarter" idx="11"/>
          </p:nvPr>
        </p:nvSpPr>
        <p:spPr/>
        <p:txBody>
          <a:bodyPr/>
          <a:lstStyle/>
          <a:p>
            <a:r>
              <a:rPr lang="en-US" smtClean="0"/>
              <a:t>CSE 301: Microprocessors, Dept. of Computer Science and Engineering</a:t>
            </a:r>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941405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B5C7F6-72AB-4768-9CEF-678CC0FB8A1A}" type="datetime3">
              <a:rPr lang="en-US" smtClean="0"/>
              <a:pPr/>
              <a:t>28 March 2020</a:t>
            </a:fld>
            <a:endParaRPr lang="en-US"/>
          </a:p>
        </p:txBody>
      </p:sp>
      <p:sp>
        <p:nvSpPr>
          <p:cNvPr id="3" name="Footer Placeholder 2"/>
          <p:cNvSpPr>
            <a:spLocks noGrp="1"/>
          </p:cNvSpPr>
          <p:nvPr>
            <p:ph type="ftr" sz="quarter" idx="11"/>
          </p:nvPr>
        </p:nvSpPr>
        <p:spPr/>
        <p:txBody>
          <a:bodyPr/>
          <a:lstStyle/>
          <a:p>
            <a:r>
              <a:rPr lang="en-US" smtClean="0"/>
              <a:t>CSE 301: Microprocessors, Dept. of Computer Science and Engineering</a:t>
            </a:r>
            <a:endParaRPr lang="en-US"/>
          </a:p>
        </p:txBody>
      </p:sp>
      <p:sp>
        <p:nvSpPr>
          <p:cNvPr id="4" name="Slide Number Placeholder 3"/>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74549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48B8BF-3646-4E59-A1D3-AA85EB34A13E}" type="datetime3">
              <a:rPr lang="en-US" smtClean="0"/>
              <a:pPr/>
              <a:t>28 March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4227862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C85822-9269-46E2-99B2-42F69AEDB5A5}" type="datetime3">
              <a:rPr lang="en-US" smtClean="0"/>
              <a:pPr/>
              <a:t>28 March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727749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5946F0-076E-4878-975A-CDB4E93E8F56}" type="datetime3">
              <a:rPr lang="en-US" smtClean="0"/>
              <a:pPr/>
              <a:t>28 March 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CSE 301: Microprocessors, Dept. of Computer Science and Engineering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853024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computerhope.com/jargon/j/java.htm" TargetMode="External"/><Relationship Id="rId2" Type="http://schemas.openxmlformats.org/officeDocument/2006/relationships/hyperlink" Target="https://www.computerhope.com/jargon/p/python.htm" TargetMode="External"/><Relationship Id="rId1" Type="http://schemas.openxmlformats.org/officeDocument/2006/relationships/slideLayout" Target="../slideLayouts/slideLayout2.xml"/><Relationship Id="rId6" Type="http://schemas.openxmlformats.org/officeDocument/2006/relationships/hyperlink" Target="https://www.computerhope.com/jargon/l/lisp.htm" TargetMode="External"/><Relationship Id="rId5" Type="http://schemas.openxmlformats.org/officeDocument/2006/relationships/hyperlink" Target="https://www.computerhope.com/jargon/c/clojure.htm" TargetMode="External"/><Relationship Id="rId4" Type="http://schemas.openxmlformats.org/officeDocument/2006/relationships/hyperlink" Target="https://www.computerhope.com/jargon/j/javascript.ht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774825"/>
          </a:xfrm>
        </p:spPr>
        <p:txBody>
          <a:bodyPr/>
          <a:lstStyle/>
          <a:p>
            <a:r>
              <a:rPr lang="en-US" b="1" dirty="0" smtClean="0">
                <a:latin typeface="Times New Roman" pitchFamily="18" charset="0"/>
                <a:cs typeface="Times New Roman" pitchFamily="18" charset="0"/>
              </a:rPr>
              <a:t>CSE 301</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Microprocessors</a:t>
            </a:r>
            <a:endParaRPr lang="en-US" b="1"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3124200"/>
            <a:ext cx="6400800" cy="2362200"/>
          </a:xfrm>
        </p:spPr>
        <p:txBody>
          <a:bodyPr>
            <a:normAutofit fontScale="85000" lnSpcReduction="10000"/>
          </a:bodyPr>
          <a:lstStyle/>
          <a:p>
            <a:r>
              <a:rPr lang="en-US" sz="3300" b="1" dirty="0" smtClean="0">
                <a:latin typeface="Times New Roman" pitchFamily="18" charset="0"/>
                <a:cs typeface="Times New Roman" pitchFamily="18" charset="0"/>
              </a:rPr>
              <a:t>Dr. Md. </a:t>
            </a:r>
            <a:r>
              <a:rPr lang="en-US" sz="3300" b="1" dirty="0" err="1" smtClean="0">
                <a:latin typeface="Times New Roman" pitchFamily="18" charset="0"/>
                <a:cs typeface="Times New Roman" pitchFamily="18" charset="0"/>
              </a:rPr>
              <a:t>Sujan</a:t>
            </a:r>
            <a:r>
              <a:rPr lang="en-US" sz="3300" b="1" dirty="0" smtClean="0">
                <a:latin typeface="Times New Roman" pitchFamily="18" charset="0"/>
                <a:cs typeface="Times New Roman" pitchFamily="18" charset="0"/>
              </a:rPr>
              <a:t> Ali</a:t>
            </a:r>
          </a:p>
          <a:p>
            <a:r>
              <a:rPr lang="en-US" dirty="0" smtClean="0">
                <a:latin typeface="Times New Roman" pitchFamily="18" charset="0"/>
                <a:cs typeface="Times New Roman" pitchFamily="18" charset="0"/>
              </a:rPr>
              <a:t>Associate Professor</a:t>
            </a:r>
          </a:p>
          <a:p>
            <a:r>
              <a:rPr lang="en-US" dirty="0" smtClean="0">
                <a:latin typeface="Times New Roman" pitchFamily="18" charset="0"/>
                <a:cs typeface="Times New Roman" pitchFamily="18" charset="0"/>
              </a:rPr>
              <a:t>Dept. of Computer Science and Engineering</a:t>
            </a:r>
          </a:p>
          <a:p>
            <a:r>
              <a:rPr lang="en-US" dirty="0" err="1" smtClean="0">
                <a:latin typeface="Times New Roman" pitchFamily="18" charset="0"/>
                <a:cs typeface="Times New Roman" pitchFamily="18" charset="0"/>
              </a:rPr>
              <a:t>Jatiya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Kabi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Kazi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Nazrul</a:t>
            </a:r>
            <a:r>
              <a:rPr lang="en-US" dirty="0" smtClean="0">
                <a:latin typeface="Times New Roman" pitchFamily="18" charset="0"/>
                <a:cs typeface="Times New Roman" pitchFamily="18" charset="0"/>
              </a:rPr>
              <a:t> Islam University</a:t>
            </a:r>
          </a:p>
          <a:p>
            <a:r>
              <a:rPr lang="en-US" dirty="0" err="1" smtClean="0">
                <a:latin typeface="Times New Roman" pitchFamily="18" charset="0"/>
                <a:cs typeface="Times New Roman" pitchFamily="18" charset="0"/>
              </a:rPr>
              <a:t>Trishal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Mymensingh</a:t>
            </a:r>
            <a:r>
              <a:rPr lang="en-US" dirty="0" smtClean="0">
                <a:latin typeface="Times New Roman" pitchFamily="18" charset="0"/>
                <a:cs typeface="Times New Roman" pitchFamily="18" charset="0"/>
              </a:rPr>
              <a:t>, Bangladesh</a:t>
            </a:r>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10219642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Addressing Modes</a:t>
            </a:r>
            <a:r>
              <a:rPr lang="en-US" b="1" dirty="0" smtClean="0">
                <a:latin typeface="Times New Roman" pitchFamily="18" charset="0"/>
                <a:cs typeface="Times New Roman" pitchFamily="18" charset="0"/>
              </a:rPr>
              <a:t> (cont’d)</a:t>
            </a:r>
            <a:endParaRPr lang="en-US" b="1" dirty="0"/>
          </a:p>
        </p:txBody>
      </p:sp>
      <p:sp>
        <p:nvSpPr>
          <p:cNvPr id="3" name="Content Placeholder 2"/>
          <p:cNvSpPr>
            <a:spLocks noGrp="1"/>
          </p:cNvSpPr>
          <p:nvPr>
            <p:ph idx="1"/>
          </p:nvPr>
        </p:nvSpPr>
        <p:spPr/>
        <p:txBody>
          <a:bodyPr>
            <a:normAutofit fontScale="92500" lnSpcReduction="20000"/>
          </a:bodyPr>
          <a:lstStyle/>
          <a:p>
            <a:pPr algn="just">
              <a:buFont typeface="Wingdings" pitchFamily="2" charset="2"/>
              <a:buChar char="ü"/>
            </a:pPr>
            <a:r>
              <a:rPr lang="en-US" sz="2800" b="1" dirty="0" err="1" smtClean="0">
                <a:latin typeface="Times New Roman" pitchFamily="18" charset="0"/>
                <a:cs typeface="Times New Roman" pitchFamily="18" charset="0"/>
              </a:rPr>
              <a:t>Adressing</a:t>
            </a:r>
            <a:r>
              <a:rPr lang="en-US" sz="2800" b="1" dirty="0" smtClean="0">
                <a:latin typeface="Times New Roman" pitchFamily="18" charset="0"/>
                <a:cs typeface="Times New Roman" pitchFamily="18" charset="0"/>
              </a:rPr>
              <a:t> Modes </a:t>
            </a:r>
          </a:p>
          <a:p>
            <a:pPr algn="just">
              <a:buFont typeface="Courier New" pitchFamily="49" charset="0"/>
              <a:buChar char="o"/>
            </a:pPr>
            <a:r>
              <a:rPr lang="en-US" sz="2800" dirty="0" smtClean="0">
                <a:latin typeface="Times New Roman" pitchFamily="18" charset="0"/>
                <a:cs typeface="Times New Roman" pitchFamily="18" charset="0"/>
              </a:rPr>
              <a:t>The operation field of an instruction specifies the operation to be performed. </a:t>
            </a:r>
          </a:p>
          <a:p>
            <a:pPr algn="just">
              <a:buFont typeface="Courier New" pitchFamily="49" charset="0"/>
              <a:buChar char="o"/>
            </a:pPr>
            <a:r>
              <a:rPr lang="en-US" sz="2800" dirty="0" smtClean="0">
                <a:latin typeface="Times New Roman" pitchFamily="18" charset="0"/>
                <a:cs typeface="Times New Roman" pitchFamily="18" charset="0"/>
              </a:rPr>
              <a:t>This operation will be executed on some data which is stored in computer registers or the main memory. </a:t>
            </a:r>
          </a:p>
          <a:p>
            <a:pPr algn="just">
              <a:buFont typeface="Courier New" pitchFamily="49" charset="0"/>
              <a:buChar char="o"/>
            </a:pPr>
            <a:r>
              <a:rPr lang="en-US" sz="2800" dirty="0" smtClean="0">
                <a:latin typeface="Times New Roman" pitchFamily="18" charset="0"/>
                <a:cs typeface="Times New Roman" pitchFamily="18" charset="0"/>
              </a:rPr>
              <a:t>The way any operand is selected during the program execution is dependent on the addressing mode of the instruction. </a:t>
            </a:r>
          </a:p>
          <a:p>
            <a:pPr algn="just">
              <a:buFont typeface="Courier New" pitchFamily="49" charset="0"/>
              <a:buChar char="o"/>
            </a:pPr>
            <a:r>
              <a:rPr lang="en-US" sz="2800" dirty="0" smtClean="0">
                <a:latin typeface="Times New Roman" pitchFamily="18" charset="0"/>
                <a:cs typeface="Times New Roman" pitchFamily="18" charset="0"/>
              </a:rPr>
              <a:t>The purpose of using addressing modes is as follows:</a:t>
            </a:r>
          </a:p>
          <a:p>
            <a:pPr algn="just"/>
            <a:r>
              <a:rPr lang="en-US" sz="2800" dirty="0" smtClean="0">
                <a:latin typeface="Times New Roman" pitchFamily="18" charset="0"/>
                <a:cs typeface="Times New Roman" pitchFamily="18" charset="0"/>
              </a:rPr>
              <a:t>To give the programming versatility to the user.</a:t>
            </a:r>
          </a:p>
          <a:p>
            <a:pPr algn="just"/>
            <a:r>
              <a:rPr lang="en-US" sz="2800" dirty="0" smtClean="0">
                <a:latin typeface="Times New Roman" pitchFamily="18" charset="0"/>
                <a:cs typeface="Times New Roman" pitchFamily="18" charset="0"/>
              </a:rPr>
              <a:t>To reduce the number of bits in addressing field of instruction.</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Addressing Modes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Font typeface="Wingdings" pitchFamily="2" charset="2"/>
              <a:buChar char="ü"/>
            </a:pPr>
            <a:r>
              <a:rPr lang="en-US" sz="2800" b="1" dirty="0" smtClean="0">
                <a:latin typeface="Times New Roman" pitchFamily="18" charset="0"/>
                <a:cs typeface="Times New Roman" pitchFamily="18" charset="0"/>
              </a:rPr>
              <a:t>Immediate Mode</a:t>
            </a:r>
          </a:p>
          <a:p>
            <a:pPr algn="just">
              <a:buFont typeface="Courier New" pitchFamily="49" charset="0"/>
              <a:buChar char="o"/>
            </a:pPr>
            <a:r>
              <a:rPr lang="en-US" sz="2400" dirty="0" smtClean="0">
                <a:latin typeface="Times New Roman" pitchFamily="18" charset="0"/>
                <a:cs typeface="Times New Roman" pitchFamily="18" charset="0"/>
              </a:rPr>
              <a:t>In this mode, the operand is specified in the instruction itself.</a:t>
            </a:r>
          </a:p>
          <a:p>
            <a:pPr algn="just">
              <a:buFont typeface="Courier New" pitchFamily="49" charset="0"/>
              <a:buChar char="o"/>
            </a:pPr>
            <a:r>
              <a:rPr lang="en-US" sz="2400" dirty="0" smtClean="0">
                <a:latin typeface="Times New Roman" pitchFamily="18" charset="0"/>
                <a:cs typeface="Times New Roman" pitchFamily="18" charset="0"/>
              </a:rPr>
              <a:t>An immediate mode instruction has an operand field rather than the address field.</a:t>
            </a:r>
          </a:p>
          <a:p>
            <a:pPr algn="just">
              <a:buFont typeface="Courier New" pitchFamily="49" charset="0"/>
              <a:buChar char="o"/>
            </a:pPr>
            <a:r>
              <a:rPr lang="en-US" sz="2400" dirty="0" smtClean="0">
                <a:latin typeface="Times New Roman" pitchFamily="18" charset="0"/>
                <a:cs typeface="Times New Roman" pitchFamily="18" charset="0"/>
              </a:rPr>
              <a:t>Example: </a:t>
            </a:r>
          </a:p>
          <a:p>
            <a:pPr algn="just">
              <a:buNone/>
            </a:pPr>
            <a:r>
              <a:rPr lang="en-US" sz="2400" dirty="0" smtClean="0">
                <a:latin typeface="Times New Roman" pitchFamily="18" charset="0"/>
                <a:cs typeface="Times New Roman" pitchFamily="18" charset="0"/>
              </a:rPr>
              <a:t>				ADD 7</a:t>
            </a:r>
          </a:p>
          <a:p>
            <a:pPr algn="just">
              <a:buNone/>
            </a:pPr>
            <a:r>
              <a:rPr lang="en-US" sz="2400" dirty="0" smtClean="0">
                <a:latin typeface="Times New Roman" pitchFamily="18" charset="0"/>
                <a:cs typeface="Times New Roman" pitchFamily="18" charset="0"/>
              </a:rPr>
              <a:t>		Add 7 to contents of accumulator. 7 is the operand here.</a:t>
            </a:r>
          </a:p>
          <a:p>
            <a:pPr algn="just">
              <a:buNone/>
            </a:pPr>
            <a:r>
              <a:rPr lang="en-US" sz="2400" dirty="0" smtClean="0"/>
              <a:t>				MOV AL, 35H </a:t>
            </a:r>
          </a:p>
          <a:p>
            <a:pPr algn="just">
              <a:buNone/>
            </a:pPr>
            <a:r>
              <a:rPr lang="en-US" sz="2400" dirty="0" smtClean="0"/>
              <a:t>			Move the data 35H into AL register</a:t>
            </a:r>
            <a:endParaRPr lang="en-US" sz="2400" dirty="0" smtClean="0">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smtClean="0">
                <a:latin typeface="Times New Roman" pitchFamily="18" charset="0"/>
                <a:cs typeface="Times New Roman" pitchFamily="18" charset="0"/>
              </a:rPr>
              <a:t>Addressing Modes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4800600"/>
          </a:xfrm>
        </p:spPr>
        <p:txBody>
          <a:bodyPr>
            <a:normAutofit fontScale="77500" lnSpcReduction="20000"/>
          </a:bodyPr>
          <a:lstStyle/>
          <a:p>
            <a:pPr algn="just">
              <a:buFont typeface="Wingdings" pitchFamily="2" charset="2"/>
              <a:buChar char="ü"/>
            </a:pPr>
            <a:r>
              <a:rPr lang="en-US" sz="2800" b="1" dirty="0" smtClean="0">
                <a:latin typeface="Times New Roman" pitchFamily="18" charset="0"/>
                <a:cs typeface="Times New Roman" pitchFamily="18" charset="0"/>
              </a:rPr>
              <a:t>Register Mode</a:t>
            </a:r>
          </a:p>
          <a:p>
            <a:pPr algn="just">
              <a:buFont typeface="Courier New" pitchFamily="49" charset="0"/>
              <a:buChar char="o"/>
            </a:pPr>
            <a:r>
              <a:rPr lang="en-US" sz="2600" dirty="0" smtClean="0">
                <a:latin typeface="Times New Roman" pitchFamily="18" charset="0"/>
                <a:cs typeface="Times New Roman" pitchFamily="18" charset="0"/>
              </a:rPr>
              <a:t>In this mode the operand is stored in the register and this register is present in CPU. The instruction has the address of the Register where the operand is stored.</a:t>
            </a:r>
          </a:p>
          <a:p>
            <a:pPr algn="just">
              <a:buFont typeface="Courier New" pitchFamily="49" charset="0"/>
              <a:buChar char="o"/>
            </a:pPr>
            <a:r>
              <a:rPr lang="en-US" sz="2600" dirty="0" smtClean="0">
                <a:latin typeface="Times New Roman" pitchFamily="18" charset="0"/>
                <a:cs typeface="Times New Roman" pitchFamily="18" charset="0"/>
              </a:rPr>
              <a:t>Example</a:t>
            </a:r>
          </a:p>
          <a:p>
            <a:pPr algn="just">
              <a:buNone/>
            </a:pPr>
            <a:r>
              <a:rPr lang="en-US" sz="2600" dirty="0" smtClean="0">
                <a:latin typeface="Times New Roman" pitchFamily="18" charset="0"/>
                <a:cs typeface="Times New Roman" pitchFamily="18" charset="0"/>
              </a:rPr>
              <a:t>				 MOV AX,CX </a:t>
            </a:r>
          </a:p>
          <a:p>
            <a:pPr algn="just">
              <a:buNone/>
            </a:pPr>
            <a:r>
              <a:rPr lang="en-US" sz="2600" dirty="0" smtClean="0">
                <a:latin typeface="Times New Roman" pitchFamily="18" charset="0"/>
                <a:cs typeface="Times New Roman" pitchFamily="18" charset="0"/>
              </a:rPr>
              <a:t>			Move the contents of CX register to AX register</a:t>
            </a:r>
          </a:p>
          <a:p>
            <a:pPr algn="just">
              <a:buNone/>
            </a:pPr>
            <a:endParaRPr lang="en-US" sz="2600" dirty="0" smtClean="0">
              <a:latin typeface="Times New Roman" pitchFamily="18" charset="0"/>
              <a:cs typeface="Times New Roman" pitchFamily="18" charset="0"/>
            </a:endParaRPr>
          </a:p>
          <a:p>
            <a:pPr>
              <a:buFont typeface="Wingdings" pitchFamily="2" charset="2"/>
              <a:buChar char="§"/>
            </a:pPr>
            <a:r>
              <a:rPr lang="en-US" sz="2600" b="1" dirty="0" smtClean="0">
                <a:latin typeface="Times New Roman" pitchFamily="18" charset="0"/>
                <a:cs typeface="Times New Roman" pitchFamily="18" charset="0"/>
              </a:rPr>
              <a:t>Advantages</a:t>
            </a:r>
          </a:p>
          <a:p>
            <a:r>
              <a:rPr lang="en-US" sz="2600" dirty="0" smtClean="0">
                <a:latin typeface="Times New Roman" pitchFamily="18" charset="0"/>
                <a:cs typeface="Times New Roman" pitchFamily="18" charset="0"/>
              </a:rPr>
              <a:t>Shorter instructions and faster instruction fetch.</a:t>
            </a:r>
          </a:p>
          <a:p>
            <a:r>
              <a:rPr lang="en-US" sz="2600" dirty="0" smtClean="0">
                <a:latin typeface="Times New Roman" pitchFamily="18" charset="0"/>
                <a:cs typeface="Times New Roman" pitchFamily="18" charset="0"/>
              </a:rPr>
              <a:t>Faster memory access to the operand(s)</a:t>
            </a:r>
          </a:p>
          <a:p>
            <a:pPr>
              <a:buFont typeface="Wingdings" pitchFamily="2" charset="2"/>
              <a:buChar char="§"/>
            </a:pPr>
            <a:r>
              <a:rPr lang="en-US" sz="2600" b="1" dirty="0" smtClean="0">
                <a:latin typeface="Times New Roman" pitchFamily="18" charset="0"/>
                <a:cs typeface="Times New Roman" pitchFamily="18" charset="0"/>
              </a:rPr>
              <a:t>Disadvantages</a:t>
            </a:r>
          </a:p>
          <a:p>
            <a:r>
              <a:rPr lang="en-US" sz="2600" dirty="0" smtClean="0">
                <a:latin typeface="Times New Roman" pitchFamily="18" charset="0"/>
                <a:cs typeface="Times New Roman" pitchFamily="18" charset="0"/>
              </a:rPr>
              <a:t>Very limited address space</a:t>
            </a:r>
          </a:p>
          <a:p>
            <a:r>
              <a:rPr lang="en-US" sz="2600" dirty="0" smtClean="0">
                <a:latin typeface="Times New Roman" pitchFamily="18" charset="0"/>
                <a:cs typeface="Times New Roman" pitchFamily="18" charset="0"/>
              </a:rPr>
              <a:t>Using multiple registers helps performance but it complicates the instructions.</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Addressing Modes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400" b="1" dirty="0" smtClean="0">
                <a:latin typeface="Times New Roman" pitchFamily="18" charset="0"/>
                <a:cs typeface="Times New Roman" pitchFamily="18" charset="0"/>
              </a:rPr>
              <a:t>Register Indirect Mode</a:t>
            </a:r>
          </a:p>
          <a:p>
            <a:pPr algn="just">
              <a:buFont typeface="Courier New" pitchFamily="49" charset="0"/>
              <a:buChar char="o"/>
            </a:pPr>
            <a:r>
              <a:rPr lang="en-US" sz="2400" dirty="0" smtClean="0">
                <a:latin typeface="Times New Roman" pitchFamily="18" charset="0"/>
                <a:cs typeface="Times New Roman" pitchFamily="18" charset="0"/>
              </a:rPr>
              <a:t>In this mode, the instruction specifies the register whose contents give us the address of operand which is in memory. </a:t>
            </a:r>
          </a:p>
          <a:p>
            <a:pPr algn="just">
              <a:buFont typeface="Courier New" pitchFamily="49" charset="0"/>
              <a:buChar char="o"/>
            </a:pPr>
            <a:r>
              <a:rPr lang="en-US" sz="2400" dirty="0" smtClean="0">
                <a:latin typeface="Times New Roman" pitchFamily="18" charset="0"/>
                <a:cs typeface="Times New Roman" pitchFamily="18" charset="0"/>
              </a:rPr>
              <a:t>Thus, the register contains the address of operand rather than the operand itself.</a:t>
            </a:r>
          </a:p>
          <a:p>
            <a:pPr algn="just">
              <a:buFont typeface="Courier New" pitchFamily="49" charset="0"/>
              <a:buChar char="o"/>
            </a:pPr>
            <a:r>
              <a:rPr lang="en-US" sz="2400" dirty="0" smtClean="0">
                <a:latin typeface="Times New Roman" pitchFamily="18" charset="0"/>
                <a:cs typeface="Times New Roman" pitchFamily="18" charset="0"/>
              </a:rPr>
              <a:t>Example </a:t>
            </a:r>
          </a:p>
          <a:p>
            <a:pPr algn="just">
              <a:buNone/>
            </a:pPr>
            <a:r>
              <a:rPr lang="en-US" sz="2400" dirty="0" smtClean="0">
                <a:latin typeface="Times New Roman" pitchFamily="18" charset="0"/>
                <a:cs typeface="Times New Roman" pitchFamily="18" charset="0"/>
              </a:rPr>
              <a:t>				MOV AX, [BX]</a:t>
            </a:r>
          </a:p>
          <a:p>
            <a:pPr algn="just">
              <a:buNone/>
            </a:pPr>
            <a:r>
              <a:rPr lang="en-US" sz="2400" dirty="0" smtClean="0">
                <a:latin typeface="Times New Roman" pitchFamily="18" charset="0"/>
                <a:cs typeface="Times New Roman" pitchFamily="18" charset="0"/>
              </a:rPr>
              <a:t>	Move the contents of memory location s addressed by the register BX to the register AX</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Addressing Modes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400" b="1" dirty="0" smtClean="0">
                <a:latin typeface="Times New Roman" pitchFamily="18" charset="0"/>
                <a:cs typeface="Times New Roman" pitchFamily="18" charset="0"/>
              </a:rPr>
              <a:t>Auto Indexed (increment mode)</a:t>
            </a:r>
          </a:p>
          <a:p>
            <a:pPr algn="just">
              <a:buFont typeface="Courier New" pitchFamily="49" charset="0"/>
              <a:buChar char="o"/>
            </a:pPr>
            <a:r>
              <a:rPr lang="en-US" sz="2400" dirty="0" smtClean="0">
                <a:latin typeface="Times New Roman" pitchFamily="18" charset="0"/>
                <a:cs typeface="Times New Roman" pitchFamily="18" charset="0"/>
              </a:rPr>
              <a:t> Effective address of the operand is the contents of a register specified in the instruction. </a:t>
            </a:r>
          </a:p>
          <a:p>
            <a:pPr algn="just">
              <a:buFont typeface="Courier New" pitchFamily="49" charset="0"/>
              <a:buChar char="o"/>
            </a:pPr>
            <a:r>
              <a:rPr lang="en-US" sz="2400" dirty="0" smtClean="0">
                <a:latin typeface="Times New Roman" pitchFamily="18" charset="0"/>
                <a:cs typeface="Times New Roman" pitchFamily="18" charset="0"/>
              </a:rPr>
              <a:t>After accessing the operand, the contents of this register are automatically incremented to point to the next consecutive memory location.</a:t>
            </a:r>
            <a:r>
              <a:rPr lang="en-US" sz="2400" b="1" dirty="0" smtClean="0">
                <a:latin typeface="Times New Roman" pitchFamily="18" charset="0"/>
                <a:cs typeface="Times New Roman" pitchFamily="18" charset="0"/>
              </a:rPr>
              <a:t>(R1)+</a:t>
            </a:r>
            <a:r>
              <a:rPr lang="en-US" sz="2400" dirty="0" smtClean="0">
                <a:latin typeface="Times New Roman" pitchFamily="18" charset="0"/>
                <a:cs typeface="Times New Roman" pitchFamily="18" charset="0"/>
              </a:rPr>
              <a:t>.</a:t>
            </a:r>
          </a:p>
          <a:p>
            <a:pPr algn="just">
              <a:buFont typeface="Courier New" pitchFamily="49" charset="0"/>
              <a:buChar char="o"/>
            </a:pPr>
            <a:r>
              <a:rPr lang="en-US" sz="2400" dirty="0" smtClean="0">
                <a:latin typeface="Times New Roman" pitchFamily="18" charset="0"/>
                <a:cs typeface="Times New Roman" pitchFamily="18" charset="0"/>
              </a:rPr>
              <a:t>Example</a:t>
            </a:r>
          </a:p>
          <a:p>
            <a:pPr algn="just">
              <a:buNone/>
            </a:pPr>
            <a:r>
              <a:rPr lang="en-US" sz="2400" dirty="0" smtClean="0"/>
              <a:t>				Add R1, (R2)+ </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Addressing Modes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400" b="1" dirty="0" smtClean="0">
                <a:latin typeface="Times New Roman" pitchFamily="18" charset="0"/>
                <a:cs typeface="Times New Roman" pitchFamily="18" charset="0"/>
              </a:rPr>
              <a:t>Auto indexed ( decrement mode)</a:t>
            </a:r>
          </a:p>
          <a:p>
            <a:pPr algn="just">
              <a:buFont typeface="Courier New" pitchFamily="49" charset="0"/>
              <a:buChar char="o"/>
            </a:pPr>
            <a:r>
              <a:rPr lang="en-US" sz="2400" dirty="0" smtClean="0">
                <a:latin typeface="Times New Roman" pitchFamily="18" charset="0"/>
                <a:cs typeface="Times New Roman" pitchFamily="18" charset="0"/>
              </a:rPr>
              <a:t>Effective address of the operand is the contents of a register specified in the instruction. </a:t>
            </a:r>
          </a:p>
          <a:p>
            <a:pPr algn="just">
              <a:buFont typeface="Courier New" pitchFamily="49" charset="0"/>
              <a:buChar char="o"/>
            </a:pPr>
            <a:r>
              <a:rPr lang="en-US" sz="2400" dirty="0" smtClean="0">
                <a:latin typeface="Times New Roman" pitchFamily="18" charset="0"/>
                <a:cs typeface="Times New Roman" pitchFamily="18" charset="0"/>
              </a:rPr>
              <a:t>Before accessing the operand, the contents of this register are automatically decremented to point to the previous consecutive memory location. </a:t>
            </a:r>
          </a:p>
          <a:p>
            <a:pPr algn="just">
              <a:buFont typeface="Courier New" pitchFamily="49" charset="0"/>
              <a:buChar char="o"/>
            </a:pPr>
            <a:r>
              <a:rPr lang="en-US" sz="2400" dirty="0" smtClean="0">
                <a:latin typeface="Times New Roman" pitchFamily="18" charset="0"/>
                <a:cs typeface="Times New Roman" pitchFamily="18" charset="0"/>
              </a:rPr>
              <a:t>Example:</a:t>
            </a:r>
          </a:p>
          <a:p>
            <a:pPr algn="just">
              <a:buNone/>
            </a:pPr>
            <a:r>
              <a:rPr lang="en-US" sz="2400" dirty="0" smtClean="0">
                <a:latin typeface="Times New Roman" pitchFamily="18" charset="0"/>
                <a:cs typeface="Times New Roman" pitchFamily="18" charset="0"/>
              </a:rPr>
              <a:t>				Add R1,-(R2)</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Addressing Modes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latin typeface="Times New Roman" pitchFamily="18" charset="0"/>
                <a:cs typeface="Times New Roman" pitchFamily="18" charset="0"/>
              </a:rPr>
              <a:t>Direct Addressing/</a:t>
            </a:r>
            <a:r>
              <a:rPr lang="en-US" sz="2800" b="1" dirty="0" smtClean="0"/>
              <a:t>Absolute addressing</a:t>
            </a:r>
            <a:r>
              <a:rPr lang="en-US" sz="2800" b="1" dirty="0" smtClean="0">
                <a:latin typeface="Times New Roman" pitchFamily="18" charset="0"/>
                <a:cs typeface="Times New Roman" pitchFamily="18" charset="0"/>
              </a:rPr>
              <a:t> Mode</a:t>
            </a:r>
            <a:endParaRPr lang="en-US" sz="2800" dirty="0" smtClean="0">
              <a:latin typeface="Times New Roman" pitchFamily="18" charset="0"/>
              <a:cs typeface="Times New Roman" pitchFamily="18" charset="0"/>
            </a:endParaRPr>
          </a:p>
          <a:p>
            <a:pPr algn="just">
              <a:buFont typeface="Courier New" pitchFamily="49" charset="0"/>
              <a:buChar char="o"/>
            </a:pPr>
            <a:r>
              <a:rPr lang="en-US" sz="2400" dirty="0" smtClean="0">
                <a:latin typeface="Times New Roman" pitchFamily="18" charset="0"/>
                <a:cs typeface="Times New Roman" pitchFamily="18" charset="0"/>
              </a:rPr>
              <a:t>In this mode, effective address of operand is present in instruction itself.</a:t>
            </a:r>
          </a:p>
          <a:p>
            <a:pPr algn="just">
              <a:buFont typeface="Courier New" pitchFamily="49" charset="0"/>
              <a:buChar char="o"/>
            </a:pPr>
            <a:r>
              <a:rPr lang="en-US" sz="2400" dirty="0" smtClean="0">
                <a:latin typeface="Times New Roman" pitchFamily="18" charset="0"/>
                <a:cs typeface="Times New Roman" pitchFamily="18" charset="0"/>
              </a:rPr>
              <a:t>For Example: </a:t>
            </a:r>
          </a:p>
          <a:p>
            <a:pPr algn="just">
              <a:buNone/>
            </a:pPr>
            <a:r>
              <a:rPr lang="en-US" sz="2400" dirty="0" smtClean="0">
                <a:latin typeface="Times New Roman" pitchFamily="18" charset="0"/>
                <a:cs typeface="Times New Roman" pitchFamily="18" charset="0"/>
              </a:rPr>
              <a:t>				ADD R1, 4000 </a:t>
            </a:r>
          </a:p>
          <a:p>
            <a:pPr algn="just">
              <a:buNone/>
            </a:pPr>
            <a:r>
              <a:rPr lang="en-US" sz="2400" dirty="0" smtClean="0">
                <a:latin typeface="Times New Roman" pitchFamily="18" charset="0"/>
                <a:cs typeface="Times New Roman" pitchFamily="18" charset="0"/>
              </a:rPr>
              <a:t>		 In this the 4000 is effective address of operand.</a:t>
            </a:r>
          </a:p>
          <a:p>
            <a:pPr>
              <a:buNone/>
            </a:pPr>
            <a:r>
              <a:rPr lang="en-US" dirty="0" smtClean="0"/>
              <a:t>				</a:t>
            </a:r>
            <a:r>
              <a:rPr lang="en-US" sz="2400" dirty="0" smtClean="0"/>
              <a:t>ADD AL,[0301]  </a:t>
            </a:r>
          </a:p>
          <a:p>
            <a:pPr>
              <a:buNone/>
            </a:pPr>
            <a:r>
              <a:rPr lang="en-US" sz="2400" dirty="0" smtClean="0"/>
              <a:t>	 	Add the contents of offset address 0301 to AL.</a:t>
            </a:r>
            <a:endParaRPr lang="en-US" sz="2400"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smtClean="0">
                <a:latin typeface="Times New Roman" pitchFamily="18" charset="0"/>
                <a:cs typeface="Times New Roman" pitchFamily="18" charset="0"/>
              </a:rPr>
              <a:t>Addressing Modes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5181600"/>
          </a:xfrm>
        </p:spPr>
        <p:txBody>
          <a:bodyPr>
            <a:normAutofit fontScale="70000" lnSpcReduction="20000"/>
          </a:bodyPr>
          <a:lstStyle/>
          <a:p>
            <a:pPr>
              <a:buFont typeface="Wingdings" pitchFamily="2" charset="2"/>
              <a:buChar char="ü"/>
            </a:pPr>
            <a:r>
              <a:rPr lang="en-US" b="1" dirty="0" smtClean="0">
                <a:latin typeface="Times New Roman" pitchFamily="18" charset="0"/>
                <a:cs typeface="Times New Roman" pitchFamily="18" charset="0"/>
              </a:rPr>
              <a:t>Indirect addressing Mode </a:t>
            </a:r>
          </a:p>
          <a:p>
            <a:pPr>
              <a:buFont typeface="Courier New" pitchFamily="49" charset="0"/>
              <a:buChar char="o"/>
            </a:pPr>
            <a:r>
              <a:rPr lang="en-US" dirty="0" smtClean="0">
                <a:latin typeface="Times New Roman" pitchFamily="18" charset="0"/>
                <a:cs typeface="Times New Roman" pitchFamily="18" charset="0"/>
              </a:rPr>
              <a:t>In this mode address field of instruction contains the address of effective address. Here two references are required.</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1st reference to get effective address.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2nd reference to access the data. </a:t>
            </a:r>
          </a:p>
          <a:p>
            <a:pPr>
              <a:buFont typeface="Courier New" pitchFamily="49" charset="0"/>
              <a:buChar char="o"/>
            </a:pPr>
            <a:r>
              <a:rPr lang="en-US" dirty="0" smtClean="0">
                <a:latin typeface="Times New Roman" pitchFamily="18" charset="0"/>
                <a:cs typeface="Times New Roman" pitchFamily="18" charset="0"/>
              </a:rPr>
              <a:t>Based on the availability of Effective address, Indirect mode is of two kind:</a:t>
            </a:r>
          </a:p>
          <a:p>
            <a:pPr>
              <a:buFont typeface="Wingdings" pitchFamily="2" charset="2"/>
              <a:buChar char="§"/>
            </a:pPr>
            <a:r>
              <a:rPr lang="en-US" dirty="0" smtClean="0">
                <a:latin typeface="Times New Roman" pitchFamily="18" charset="0"/>
                <a:cs typeface="Times New Roman" pitchFamily="18" charset="0"/>
              </a:rPr>
              <a:t>Register Indirect: In this mode effective address is in the register, and corresponding register name will be maintained in the address field of an instruction.</a:t>
            </a:r>
            <a:br>
              <a:rPr lang="en-US" dirty="0" smtClean="0">
                <a:latin typeface="Times New Roman" pitchFamily="18" charset="0"/>
                <a:cs typeface="Times New Roman" pitchFamily="18" charset="0"/>
              </a:rPr>
            </a:br>
            <a:r>
              <a:rPr lang="en-US" i="1" dirty="0" smtClean="0">
                <a:latin typeface="Times New Roman" pitchFamily="18" charset="0"/>
                <a:cs typeface="Times New Roman" pitchFamily="18" charset="0"/>
              </a:rPr>
              <a:t>Here one register </a:t>
            </a:r>
            <a:r>
              <a:rPr lang="en-US" i="1" dirty="0" err="1" smtClean="0">
                <a:latin typeface="Times New Roman" pitchFamily="18" charset="0"/>
                <a:cs typeface="Times New Roman" pitchFamily="18" charset="0"/>
              </a:rPr>
              <a:t>reference,one</a:t>
            </a:r>
            <a:r>
              <a:rPr lang="en-US" i="1" dirty="0" smtClean="0">
                <a:latin typeface="Times New Roman" pitchFamily="18" charset="0"/>
                <a:cs typeface="Times New Roman" pitchFamily="18" charset="0"/>
              </a:rPr>
              <a:t> memory reference is required to access the data.</a:t>
            </a:r>
            <a:endParaRPr lang="en-US" dirty="0" smtClean="0">
              <a:latin typeface="Times New Roman" pitchFamily="18" charset="0"/>
              <a:cs typeface="Times New Roman" pitchFamily="18" charset="0"/>
            </a:endParaRPr>
          </a:p>
          <a:p>
            <a:pPr>
              <a:buFont typeface="Wingdings" pitchFamily="2" charset="2"/>
              <a:buChar char="§"/>
            </a:pPr>
            <a:r>
              <a:rPr lang="en-US" dirty="0" smtClean="0">
                <a:latin typeface="Times New Roman" pitchFamily="18" charset="0"/>
                <a:cs typeface="Times New Roman" pitchFamily="18" charset="0"/>
              </a:rPr>
              <a:t>Memory Indirect: In this mode effective address is in the memory, and corresponding memory address will be maintained in the address field of an instruction.</a:t>
            </a:r>
            <a:br>
              <a:rPr lang="en-US" dirty="0" smtClean="0">
                <a:latin typeface="Times New Roman" pitchFamily="18" charset="0"/>
                <a:cs typeface="Times New Roman" pitchFamily="18" charset="0"/>
              </a:rPr>
            </a:br>
            <a:r>
              <a:rPr lang="en-US" i="1" dirty="0" smtClean="0">
                <a:latin typeface="Times New Roman" pitchFamily="18" charset="0"/>
                <a:cs typeface="Times New Roman" pitchFamily="18" charset="0"/>
              </a:rPr>
              <a:t>Here two memory reference is required to access the data.</a:t>
            </a:r>
            <a:endParaRPr lang="en-US" dirty="0" smtClean="0">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Addressing Modes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400" b="1" dirty="0" smtClean="0">
                <a:latin typeface="Times New Roman" pitchFamily="18" charset="0"/>
                <a:cs typeface="Times New Roman" pitchFamily="18" charset="0"/>
              </a:rPr>
              <a:t>Indexed addressing mode</a:t>
            </a:r>
            <a:r>
              <a:rPr lang="en-US" sz="2400" dirty="0" smtClean="0">
                <a:latin typeface="Times New Roman" pitchFamily="18" charset="0"/>
                <a:cs typeface="Times New Roman" pitchFamily="18" charset="0"/>
              </a:rPr>
              <a:t> </a:t>
            </a:r>
          </a:p>
          <a:p>
            <a:pPr algn="just">
              <a:buFont typeface="Courier New" pitchFamily="49" charset="0"/>
              <a:buChar char="o"/>
            </a:pPr>
            <a:r>
              <a:rPr lang="en-US" sz="2400" dirty="0" smtClean="0">
                <a:latin typeface="Times New Roman" pitchFamily="18" charset="0"/>
                <a:cs typeface="Times New Roman" pitchFamily="18" charset="0"/>
              </a:rPr>
              <a:t>The operand’s offset is the sum of the content of an index register SI or DI and an 8 bit or 16 bit displacement.</a:t>
            </a:r>
          </a:p>
          <a:p>
            <a:pPr algn="just">
              <a:buFont typeface="Courier New" pitchFamily="49" charset="0"/>
              <a:buChar char="o"/>
            </a:pPr>
            <a:r>
              <a:rPr lang="en-US" sz="2400" dirty="0" smtClean="0">
                <a:latin typeface="Times New Roman" pitchFamily="18" charset="0"/>
                <a:cs typeface="Times New Roman" pitchFamily="18" charset="0"/>
              </a:rPr>
              <a:t> Example</a:t>
            </a:r>
          </a:p>
          <a:p>
            <a:pPr algn="just">
              <a:buNone/>
            </a:pPr>
            <a:r>
              <a:rPr lang="en-US" sz="2400" dirty="0" smtClean="0">
                <a:latin typeface="Times New Roman" pitchFamily="18" charset="0"/>
                <a:cs typeface="Times New Roman" pitchFamily="18" charset="0"/>
              </a:rPr>
              <a:t>				MOV AX, [SI +05] </a:t>
            </a:r>
            <a:r>
              <a:rPr lang="en-US" sz="2400" b="1" dirty="0" smtClean="0">
                <a:latin typeface="Times New Roman" pitchFamily="18" charset="0"/>
                <a:cs typeface="Times New Roman" pitchFamily="18" charset="0"/>
              </a:rPr>
              <a:t> </a:t>
            </a:r>
          </a:p>
          <a:p>
            <a:pPr algn="just">
              <a:buFont typeface="Wingdings" pitchFamily="2" charset="2"/>
              <a:buChar char="ü"/>
            </a:pPr>
            <a:r>
              <a:rPr lang="en-US" sz="2400" b="1" dirty="0" smtClean="0">
                <a:latin typeface="Times New Roman" pitchFamily="18" charset="0"/>
                <a:cs typeface="Times New Roman" pitchFamily="18" charset="0"/>
              </a:rPr>
              <a:t>Based Indexed Addressing</a:t>
            </a:r>
          </a:p>
          <a:p>
            <a:pPr algn="just">
              <a:buFont typeface="Courier New" pitchFamily="49" charset="0"/>
              <a:buChar char="o"/>
            </a:pPr>
            <a:r>
              <a:rPr lang="en-US" sz="2400" dirty="0" smtClean="0">
                <a:latin typeface="Times New Roman" pitchFamily="18" charset="0"/>
                <a:cs typeface="Times New Roman" pitchFamily="18" charset="0"/>
              </a:rPr>
              <a:t>The operand’s offset is sum of the content of a base register BX or BP and an index register SI or DI. </a:t>
            </a:r>
          </a:p>
          <a:p>
            <a:pPr algn="just">
              <a:buFont typeface="Courier New" pitchFamily="49" charset="0"/>
              <a:buChar char="o"/>
            </a:pPr>
            <a:r>
              <a:rPr lang="en-US" sz="2400" dirty="0" smtClean="0">
                <a:latin typeface="Times New Roman" pitchFamily="18" charset="0"/>
                <a:cs typeface="Times New Roman" pitchFamily="18" charset="0"/>
              </a:rPr>
              <a:t>Example: 	</a:t>
            </a:r>
          </a:p>
          <a:p>
            <a:pPr algn="just">
              <a:buNone/>
            </a:pPr>
            <a:r>
              <a:rPr lang="en-US" sz="2400" dirty="0" smtClean="0">
                <a:latin typeface="Times New Roman" pitchFamily="18" charset="0"/>
                <a:cs typeface="Times New Roman" pitchFamily="18" charset="0"/>
              </a:rPr>
              <a:t>				ADD AX, [BX+SI] </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Instruction Types (cont’d)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Font typeface="Wingdings" pitchFamily="2" charset="2"/>
              <a:buChar char="q"/>
            </a:pPr>
            <a:r>
              <a:rPr lang="en-US" sz="2800" dirty="0" smtClean="0">
                <a:latin typeface="Times New Roman" pitchFamily="18" charset="0"/>
                <a:cs typeface="Times New Roman" pitchFamily="18" charset="0"/>
              </a:rPr>
              <a:t> Depending on operation they perform, all instructions are divided in several groups: </a:t>
            </a:r>
          </a:p>
          <a:p>
            <a:pPr algn="just">
              <a:buFont typeface="Courier New" pitchFamily="49" charset="0"/>
              <a:buChar char="o"/>
            </a:pPr>
            <a:r>
              <a:rPr lang="en-US" sz="2800" dirty="0" smtClean="0">
                <a:latin typeface="Times New Roman" pitchFamily="18" charset="0"/>
                <a:cs typeface="Times New Roman" pitchFamily="18" charset="0"/>
              </a:rPr>
              <a:t>Arithmetic Instructions</a:t>
            </a:r>
          </a:p>
          <a:p>
            <a:pPr algn="just">
              <a:buFont typeface="Courier New" pitchFamily="49" charset="0"/>
              <a:buChar char="o"/>
            </a:pPr>
            <a:r>
              <a:rPr lang="en-US" sz="2800" dirty="0" smtClean="0">
                <a:latin typeface="Times New Roman" pitchFamily="18" charset="0"/>
                <a:cs typeface="Times New Roman" pitchFamily="18" charset="0"/>
              </a:rPr>
              <a:t>Branch Instructions </a:t>
            </a:r>
          </a:p>
          <a:p>
            <a:pPr algn="just">
              <a:buFont typeface="Courier New" pitchFamily="49" charset="0"/>
              <a:buChar char="o"/>
            </a:pPr>
            <a:r>
              <a:rPr lang="en-US" sz="2800" dirty="0" smtClean="0">
                <a:latin typeface="Times New Roman" pitchFamily="18" charset="0"/>
                <a:cs typeface="Times New Roman" pitchFamily="18" charset="0"/>
              </a:rPr>
              <a:t>Data Transfer Instructions</a:t>
            </a:r>
          </a:p>
          <a:p>
            <a:pPr algn="just">
              <a:buFont typeface="Courier New" pitchFamily="49" charset="0"/>
              <a:buChar char="o"/>
            </a:pPr>
            <a:r>
              <a:rPr lang="en-US" sz="2800" dirty="0" smtClean="0">
                <a:latin typeface="Times New Roman" pitchFamily="18" charset="0"/>
                <a:cs typeface="Times New Roman" pitchFamily="18" charset="0"/>
              </a:rPr>
              <a:t>Logic Instructions</a:t>
            </a:r>
          </a:p>
          <a:p>
            <a:pPr algn="just">
              <a:buFont typeface="Courier New" pitchFamily="49" charset="0"/>
              <a:buChar char="o"/>
            </a:pPr>
            <a:r>
              <a:rPr lang="en-US" sz="2800" dirty="0" smtClean="0">
                <a:latin typeface="Times New Roman" pitchFamily="18" charset="0"/>
                <a:cs typeface="Times New Roman" pitchFamily="18" charset="0"/>
              </a:rPr>
              <a:t>Bit-oriented Instructions</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124200"/>
            <a:ext cx="8229600" cy="838200"/>
          </a:xfrm>
        </p:spPr>
        <p:txBody>
          <a:bodyPr>
            <a:normAutofit/>
          </a:bodyPr>
          <a:lstStyle/>
          <a:p>
            <a:pPr marL="0" indent="0" algn="ctr">
              <a:buNone/>
            </a:pPr>
            <a:r>
              <a:rPr lang="en-US" sz="4000" b="1" dirty="0" smtClean="0">
                <a:latin typeface="Times New Roman" pitchFamily="18" charset="0"/>
                <a:cs typeface="Times New Roman" pitchFamily="18" charset="0"/>
              </a:rPr>
              <a:t>Microprocessor Software Concepts</a:t>
            </a:r>
            <a:endParaRPr lang="en-US" sz="4000" b="1"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E74AD717-38BD-4DCF-B675-D0BA1A2297D5}"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a:t>
            </a:fld>
            <a:endParaRPr lang="en-US"/>
          </a:p>
        </p:txBody>
      </p:sp>
    </p:spTree>
    <p:extLst>
      <p:ext uri="{BB962C8B-B14F-4D97-AF65-F5344CB8AC3E}">
        <p14:creationId xmlns="" xmlns:p14="http://schemas.microsoft.com/office/powerpoint/2010/main" val="13233820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Instruction Types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4678363"/>
          </a:xfrm>
        </p:spPr>
        <p:txBody>
          <a:bodyPr>
            <a:noAutofit/>
          </a:bodyPr>
          <a:lstStyle/>
          <a:p>
            <a:pPr algn="just">
              <a:buFont typeface="Wingdings" pitchFamily="2" charset="2"/>
              <a:buChar char="ü"/>
            </a:pPr>
            <a:r>
              <a:rPr lang="en-US" sz="2800" b="1" dirty="0" smtClean="0">
                <a:latin typeface="Times New Roman" pitchFamily="18" charset="0"/>
                <a:cs typeface="Times New Roman" pitchFamily="18" charset="0"/>
              </a:rPr>
              <a:t>Arithmetic instructions</a:t>
            </a:r>
          </a:p>
          <a:p>
            <a:pPr algn="just">
              <a:buFont typeface="Courier New" pitchFamily="49" charset="0"/>
              <a:buChar char="o"/>
            </a:pPr>
            <a:r>
              <a:rPr lang="en-US" sz="2800" dirty="0" smtClean="0">
                <a:latin typeface="Times New Roman" pitchFamily="18" charset="0"/>
                <a:cs typeface="Times New Roman" pitchFamily="18" charset="0"/>
              </a:rPr>
              <a:t>Arithmetic instructions perform several basic operations such as addition, subtraction, division, multiplication etc. </a:t>
            </a:r>
          </a:p>
          <a:p>
            <a:pPr algn="just">
              <a:buFont typeface="Courier New" pitchFamily="49" charset="0"/>
              <a:buChar char="o"/>
            </a:pPr>
            <a:r>
              <a:rPr lang="en-US" sz="2800" dirty="0" smtClean="0">
                <a:latin typeface="Times New Roman" pitchFamily="18" charset="0"/>
                <a:cs typeface="Times New Roman" pitchFamily="18" charset="0"/>
              </a:rPr>
              <a:t>After execution, the result is stored in the first operand. </a:t>
            </a:r>
          </a:p>
          <a:p>
            <a:pPr algn="just">
              <a:buFont typeface="Courier New" pitchFamily="49" charset="0"/>
              <a:buChar char="o"/>
            </a:pPr>
            <a:r>
              <a:rPr lang="en-US" sz="2800" dirty="0" smtClean="0">
                <a:latin typeface="Times New Roman" pitchFamily="18" charset="0"/>
                <a:cs typeface="Times New Roman" pitchFamily="18" charset="0"/>
              </a:rPr>
              <a:t>Example</a:t>
            </a:r>
          </a:p>
          <a:p>
            <a:pPr algn="just">
              <a:buNone/>
            </a:pPr>
            <a:r>
              <a:rPr lang="en-US" sz="2800" dirty="0" smtClean="0">
                <a:latin typeface="Times New Roman" pitchFamily="18" charset="0"/>
                <a:cs typeface="Times New Roman" pitchFamily="18" charset="0"/>
              </a:rPr>
              <a:t>				    ADD A, R1 </a:t>
            </a:r>
          </a:p>
          <a:p>
            <a:pPr algn="just">
              <a:buNone/>
            </a:pPr>
            <a:r>
              <a:rPr lang="en-US" sz="2800" dirty="0" smtClean="0">
                <a:latin typeface="Times New Roman" pitchFamily="18" charset="0"/>
                <a:cs typeface="Times New Roman" pitchFamily="18" charset="0"/>
              </a:rPr>
              <a:t>	The result of addition (A+R1) will be stored in the accumulator. </a:t>
            </a:r>
          </a:p>
          <a:p>
            <a:pPr algn="just"/>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Instruction Types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b="1" dirty="0" smtClean="0">
                <a:latin typeface="Times New Roman" pitchFamily="18" charset="0"/>
                <a:cs typeface="Times New Roman" pitchFamily="18" charset="0"/>
              </a:rPr>
              <a:t>Branch Instructions</a:t>
            </a:r>
          </a:p>
          <a:p>
            <a:pPr algn="just">
              <a:buFont typeface="Courier New" pitchFamily="49" charset="0"/>
              <a:buChar char="o"/>
            </a:pPr>
            <a:r>
              <a:rPr lang="en-US" sz="2600" dirty="0" smtClean="0">
                <a:latin typeface="Times New Roman" pitchFamily="18" charset="0"/>
                <a:cs typeface="Times New Roman" pitchFamily="18" charset="0"/>
              </a:rPr>
              <a:t>There are two kinds of branch instructions:</a:t>
            </a:r>
          </a:p>
          <a:p>
            <a:pPr algn="just">
              <a:buFont typeface="Wingdings" pitchFamily="2" charset="2"/>
              <a:buChar char="§"/>
            </a:pPr>
            <a:r>
              <a:rPr lang="en-US" sz="2600" dirty="0" smtClean="0">
                <a:latin typeface="Times New Roman" pitchFamily="18" charset="0"/>
                <a:cs typeface="Times New Roman" pitchFamily="18" charset="0"/>
              </a:rPr>
              <a:t> Unconditional jump instructions: upon their execution a jump to a new location from where the program continues execution is executed.</a:t>
            </a:r>
          </a:p>
          <a:p>
            <a:pPr algn="just">
              <a:buFont typeface="Wingdings" pitchFamily="2" charset="2"/>
              <a:buChar char="§"/>
            </a:pPr>
            <a:r>
              <a:rPr lang="en-US" sz="2600" dirty="0" smtClean="0">
                <a:latin typeface="Times New Roman" pitchFamily="18" charset="0"/>
                <a:cs typeface="Times New Roman" pitchFamily="18" charset="0"/>
              </a:rPr>
              <a:t> Conditional jump instructions: a jump to a new program location is executed only if a specified condition is met. </a:t>
            </a:r>
          </a:p>
          <a:p>
            <a:pPr algn="just">
              <a:buFont typeface="Courier New" pitchFamily="49" charset="0"/>
              <a:buChar char="o"/>
            </a:pPr>
            <a:r>
              <a:rPr lang="en-US" sz="2600" dirty="0" smtClean="0">
                <a:latin typeface="Times New Roman" pitchFamily="18" charset="0"/>
                <a:cs typeface="Times New Roman" pitchFamily="18" charset="0"/>
              </a:rPr>
              <a:t>Otherwise, the program normally proceeds with the next instruction</a:t>
            </a:r>
            <a:endParaRPr lang="en-US" sz="2600"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Instruction Types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Font typeface="Wingdings" pitchFamily="2" charset="2"/>
              <a:buChar char="ü"/>
            </a:pPr>
            <a:r>
              <a:rPr lang="en-US" sz="2800" b="1" dirty="0" smtClean="0">
                <a:latin typeface="Times New Roman" pitchFamily="18" charset="0"/>
                <a:cs typeface="Times New Roman" pitchFamily="18" charset="0"/>
              </a:rPr>
              <a:t>Data Transfer Instructions</a:t>
            </a:r>
          </a:p>
          <a:p>
            <a:pPr>
              <a:buFont typeface="Courier New" pitchFamily="49" charset="0"/>
              <a:buChar char="o"/>
            </a:pPr>
            <a:r>
              <a:rPr lang="en-US" sz="2400" dirty="0" smtClean="0">
                <a:latin typeface="Times New Roman" pitchFamily="18" charset="0"/>
                <a:cs typeface="Times New Roman" pitchFamily="18" charset="0"/>
              </a:rPr>
              <a:t>Data transfer instructions move the content of one register to another. The register the content of which is moved remains unchanged.</a:t>
            </a:r>
          </a:p>
          <a:p>
            <a:pPr>
              <a:buFont typeface="Courier New" pitchFamily="49" charset="0"/>
              <a:buChar char="o"/>
            </a:pPr>
            <a:r>
              <a:rPr lang="en-US" sz="2400" dirty="0" smtClean="0">
                <a:latin typeface="Times New Roman" pitchFamily="18" charset="0"/>
                <a:cs typeface="Times New Roman" pitchFamily="18" charset="0"/>
              </a:rPr>
              <a:t>Example </a:t>
            </a:r>
          </a:p>
          <a:p>
            <a:pPr>
              <a:buNone/>
            </a:pPr>
            <a:r>
              <a:rPr lang="en-US" sz="2400" dirty="0" smtClean="0">
                <a:latin typeface="Times New Roman" pitchFamily="18" charset="0"/>
                <a:cs typeface="Times New Roman" pitchFamily="18" charset="0"/>
              </a:rPr>
              <a:t>			MOV A, #data </a:t>
            </a:r>
          </a:p>
          <a:p>
            <a:pPr>
              <a:buNone/>
            </a:pPr>
            <a:r>
              <a:rPr lang="en-US" sz="2400" dirty="0" smtClean="0">
                <a:latin typeface="Times New Roman" pitchFamily="18" charset="0"/>
                <a:cs typeface="Times New Roman" pitchFamily="18" charset="0"/>
              </a:rPr>
              <a:t>		 Moves the immediate data to the accumulator</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Instruction Types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latin typeface="Times New Roman" pitchFamily="18" charset="0"/>
                <a:cs typeface="Times New Roman" pitchFamily="18" charset="0"/>
              </a:rPr>
              <a:t>Logic Instructions</a:t>
            </a:r>
          </a:p>
          <a:p>
            <a:pPr algn="just">
              <a:buFont typeface="Courier New" pitchFamily="49" charset="0"/>
              <a:buChar char="o"/>
            </a:pPr>
            <a:r>
              <a:rPr lang="en-US" sz="2800" dirty="0" smtClean="0">
                <a:latin typeface="Times New Roman" pitchFamily="18" charset="0"/>
                <a:cs typeface="Times New Roman" pitchFamily="18" charset="0"/>
              </a:rPr>
              <a:t>Logic instructions perform logic operations upon corresponding bits of two registers. </a:t>
            </a:r>
          </a:p>
          <a:p>
            <a:pPr algn="just">
              <a:buFont typeface="Courier New" pitchFamily="49" charset="0"/>
              <a:buChar char="o"/>
            </a:pPr>
            <a:r>
              <a:rPr lang="en-US" sz="2800" dirty="0" smtClean="0">
                <a:latin typeface="Times New Roman" pitchFamily="18" charset="0"/>
                <a:cs typeface="Times New Roman" pitchFamily="18" charset="0"/>
              </a:rPr>
              <a:t>After execution, the result is stored in the first operand. </a:t>
            </a:r>
          </a:p>
          <a:p>
            <a:pPr algn="just">
              <a:buFont typeface="Courier New" pitchFamily="49" charset="0"/>
              <a:buChar char="o"/>
            </a:pPr>
            <a:r>
              <a:rPr lang="en-US" sz="2800" dirty="0" smtClean="0">
                <a:latin typeface="Times New Roman" pitchFamily="18" charset="0"/>
                <a:cs typeface="Times New Roman" pitchFamily="18" charset="0"/>
              </a:rPr>
              <a:t>Example</a:t>
            </a:r>
          </a:p>
          <a:p>
            <a:pPr algn="just">
              <a:buNone/>
            </a:pPr>
            <a:r>
              <a:rPr lang="en-US" sz="2800" dirty="0" smtClean="0">
                <a:latin typeface="Times New Roman" pitchFamily="18" charset="0"/>
                <a:cs typeface="Times New Roman" pitchFamily="18" charset="0"/>
              </a:rPr>
              <a:t>				CPL A</a:t>
            </a:r>
          </a:p>
          <a:p>
            <a:pPr algn="just">
              <a:buNone/>
            </a:pPr>
            <a:r>
              <a:rPr lang="en-US" sz="2800" dirty="0" smtClean="0">
                <a:latin typeface="Times New Roman" pitchFamily="18" charset="0"/>
                <a:cs typeface="Times New Roman" pitchFamily="18" charset="0"/>
              </a:rPr>
              <a:t>			 Complements the accumulator (1=0, 0=1)</a:t>
            </a:r>
            <a:endParaRPr lang="en-US" sz="28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Instruction Types</a:t>
            </a:r>
            <a:r>
              <a:rPr lang="en-US" b="1" dirty="0" smtClean="0">
                <a:latin typeface="Times New Roman" pitchFamily="18" charset="0"/>
                <a:cs typeface="Times New Roman" pitchFamily="18" charset="0"/>
              </a:rPr>
              <a:t> (cont’d)</a:t>
            </a: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latin typeface="Times New Roman" pitchFamily="18" charset="0"/>
                <a:cs typeface="Times New Roman" pitchFamily="18" charset="0"/>
              </a:rPr>
              <a:t>Bit-oriented Instructions</a:t>
            </a:r>
          </a:p>
          <a:p>
            <a:pPr algn="just">
              <a:buFont typeface="Courier New" pitchFamily="49" charset="0"/>
              <a:buChar char="o"/>
            </a:pPr>
            <a:r>
              <a:rPr lang="en-US" sz="2800" dirty="0" smtClean="0">
                <a:latin typeface="Times New Roman" pitchFamily="18" charset="0"/>
                <a:cs typeface="Times New Roman" pitchFamily="18" charset="0"/>
              </a:rPr>
              <a:t>Similar to logic instructions, bit-oriented instructions perform logic operations. </a:t>
            </a:r>
          </a:p>
          <a:p>
            <a:pPr algn="just">
              <a:buFont typeface="Courier New" pitchFamily="49" charset="0"/>
              <a:buChar char="o"/>
            </a:pPr>
            <a:r>
              <a:rPr lang="en-US" sz="2800" dirty="0" smtClean="0">
                <a:latin typeface="Times New Roman" pitchFamily="18" charset="0"/>
                <a:cs typeface="Times New Roman" pitchFamily="18" charset="0"/>
              </a:rPr>
              <a:t>The difference is that these are performed upon single bits. </a:t>
            </a:r>
          </a:p>
          <a:p>
            <a:pPr algn="just">
              <a:buFont typeface="Courier New" pitchFamily="49" charset="0"/>
              <a:buChar char="o"/>
            </a:pPr>
            <a:r>
              <a:rPr lang="en-US" sz="2800" dirty="0" smtClean="0">
                <a:latin typeface="Times New Roman" pitchFamily="18" charset="0"/>
                <a:cs typeface="Times New Roman" pitchFamily="18" charset="0"/>
              </a:rPr>
              <a:t>Example</a:t>
            </a:r>
          </a:p>
          <a:p>
            <a:pPr algn="just">
              <a:buNone/>
            </a:pPr>
            <a:r>
              <a:rPr lang="en-US" sz="2800" dirty="0" smtClean="0">
                <a:latin typeface="Times New Roman" pitchFamily="18" charset="0"/>
                <a:cs typeface="Times New Roman" pitchFamily="18" charset="0"/>
              </a:rPr>
              <a:t>				CPL C </a:t>
            </a:r>
          </a:p>
          <a:p>
            <a:pPr algn="just">
              <a:buNone/>
            </a:pPr>
            <a:r>
              <a:rPr lang="en-US" sz="2800" dirty="0" smtClean="0">
                <a:latin typeface="Times New Roman" pitchFamily="18" charset="0"/>
                <a:cs typeface="Times New Roman" pitchFamily="18" charset="0"/>
              </a:rPr>
              <a:t>			Complements the carry flag</a:t>
            </a:r>
            <a:endParaRPr lang="en-US" sz="28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latin typeface="Times New Roman" pitchFamily="18" charset="0"/>
                <a:cs typeface="Times New Roman" pitchFamily="18" charset="0"/>
              </a:rPr>
              <a:t>Assembly Language Programming (cont’d)</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latin typeface="Times New Roman" pitchFamily="18" charset="0"/>
                <a:cs typeface="Times New Roman" pitchFamily="18" charset="0"/>
              </a:rPr>
              <a:t>What is Assembly Language? </a:t>
            </a:r>
          </a:p>
          <a:p>
            <a:pPr algn="just">
              <a:buFont typeface="Courier New" pitchFamily="49" charset="0"/>
              <a:buChar char="o"/>
            </a:pPr>
            <a:r>
              <a:rPr lang="en-US" sz="2400" dirty="0" smtClean="0">
                <a:latin typeface="Times New Roman" pitchFamily="18" charset="0"/>
                <a:cs typeface="Times New Roman" pitchFamily="18" charset="0"/>
              </a:rPr>
              <a:t>In computer programming, </a:t>
            </a:r>
            <a:r>
              <a:rPr lang="en-US" sz="2400" b="1" dirty="0" smtClean="0">
                <a:latin typeface="Times New Roman" pitchFamily="18" charset="0"/>
                <a:cs typeface="Times New Roman" pitchFamily="18" charset="0"/>
              </a:rPr>
              <a:t>assembly language</a:t>
            </a:r>
            <a:r>
              <a:rPr lang="en-US" sz="2400" dirty="0" smtClean="0">
                <a:latin typeface="Times New Roman" pitchFamily="18" charset="0"/>
                <a:cs typeface="Times New Roman" pitchFamily="18" charset="0"/>
              </a:rPr>
              <a:t> (or </a:t>
            </a:r>
            <a:r>
              <a:rPr lang="en-US" sz="2400" b="1" dirty="0" smtClean="0">
                <a:latin typeface="Times New Roman" pitchFamily="18" charset="0"/>
                <a:cs typeface="Times New Roman" pitchFamily="18" charset="0"/>
              </a:rPr>
              <a:t>assembler language</a:t>
            </a:r>
            <a:r>
              <a:rPr lang="en-US" sz="2400" dirty="0" smtClean="0">
                <a:latin typeface="Times New Roman" pitchFamily="18" charset="0"/>
                <a:cs typeface="Times New Roman" pitchFamily="18" charset="0"/>
              </a:rPr>
              <a:t>), often abbreviated </a:t>
            </a:r>
            <a:r>
              <a:rPr lang="en-US" sz="2400" b="1" dirty="0" smtClean="0">
                <a:latin typeface="Times New Roman" pitchFamily="18" charset="0"/>
                <a:cs typeface="Times New Roman" pitchFamily="18" charset="0"/>
              </a:rPr>
              <a:t>ASM</a:t>
            </a:r>
            <a:r>
              <a:rPr lang="en-US" sz="2400" dirty="0" smtClean="0">
                <a:latin typeface="Times New Roman" pitchFamily="18" charset="0"/>
                <a:cs typeface="Times New Roman" pitchFamily="18" charset="0"/>
              </a:rPr>
              <a:t>, is any low-level programming  language in which there is a very strong correspondence between the instructions in the language and the architecture's machine code instructions. </a:t>
            </a:r>
          </a:p>
          <a:p>
            <a:pPr algn="just">
              <a:buFont typeface="Courier New" pitchFamily="49" charset="0"/>
              <a:buChar char="o"/>
            </a:pPr>
            <a:r>
              <a:rPr lang="en-US" sz="2400" dirty="0" smtClean="0">
                <a:latin typeface="Times New Roman" pitchFamily="18" charset="0"/>
                <a:cs typeface="Times New Roman" pitchFamily="18" charset="0"/>
              </a:rPr>
              <a:t>Assembly code is converted into executable machine code by a utility program referred to as an </a:t>
            </a:r>
            <a:r>
              <a:rPr lang="en-US" sz="2400" i="1" dirty="0" smtClean="0">
                <a:latin typeface="Times New Roman" pitchFamily="18" charset="0"/>
                <a:cs typeface="Times New Roman" pitchFamily="18" charset="0"/>
              </a:rPr>
              <a:t>assembler</a:t>
            </a:r>
            <a:r>
              <a:rPr lang="en-US" sz="2400" dirty="0" smtClean="0">
                <a:latin typeface="Times New Roman" pitchFamily="18" charset="0"/>
                <a:cs typeface="Times New Roman" pitchFamily="18" charset="0"/>
              </a:rPr>
              <a:t>. </a:t>
            </a:r>
          </a:p>
          <a:p>
            <a:pPr algn="just">
              <a:buFont typeface="Courier New" pitchFamily="49" charset="0"/>
              <a:buChar char="o"/>
            </a:pPr>
            <a:r>
              <a:rPr lang="en-US" sz="2400" dirty="0" smtClean="0">
                <a:latin typeface="Times New Roman" pitchFamily="18" charset="0"/>
                <a:cs typeface="Times New Roman" pitchFamily="18" charset="0"/>
              </a:rPr>
              <a:t>Assembly language uses a mnemonic to represent each low-level machine instruction or </a:t>
            </a:r>
            <a:r>
              <a:rPr lang="en-US" sz="2400" dirty="0" err="1" smtClean="0">
                <a:latin typeface="Times New Roman" pitchFamily="18" charset="0"/>
                <a:cs typeface="Times New Roman" pitchFamily="18" charset="0"/>
              </a:rPr>
              <a:t>opcode</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latin typeface="Times New Roman" pitchFamily="18" charset="0"/>
                <a:cs typeface="Times New Roman" pitchFamily="18" charset="0"/>
              </a:rPr>
              <a:t>Assembly Language Programming (cont’d)</a:t>
            </a:r>
            <a:endParaRPr lang="en-US" sz="3200"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600" b="1" dirty="0" smtClean="0">
                <a:latin typeface="Times New Roman" pitchFamily="18" charset="0"/>
                <a:cs typeface="Times New Roman" pitchFamily="18" charset="0"/>
              </a:rPr>
              <a:t>Why is ASM useful?</a:t>
            </a:r>
          </a:p>
          <a:p>
            <a:pPr algn="just">
              <a:buFont typeface="Courier New" pitchFamily="49" charset="0"/>
              <a:buChar char="o"/>
            </a:pPr>
            <a:r>
              <a:rPr lang="en-US" sz="2600" dirty="0" smtClean="0">
                <a:latin typeface="Times New Roman" pitchFamily="18" charset="0"/>
                <a:cs typeface="Times New Roman" pitchFamily="18" charset="0"/>
              </a:rPr>
              <a:t>Machine language is a series of numbers, which is not easy for humans to read. </a:t>
            </a:r>
          </a:p>
          <a:p>
            <a:pPr algn="just">
              <a:buFont typeface="Courier New" pitchFamily="49" charset="0"/>
              <a:buChar char="o"/>
            </a:pPr>
            <a:r>
              <a:rPr lang="en-US" sz="2600" dirty="0" smtClean="0">
                <a:latin typeface="Times New Roman" pitchFamily="18" charset="0"/>
                <a:cs typeface="Times New Roman" pitchFamily="18" charset="0"/>
              </a:rPr>
              <a:t>Using ASM, programmers can write human-readable programs that correspond almost exactly to machine language.</a:t>
            </a:r>
          </a:p>
          <a:p>
            <a:pPr algn="just">
              <a:buFont typeface="Courier New" pitchFamily="49" charset="0"/>
              <a:buChar char="o"/>
            </a:pPr>
            <a:r>
              <a:rPr lang="en-US" sz="2600" dirty="0" smtClean="0">
                <a:latin typeface="Times New Roman" pitchFamily="18" charset="0"/>
                <a:cs typeface="Times New Roman" pitchFamily="18" charset="0"/>
              </a:rPr>
              <a:t>The disadvantage is that everything the computer does must be described explicitly, in precise detail. </a:t>
            </a:r>
          </a:p>
          <a:p>
            <a:pPr algn="just">
              <a:buFont typeface="Courier New" pitchFamily="49" charset="0"/>
              <a:buChar char="o"/>
            </a:pPr>
            <a:r>
              <a:rPr lang="en-US" sz="2600" dirty="0" smtClean="0">
                <a:latin typeface="Times New Roman" pitchFamily="18" charset="0"/>
                <a:cs typeface="Times New Roman" pitchFamily="18" charset="0"/>
              </a:rPr>
              <a:t>The advantage is that the programmer has maximum control over what the computer is doing.</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latin typeface="Times New Roman" pitchFamily="18" charset="0"/>
                <a:cs typeface="Times New Roman" pitchFamily="18" charset="0"/>
              </a:rPr>
              <a:t>Assembly Language Programming (cont’d)</a:t>
            </a:r>
            <a:endParaRPr lang="en-US" sz="3200"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latin typeface="Times New Roman" pitchFamily="18" charset="0"/>
                <a:cs typeface="Times New Roman" pitchFamily="18" charset="0"/>
              </a:rPr>
              <a:t>Why should you learn Assembly Language? </a:t>
            </a:r>
          </a:p>
          <a:p>
            <a:pPr algn="just">
              <a:buFont typeface="Courier New" pitchFamily="49" charset="0"/>
              <a:buChar char="o"/>
            </a:pPr>
            <a:r>
              <a:rPr lang="en-US" sz="2400" dirty="0" smtClean="0">
                <a:latin typeface="Times New Roman" pitchFamily="18" charset="0"/>
                <a:cs typeface="Times New Roman" pitchFamily="18" charset="0"/>
              </a:rPr>
              <a:t>Assembly language is not so widely used as most of the programming is done in high-level languages.</a:t>
            </a:r>
          </a:p>
          <a:p>
            <a:pPr algn="just">
              <a:buFont typeface="Courier New" pitchFamily="49" charset="0"/>
              <a:buChar char="o"/>
            </a:pPr>
            <a:r>
              <a:rPr lang="en-US" sz="2400" dirty="0" smtClean="0">
                <a:latin typeface="Times New Roman" pitchFamily="18" charset="0"/>
                <a:cs typeface="Times New Roman" pitchFamily="18" charset="0"/>
              </a:rPr>
              <a:t> However,  Assembly language is as close to the microprocessor you can get as a programmer. </a:t>
            </a:r>
          </a:p>
          <a:p>
            <a:pPr algn="just">
              <a:buFont typeface="Courier New" pitchFamily="49" charset="0"/>
              <a:buChar char="o"/>
            </a:pPr>
            <a:r>
              <a:rPr lang="en-US" sz="2400" dirty="0" smtClean="0">
                <a:latin typeface="Times New Roman" pitchFamily="18" charset="0"/>
                <a:cs typeface="Times New Roman" pitchFamily="18" charset="0"/>
              </a:rPr>
              <a:t>Assembly language provides the programmer complete control over the resources of the system and helps amplify the performance and efficiency of the system.</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latin typeface="Times New Roman" pitchFamily="18" charset="0"/>
                <a:cs typeface="Times New Roman" pitchFamily="18" charset="0"/>
              </a:rPr>
              <a:t>Assembly Language Programming (cont’d)</a:t>
            </a:r>
            <a:endParaRPr lang="en-US" sz="3200" dirty="0"/>
          </a:p>
        </p:txBody>
      </p:sp>
      <p:sp>
        <p:nvSpPr>
          <p:cNvPr id="3" name="Content Placeholder 2"/>
          <p:cNvSpPr>
            <a:spLocks noGrp="1"/>
          </p:cNvSpPr>
          <p:nvPr>
            <p:ph idx="1"/>
          </p:nvPr>
        </p:nvSpPr>
        <p:spPr/>
        <p:txBody>
          <a:bodyPr/>
          <a:lstStyle/>
          <a:p>
            <a:pPr>
              <a:buFont typeface="Wingdings" pitchFamily="2" charset="2"/>
              <a:buChar char="ü"/>
            </a:pPr>
            <a:r>
              <a:rPr lang="en-US" sz="2800" b="1" dirty="0" smtClean="0">
                <a:latin typeface="Times New Roman" pitchFamily="18" charset="0"/>
                <a:cs typeface="Times New Roman" pitchFamily="18" charset="0"/>
              </a:rPr>
              <a:t>Why is ASM a "low-level" language?</a:t>
            </a:r>
          </a:p>
          <a:p>
            <a:pPr>
              <a:buFont typeface="Courier New" pitchFamily="49" charset="0"/>
              <a:buChar char="o"/>
            </a:pPr>
            <a:r>
              <a:rPr lang="en-US" sz="2400" dirty="0" smtClean="0">
                <a:latin typeface="Times New Roman" pitchFamily="18" charset="0"/>
                <a:cs typeface="Times New Roman" pitchFamily="18" charset="0"/>
              </a:rPr>
              <a:t>Assembly is called a low-level programming language because there's (nearly) a one-to-one relationship between what it tells the computer to do, and what the computer does. </a:t>
            </a:r>
          </a:p>
          <a:p>
            <a:pPr>
              <a:buFont typeface="Courier New" pitchFamily="49" charset="0"/>
              <a:buChar char="o"/>
            </a:pPr>
            <a:r>
              <a:rPr lang="en-US" sz="2400" dirty="0" smtClean="0">
                <a:latin typeface="Times New Roman" pitchFamily="18" charset="0"/>
                <a:cs typeface="Times New Roman" pitchFamily="18" charset="0"/>
              </a:rPr>
              <a:t>In general, one line of an assembly program contains a maximum of one instruction for the computer.</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latin typeface="Times New Roman" pitchFamily="18" charset="0"/>
                <a:cs typeface="Times New Roman" pitchFamily="18" charset="0"/>
              </a:rPr>
              <a:t>Assembly Language Programming (cont’d)</a:t>
            </a:r>
            <a:endParaRPr lang="en-US" sz="3200"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ü"/>
            </a:pPr>
            <a:r>
              <a:rPr lang="en-US" sz="2600" b="1" dirty="0" smtClean="0">
                <a:latin typeface="Times New Roman" pitchFamily="18" charset="0"/>
                <a:cs typeface="Times New Roman" pitchFamily="18" charset="0"/>
              </a:rPr>
              <a:t>How is ASM different from a "high-level" language?</a:t>
            </a:r>
          </a:p>
          <a:p>
            <a:pPr algn="just">
              <a:buFont typeface="Courier New" pitchFamily="49" charset="0"/>
              <a:buChar char="o"/>
            </a:pPr>
            <a:r>
              <a:rPr lang="en-US" sz="2800" dirty="0" smtClean="0">
                <a:latin typeface="Times New Roman" pitchFamily="18" charset="0"/>
                <a:cs typeface="Times New Roman" pitchFamily="18" charset="0"/>
              </a:rPr>
              <a:t>High-level languages provide abstractions of low-level operations which allow the programmer to focus more on describing </a:t>
            </a:r>
            <a:r>
              <a:rPr lang="en-US" sz="2800" i="1" dirty="0" smtClean="0">
                <a:latin typeface="Times New Roman" pitchFamily="18" charset="0"/>
                <a:cs typeface="Times New Roman" pitchFamily="18" charset="0"/>
              </a:rPr>
              <a:t>what they want to do</a:t>
            </a:r>
            <a:r>
              <a:rPr lang="en-US" sz="2800" dirty="0" smtClean="0">
                <a:latin typeface="Times New Roman" pitchFamily="18" charset="0"/>
                <a:cs typeface="Times New Roman" pitchFamily="18" charset="0"/>
              </a:rPr>
              <a:t>, and less on </a:t>
            </a:r>
            <a:r>
              <a:rPr lang="en-US" sz="2800" i="1" dirty="0" smtClean="0">
                <a:latin typeface="Times New Roman" pitchFamily="18" charset="0"/>
                <a:cs typeface="Times New Roman" pitchFamily="18" charset="0"/>
              </a:rPr>
              <a:t>how it should be done</a:t>
            </a:r>
            <a:r>
              <a:rPr lang="en-US" sz="2800" dirty="0" smtClean="0">
                <a:latin typeface="Times New Roman" pitchFamily="18" charset="0"/>
                <a:cs typeface="Times New Roman" pitchFamily="18" charset="0"/>
              </a:rPr>
              <a:t>. </a:t>
            </a:r>
          </a:p>
          <a:p>
            <a:pPr algn="just">
              <a:buFont typeface="Courier New" pitchFamily="49" charset="0"/>
              <a:buChar char="o"/>
            </a:pPr>
            <a:r>
              <a:rPr lang="en-US" sz="2800" dirty="0" smtClean="0">
                <a:latin typeface="Times New Roman" pitchFamily="18" charset="0"/>
                <a:cs typeface="Times New Roman" pitchFamily="18" charset="0"/>
              </a:rPr>
              <a:t>Programming this way is more convenient and makes programs easier to read at the sacrifice of low-level control.</a:t>
            </a:r>
          </a:p>
          <a:p>
            <a:pPr algn="just">
              <a:buFont typeface="Courier New" pitchFamily="49" charset="0"/>
              <a:buChar char="o"/>
            </a:pPr>
            <a:r>
              <a:rPr lang="en-US" sz="2800" dirty="0" smtClean="0">
                <a:latin typeface="Times New Roman" pitchFamily="18" charset="0"/>
                <a:cs typeface="Times New Roman" pitchFamily="18" charset="0"/>
              </a:rPr>
              <a:t>Programs written in high-level languages will never match the raw speed and efficiency of programs written in assembly. </a:t>
            </a:r>
          </a:p>
          <a:p>
            <a:pPr algn="just">
              <a:buFont typeface="Courier New" pitchFamily="49" charset="0"/>
              <a:buChar char="o"/>
            </a:pPr>
            <a:r>
              <a:rPr lang="en-US" sz="2800" dirty="0" smtClean="0">
                <a:latin typeface="Times New Roman" pitchFamily="18" charset="0"/>
                <a:cs typeface="Times New Roman" pitchFamily="18" charset="0"/>
              </a:rPr>
              <a:t>Examples of high-level languages include </a:t>
            </a:r>
            <a:r>
              <a:rPr lang="en-US" sz="2800" dirty="0" smtClean="0">
                <a:latin typeface="Times New Roman" pitchFamily="18" charset="0"/>
                <a:cs typeface="Times New Roman" pitchFamily="18" charset="0"/>
                <a:hlinkClick r:id="rId2"/>
              </a:rPr>
              <a:t>Python</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3"/>
              </a:rPr>
              <a:t>Java</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4"/>
              </a:rPr>
              <a:t>JavaScript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hlinkClick r:id="rId5"/>
              </a:rPr>
              <a:t>Clojure</a:t>
            </a:r>
            <a:r>
              <a:rPr lang="en-US" sz="2800" dirty="0" smtClean="0">
                <a:latin typeface="Times New Roman" pitchFamily="18" charset="0"/>
                <a:cs typeface="Times New Roman" pitchFamily="18" charset="0"/>
              </a:rPr>
              <a:t>, and </a:t>
            </a:r>
            <a:r>
              <a:rPr lang="en-US" sz="2800" dirty="0" smtClean="0">
                <a:latin typeface="Times New Roman" pitchFamily="18" charset="0"/>
                <a:cs typeface="Times New Roman" pitchFamily="18" charset="0"/>
                <a:hlinkClick r:id="rId6"/>
              </a:rPr>
              <a:t>Lisp</a:t>
            </a:r>
            <a:r>
              <a:rPr lang="en-US" sz="2800" dirty="0" smtClean="0">
                <a:latin typeface="Times New Roman" pitchFamily="18" charset="0"/>
                <a:cs typeface="Times New Roman" pitchFamily="18" charset="0"/>
              </a:rPr>
              <a:t>.</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Instruction</a:t>
            </a:r>
            <a:endParaRPr lang="en-US" b="1"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latin typeface="Times New Roman" pitchFamily="18" charset="0"/>
                <a:cs typeface="Times New Roman" pitchFamily="18" charset="0"/>
              </a:rPr>
              <a:t>What are instructions microprocessor?</a:t>
            </a:r>
          </a:p>
          <a:p>
            <a:pPr algn="just">
              <a:buFont typeface="Courier New" pitchFamily="49" charset="0"/>
              <a:buChar char="o"/>
            </a:pPr>
            <a:r>
              <a:rPr lang="en-US" sz="2400" dirty="0" smtClean="0">
                <a:latin typeface="Times New Roman" pitchFamily="18" charset="0"/>
                <a:cs typeface="Times New Roman" pitchFamily="18" charset="0"/>
              </a:rPr>
              <a:t>An Instruction is a command given to the computer to perform a specified operation on given data. </a:t>
            </a:r>
          </a:p>
          <a:p>
            <a:pPr algn="just">
              <a:buFont typeface="Courier New" pitchFamily="49" charset="0"/>
              <a:buChar char="o"/>
            </a:pPr>
            <a:r>
              <a:rPr lang="en-US" sz="2400" dirty="0" smtClean="0">
                <a:latin typeface="Times New Roman" pitchFamily="18" charset="0"/>
                <a:cs typeface="Times New Roman" pitchFamily="18" charset="0"/>
              </a:rPr>
              <a:t>The instruction set of a microprocessor is the collection of the instructions that the microprocessor is designed to execute.</a:t>
            </a:r>
          </a:p>
          <a:p>
            <a:pPr algn="just">
              <a:buFont typeface="Courier New" pitchFamily="49" charset="0"/>
              <a:buChar char="o"/>
            </a:pPr>
            <a:r>
              <a:rPr lang="en-US" sz="2400" dirty="0" smtClean="0">
                <a:latin typeface="Times New Roman" pitchFamily="18" charset="0"/>
                <a:cs typeface="Times New Roman" pitchFamily="18" charset="0"/>
              </a:rPr>
              <a:t>The programmer can write a program in assembly language using these instructions.</a:t>
            </a:r>
          </a:p>
          <a:p>
            <a:pPr algn="just">
              <a:buFont typeface="Courier New" pitchFamily="49" charset="0"/>
              <a:buChar char="o"/>
            </a:pPr>
            <a:r>
              <a:rPr lang="en-US" sz="2400" dirty="0" smtClean="0">
                <a:latin typeface="Times New Roman" pitchFamily="18" charset="0"/>
                <a:cs typeface="Times New Roman" pitchFamily="18" charset="0"/>
              </a:rPr>
              <a:t>The first part of each instruction, called MNEMONIC refers to the operation an instruction performs (copy, addition, logic operation etc.). Mnemonics are abbreviations of the name of operation being executed.</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latin typeface="Times New Roman" pitchFamily="18" charset="0"/>
                <a:cs typeface="Times New Roman" pitchFamily="18" charset="0"/>
              </a:rPr>
              <a:t>Assembly Language Programming (cont’d)</a:t>
            </a:r>
            <a:endParaRPr lang="en-US" sz="3200" dirty="0"/>
          </a:p>
        </p:txBody>
      </p:sp>
      <p:sp>
        <p:nvSpPr>
          <p:cNvPr id="3" name="Content Placeholder 2"/>
          <p:cNvSpPr>
            <a:spLocks noGrp="1"/>
          </p:cNvSpPr>
          <p:nvPr>
            <p:ph idx="1"/>
          </p:nvPr>
        </p:nvSpPr>
        <p:spPr>
          <a:xfrm>
            <a:off x="457200" y="1447800"/>
            <a:ext cx="8229600" cy="4678363"/>
          </a:xfrm>
        </p:spPr>
        <p:txBody>
          <a:bodyPr>
            <a:normAutofit fontScale="70000" lnSpcReduction="20000"/>
          </a:bodyPr>
          <a:lstStyle/>
          <a:p>
            <a:pPr algn="just">
              <a:buFont typeface="Wingdings" pitchFamily="2" charset="2"/>
              <a:buChar char="ü"/>
            </a:pPr>
            <a:r>
              <a:rPr lang="en-US" sz="4000" b="1" dirty="0" smtClean="0">
                <a:latin typeface="Times New Roman" pitchFamily="18" charset="0"/>
                <a:cs typeface="Times New Roman" pitchFamily="18" charset="0"/>
              </a:rPr>
              <a:t>Is ASM portable?</a:t>
            </a:r>
          </a:p>
          <a:p>
            <a:pPr algn="just">
              <a:buFont typeface="Courier New" pitchFamily="49" charset="0"/>
              <a:buChar char="o"/>
            </a:pPr>
            <a:r>
              <a:rPr lang="en-US" sz="3400" dirty="0" smtClean="0">
                <a:latin typeface="Times New Roman" pitchFamily="18" charset="0"/>
                <a:cs typeface="Times New Roman" pitchFamily="18" charset="0"/>
              </a:rPr>
              <a:t>No. </a:t>
            </a:r>
          </a:p>
          <a:p>
            <a:pPr algn="just">
              <a:buFont typeface="Courier New" pitchFamily="49" charset="0"/>
              <a:buChar char="o"/>
            </a:pPr>
            <a:r>
              <a:rPr lang="en-US" sz="3400" dirty="0" smtClean="0">
                <a:latin typeface="Times New Roman" pitchFamily="18" charset="0"/>
                <a:cs typeface="Times New Roman" pitchFamily="18" charset="0"/>
              </a:rPr>
              <a:t>Because assembly languages are tied to one specific computer architecture, they are not portable. </a:t>
            </a:r>
          </a:p>
          <a:p>
            <a:pPr algn="just">
              <a:buFont typeface="Courier New" pitchFamily="49" charset="0"/>
              <a:buChar char="o"/>
            </a:pPr>
            <a:r>
              <a:rPr lang="en-US" sz="3400" dirty="0" smtClean="0">
                <a:latin typeface="Times New Roman" pitchFamily="18" charset="0"/>
                <a:cs typeface="Times New Roman" pitchFamily="18" charset="0"/>
              </a:rPr>
              <a:t>A program written in one assembly language would need to be completely rewritten for it to run on another type of machine.</a:t>
            </a:r>
          </a:p>
          <a:p>
            <a:pPr algn="just">
              <a:buFont typeface="Courier New" pitchFamily="49" charset="0"/>
              <a:buChar char="o"/>
            </a:pPr>
            <a:r>
              <a:rPr lang="en-US" sz="3400" dirty="0" smtClean="0">
                <a:latin typeface="Times New Roman" pitchFamily="18" charset="0"/>
                <a:cs typeface="Times New Roman" pitchFamily="18" charset="0"/>
              </a:rPr>
              <a:t>Portability is one of the main advantages of higher-level languages. </a:t>
            </a:r>
          </a:p>
          <a:p>
            <a:pPr algn="just">
              <a:buFont typeface="Courier New" pitchFamily="49" charset="0"/>
              <a:buChar char="o"/>
            </a:pPr>
            <a:r>
              <a:rPr lang="en-US" sz="3400" dirty="0" smtClean="0">
                <a:latin typeface="Times New Roman" pitchFamily="18" charset="0"/>
                <a:cs typeface="Times New Roman" pitchFamily="18" charset="0"/>
              </a:rPr>
              <a:t>The C programming language is often called "portable assembly" because C compilers exist for nearly every modern system architecture. </a:t>
            </a:r>
          </a:p>
          <a:p>
            <a:pPr algn="just">
              <a:buFont typeface="Courier New" pitchFamily="49" charset="0"/>
              <a:buChar char="o"/>
            </a:pPr>
            <a:r>
              <a:rPr lang="en-US" sz="3400" dirty="0" smtClean="0">
                <a:latin typeface="Times New Roman" pitchFamily="18" charset="0"/>
                <a:cs typeface="Times New Roman" pitchFamily="18" charset="0"/>
              </a:rPr>
              <a:t>A program written in C may require some changes before it will compile on another computer, but the core language is portable.</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latin typeface="Times New Roman" pitchFamily="18" charset="0"/>
                <a:cs typeface="Times New Roman" pitchFamily="18" charset="0"/>
              </a:rPr>
              <a:t>Assembly Language Programming (cont’d)</a:t>
            </a:r>
            <a:endParaRPr lang="en-US" sz="3200"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latin typeface="Times New Roman" pitchFamily="18" charset="0"/>
                <a:cs typeface="Times New Roman" pitchFamily="18" charset="0"/>
              </a:rPr>
              <a:t>Assembly Language</a:t>
            </a:r>
          </a:p>
          <a:p>
            <a:pPr algn="just">
              <a:buFont typeface="Courier New" pitchFamily="49" charset="0"/>
              <a:buChar char="o"/>
            </a:pPr>
            <a:r>
              <a:rPr lang="en-US" sz="2400" dirty="0" smtClean="0">
                <a:latin typeface="Times New Roman" pitchFamily="18" charset="0"/>
                <a:cs typeface="Times New Roman" pitchFamily="18" charset="0"/>
              </a:rPr>
              <a:t>A program written in assembly language consists of a series of mnemonic processor instructions and meta-statements (known variously as directives, pseudo-instructions and pseudo-ops), comments and data. </a:t>
            </a:r>
          </a:p>
          <a:p>
            <a:pPr algn="just">
              <a:buFont typeface="Courier New" pitchFamily="49" charset="0"/>
              <a:buChar char="o"/>
            </a:pPr>
            <a:r>
              <a:rPr lang="en-US" sz="2400" dirty="0" smtClean="0">
                <a:latin typeface="Times New Roman" pitchFamily="18" charset="0"/>
                <a:cs typeface="Times New Roman" pitchFamily="18" charset="0"/>
              </a:rPr>
              <a:t>Assembly language instructions usually consist of an </a:t>
            </a:r>
            <a:r>
              <a:rPr lang="en-US" sz="2400" dirty="0" err="1" smtClean="0">
                <a:latin typeface="Times New Roman" pitchFamily="18" charset="0"/>
                <a:cs typeface="Times New Roman" pitchFamily="18" charset="0"/>
              </a:rPr>
              <a:t>opcode</a:t>
            </a:r>
            <a:r>
              <a:rPr lang="en-US" sz="2400" dirty="0" smtClean="0">
                <a:latin typeface="Times New Roman" pitchFamily="18" charset="0"/>
                <a:cs typeface="Times New Roman" pitchFamily="18" charset="0"/>
              </a:rPr>
              <a:t> mnemonic followed by a list of data, arguments or parameters.</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792162"/>
          </a:xfrm>
        </p:spPr>
        <p:txBody>
          <a:bodyPr>
            <a:normAutofit fontScale="90000"/>
          </a:bodyPr>
          <a:lstStyle/>
          <a:p>
            <a:r>
              <a:rPr lang="en-US" b="1" dirty="0" smtClean="0">
                <a:latin typeface="Times New Roman" pitchFamily="18" charset="0"/>
                <a:cs typeface="Times New Roman" pitchFamily="18" charset="0"/>
              </a:rPr>
              <a:t>Assembly Language (cont’d) </a:t>
            </a:r>
            <a:br>
              <a:rPr lang="en-US" b="1"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457200" y="1295400"/>
            <a:ext cx="8229600" cy="5029200"/>
          </a:xfrm>
        </p:spPr>
        <p:txBody>
          <a:bodyPr>
            <a:normAutofit fontScale="77500" lnSpcReduction="20000"/>
          </a:bodyPr>
          <a:lstStyle/>
          <a:p>
            <a:pPr algn="just">
              <a:buFont typeface="Wingdings" pitchFamily="2" charset="2"/>
              <a:buChar char="ü"/>
            </a:pPr>
            <a:r>
              <a:rPr lang="en-US" sz="3600" b="1" dirty="0" smtClean="0">
                <a:latin typeface="Times New Roman" pitchFamily="18" charset="0"/>
                <a:cs typeface="Times New Roman" pitchFamily="18" charset="0"/>
              </a:rPr>
              <a:t>Example</a:t>
            </a:r>
          </a:p>
          <a:p>
            <a:pPr algn="just">
              <a:buNone/>
            </a:pPr>
            <a:r>
              <a:rPr lang="en-US" sz="3100" dirty="0" smtClean="0">
                <a:latin typeface="Times New Roman" pitchFamily="18" charset="0"/>
                <a:cs typeface="Times New Roman" pitchFamily="18" charset="0"/>
              </a:rPr>
              <a:t>			10110000 	01100001</a:t>
            </a:r>
          </a:p>
          <a:p>
            <a:pPr algn="just">
              <a:buFont typeface="Courier New" pitchFamily="49" charset="0"/>
              <a:buChar char="o"/>
            </a:pPr>
            <a:r>
              <a:rPr lang="en-US" sz="3100" dirty="0" smtClean="0">
                <a:latin typeface="Times New Roman" pitchFamily="18" charset="0"/>
                <a:cs typeface="Times New Roman" pitchFamily="18" charset="0"/>
              </a:rPr>
              <a:t>The above instruction tells an </a:t>
            </a:r>
            <a:r>
              <a:rPr lang="en-US" sz="3100" dirty="0" err="1" smtClean="0">
                <a:latin typeface="Times New Roman" pitchFamily="18" charset="0"/>
                <a:cs typeface="Times New Roman" pitchFamily="18" charset="0"/>
              </a:rPr>
              <a:t>x86</a:t>
            </a:r>
            <a:r>
              <a:rPr lang="en-US" sz="3100" dirty="0" smtClean="0">
                <a:latin typeface="Times New Roman" pitchFamily="18" charset="0"/>
                <a:cs typeface="Times New Roman" pitchFamily="18" charset="0"/>
              </a:rPr>
              <a:t>/IA-32 processor to move an immediate 8-bit value into a register. </a:t>
            </a:r>
          </a:p>
          <a:p>
            <a:pPr algn="just">
              <a:buFont typeface="Courier New" pitchFamily="49" charset="0"/>
              <a:buChar char="o"/>
            </a:pPr>
            <a:r>
              <a:rPr lang="en-US" sz="3100" dirty="0" smtClean="0">
                <a:latin typeface="Times New Roman" pitchFamily="18" charset="0"/>
                <a:cs typeface="Times New Roman" pitchFamily="18" charset="0"/>
              </a:rPr>
              <a:t>The binary code for this instruction is 10110 followed by a 3-bit identifier for which register to use. </a:t>
            </a:r>
          </a:p>
          <a:p>
            <a:pPr algn="just">
              <a:buFont typeface="Courier New" pitchFamily="49" charset="0"/>
              <a:buChar char="o"/>
            </a:pPr>
            <a:r>
              <a:rPr lang="en-US" sz="3100" dirty="0" smtClean="0">
                <a:latin typeface="Times New Roman" pitchFamily="18" charset="0"/>
                <a:cs typeface="Times New Roman" pitchFamily="18" charset="0"/>
              </a:rPr>
              <a:t>The identifier for the </a:t>
            </a:r>
            <a:r>
              <a:rPr lang="en-US" sz="3100" i="1" dirty="0" smtClean="0">
                <a:latin typeface="Times New Roman" pitchFamily="18" charset="0"/>
                <a:cs typeface="Times New Roman" pitchFamily="18" charset="0"/>
              </a:rPr>
              <a:t>AL</a:t>
            </a:r>
            <a:r>
              <a:rPr lang="en-US" sz="3100" dirty="0" smtClean="0">
                <a:latin typeface="Times New Roman" pitchFamily="18" charset="0"/>
                <a:cs typeface="Times New Roman" pitchFamily="18" charset="0"/>
              </a:rPr>
              <a:t> register is 000, so the following machine code loads the </a:t>
            </a:r>
            <a:r>
              <a:rPr lang="en-US" sz="3100" i="1" dirty="0" smtClean="0">
                <a:latin typeface="Times New Roman" pitchFamily="18" charset="0"/>
                <a:cs typeface="Times New Roman" pitchFamily="18" charset="0"/>
              </a:rPr>
              <a:t>AL</a:t>
            </a:r>
            <a:r>
              <a:rPr lang="en-US" sz="3100" dirty="0" smtClean="0">
                <a:latin typeface="Times New Roman" pitchFamily="18" charset="0"/>
                <a:cs typeface="Times New Roman" pitchFamily="18" charset="0"/>
              </a:rPr>
              <a:t> register with the data 01100001.</a:t>
            </a:r>
          </a:p>
          <a:p>
            <a:pPr algn="just">
              <a:buFont typeface="Courier New" pitchFamily="49" charset="0"/>
              <a:buChar char="o"/>
            </a:pPr>
            <a:r>
              <a:rPr lang="en-US" sz="3100" dirty="0" smtClean="0">
                <a:latin typeface="Times New Roman" pitchFamily="18" charset="0"/>
                <a:cs typeface="Times New Roman" pitchFamily="18" charset="0"/>
              </a:rPr>
              <a:t>This binary computer code can be made more human-readable by expressing it in hexadecimal as follows. </a:t>
            </a:r>
          </a:p>
          <a:p>
            <a:pPr algn="just">
              <a:buNone/>
            </a:pPr>
            <a:r>
              <a:rPr lang="en-US" sz="3100" dirty="0" smtClean="0">
                <a:latin typeface="Times New Roman" pitchFamily="18" charset="0"/>
                <a:cs typeface="Times New Roman" pitchFamily="18" charset="0"/>
              </a:rPr>
              <a:t>				B0	 61 </a:t>
            </a:r>
          </a:p>
          <a:p>
            <a:pPr algn="just">
              <a:buFont typeface="Courier New" pitchFamily="49" charset="0"/>
              <a:buChar char="o"/>
            </a:pPr>
            <a:r>
              <a:rPr lang="en-US" sz="3100" dirty="0" smtClean="0">
                <a:latin typeface="Times New Roman" pitchFamily="18" charset="0"/>
                <a:cs typeface="Times New Roman" pitchFamily="18" charset="0"/>
              </a:rPr>
              <a:t>Here, B0 means 'Move a copy of the following value into </a:t>
            </a:r>
            <a:r>
              <a:rPr lang="en-US" sz="3100" i="1" dirty="0" smtClean="0">
                <a:latin typeface="Times New Roman" pitchFamily="18" charset="0"/>
                <a:cs typeface="Times New Roman" pitchFamily="18" charset="0"/>
              </a:rPr>
              <a:t>AL</a:t>
            </a:r>
            <a:r>
              <a:rPr lang="en-US" sz="3100" dirty="0" smtClean="0">
                <a:latin typeface="Times New Roman" pitchFamily="18" charset="0"/>
                <a:cs typeface="Times New Roman" pitchFamily="18" charset="0"/>
              </a:rPr>
              <a:t>, and 61 is a hexadecimal representation of the value 01100001, which is 97 in decimal.</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Assembly Language </a:t>
            </a:r>
            <a:endParaRPr lang="en-US" dirty="0"/>
          </a:p>
        </p:txBody>
      </p:sp>
      <p:sp>
        <p:nvSpPr>
          <p:cNvPr id="3" name="Content Placeholder 2"/>
          <p:cNvSpPr>
            <a:spLocks noGrp="1"/>
          </p:cNvSpPr>
          <p:nvPr>
            <p:ph idx="1"/>
          </p:nvPr>
        </p:nvSpPr>
        <p:spPr/>
        <p:txBody>
          <a:bodyPr>
            <a:normAutofit/>
          </a:bodyPr>
          <a:lstStyle/>
          <a:p>
            <a:pPr algn="just">
              <a:buFont typeface="Courier New" pitchFamily="49" charset="0"/>
              <a:buChar char="o"/>
            </a:pPr>
            <a:r>
              <a:rPr lang="en-US" sz="2600" dirty="0" smtClean="0">
                <a:latin typeface="Times New Roman" pitchFamily="18" charset="0"/>
                <a:cs typeface="Times New Roman" pitchFamily="18" charset="0"/>
              </a:rPr>
              <a:t>Assembly language for the 8086 family provides the mnemonic MOV (an abbreviation of </a:t>
            </a:r>
            <a:r>
              <a:rPr lang="en-US" sz="2600" i="1" dirty="0" smtClean="0">
                <a:latin typeface="Times New Roman" pitchFamily="18" charset="0"/>
                <a:cs typeface="Times New Roman" pitchFamily="18" charset="0"/>
              </a:rPr>
              <a:t>move</a:t>
            </a:r>
            <a:r>
              <a:rPr lang="en-US" sz="2600" dirty="0" smtClean="0">
                <a:latin typeface="Times New Roman" pitchFamily="18" charset="0"/>
                <a:cs typeface="Times New Roman" pitchFamily="18" charset="0"/>
              </a:rPr>
              <a:t>) for instructions such as this, so the machine code above can be written as follows in assembly language, complete with an explanatory comment if required, after the semicolon. </a:t>
            </a:r>
          </a:p>
          <a:p>
            <a:pPr algn="just">
              <a:buFont typeface="Courier New" pitchFamily="49" charset="0"/>
              <a:buChar char="o"/>
            </a:pPr>
            <a:r>
              <a:rPr lang="en-US" sz="2600" dirty="0" smtClean="0">
                <a:latin typeface="Times New Roman" pitchFamily="18" charset="0"/>
                <a:cs typeface="Times New Roman" pitchFamily="18" charset="0"/>
              </a:rPr>
              <a:t>This is much easier to read and to remember. </a:t>
            </a:r>
          </a:p>
          <a:p>
            <a:pPr algn="just">
              <a:buNone/>
            </a:pPr>
            <a:r>
              <a:rPr lang="en-US" sz="2600" dirty="0" smtClean="0">
                <a:latin typeface="Times New Roman" pitchFamily="18" charset="0"/>
                <a:cs typeface="Times New Roman" pitchFamily="18" charset="0"/>
              </a:rPr>
              <a:t>				MOV AL, </a:t>
            </a:r>
            <a:r>
              <a:rPr lang="en-US" sz="2600" dirty="0" err="1" smtClean="0">
                <a:latin typeface="Times New Roman" pitchFamily="18" charset="0"/>
                <a:cs typeface="Times New Roman" pitchFamily="18" charset="0"/>
              </a:rPr>
              <a:t>61h</a:t>
            </a:r>
            <a:endParaRPr lang="en-US" sz="2600" dirty="0" smtClean="0">
              <a:latin typeface="Times New Roman" pitchFamily="18" charset="0"/>
              <a:cs typeface="Times New Roman" pitchFamily="18" charset="0"/>
            </a:endParaRPr>
          </a:p>
          <a:p>
            <a:pPr algn="just">
              <a:buNone/>
            </a:pPr>
            <a:r>
              <a:rPr lang="en-US" sz="2600" dirty="0" smtClean="0">
                <a:latin typeface="Times New Roman" pitchFamily="18" charset="0"/>
                <a:cs typeface="Times New Roman" pitchFamily="18" charset="0"/>
              </a:rPr>
              <a:t>			 ; Load AL with 97 decimal (61 hex) </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68362"/>
          </a:xfrm>
        </p:spPr>
        <p:txBody>
          <a:bodyPr>
            <a:normAutofit/>
          </a:bodyPr>
          <a:lstStyle/>
          <a:p>
            <a:r>
              <a:rPr lang="en-US" b="1" dirty="0" smtClean="0"/>
              <a:t>Instruction Formats </a:t>
            </a:r>
            <a:r>
              <a:rPr lang="en-US" b="1" dirty="0" smtClean="0">
                <a:latin typeface="Times New Roman" pitchFamily="18" charset="0"/>
                <a:cs typeface="Times New Roman" pitchFamily="18" charset="0"/>
              </a:rPr>
              <a:t>(cont’d)</a:t>
            </a:r>
            <a:endParaRPr lang="en-US" b="1" dirty="0"/>
          </a:p>
        </p:txBody>
      </p:sp>
      <p:sp>
        <p:nvSpPr>
          <p:cNvPr id="3" name="Content Placeholder 2"/>
          <p:cNvSpPr>
            <a:spLocks noGrp="1"/>
          </p:cNvSpPr>
          <p:nvPr>
            <p:ph idx="1"/>
          </p:nvPr>
        </p:nvSpPr>
        <p:spPr>
          <a:xfrm>
            <a:off x="533400" y="1600200"/>
            <a:ext cx="8229600" cy="4038600"/>
          </a:xfrm>
        </p:spPr>
        <p:txBody>
          <a:bodyPr>
            <a:normAutofit fontScale="40000" lnSpcReduction="20000"/>
          </a:bodyPr>
          <a:lstStyle/>
          <a:p>
            <a:pPr algn="just">
              <a:buFont typeface="Wingdings" pitchFamily="2" charset="2"/>
              <a:buChar char="ü"/>
            </a:pPr>
            <a:r>
              <a:rPr lang="en-US" sz="7000" b="1" dirty="0" smtClean="0">
                <a:latin typeface="Times New Roman" pitchFamily="18" charset="0"/>
                <a:cs typeface="Times New Roman" pitchFamily="18" charset="0"/>
              </a:rPr>
              <a:t>What are Instruction formats?</a:t>
            </a:r>
          </a:p>
          <a:p>
            <a:pPr algn="just">
              <a:buFont typeface="Courier New" pitchFamily="49" charset="0"/>
              <a:buChar char="o"/>
            </a:pPr>
            <a:r>
              <a:rPr lang="en-US" sz="6000" dirty="0" smtClean="0">
                <a:latin typeface="Times New Roman" pitchFamily="18" charset="0"/>
                <a:cs typeface="Times New Roman" pitchFamily="18" charset="0"/>
              </a:rPr>
              <a:t>When the assembler processes an Instruction it converts the instruction from its mnemonics* form to standard machine language format called the "Instruction format". </a:t>
            </a:r>
          </a:p>
          <a:p>
            <a:pPr algn="just">
              <a:buFont typeface="Courier New" pitchFamily="49" charset="0"/>
              <a:buChar char="o"/>
            </a:pPr>
            <a:r>
              <a:rPr lang="en-US" sz="6000" dirty="0" smtClean="0">
                <a:latin typeface="Times New Roman" pitchFamily="18" charset="0"/>
                <a:cs typeface="Times New Roman" pitchFamily="18" charset="0"/>
              </a:rPr>
              <a:t>Instruction format describes the internal structures (layout design) of the bits of an instruction, in terms of its constituent parts. </a:t>
            </a:r>
          </a:p>
          <a:p>
            <a:pPr algn="just">
              <a:buFont typeface="Courier New" pitchFamily="49" charset="0"/>
              <a:buChar char="o"/>
            </a:pPr>
            <a:r>
              <a:rPr lang="en-US" sz="6000" dirty="0" smtClean="0">
                <a:latin typeface="Times New Roman" pitchFamily="18" charset="0"/>
                <a:cs typeface="Times New Roman" pitchFamily="18" charset="0"/>
              </a:rPr>
              <a:t>The bits of the instruction are divided into groups called fields. </a:t>
            </a:r>
          </a:p>
          <a:p>
            <a:pPr algn="just">
              <a:buNone/>
            </a:pPr>
            <a:r>
              <a:rPr lang="en-US" b="1" dirty="0" smtClean="0"/>
              <a:t/>
            </a:r>
            <a:br>
              <a:rPr lang="en-US" b="1" dirty="0" smtClean="0"/>
            </a:br>
            <a:r>
              <a:rPr lang="en-US" b="1" dirty="0" smtClean="0"/>
              <a:t/>
            </a:r>
            <a:br>
              <a:rPr lang="en-US" b="1" dirty="0" smtClean="0"/>
            </a:br>
            <a:r>
              <a:rPr lang="en-US" b="1" dirty="0" smtClean="0"/>
              <a:t>*</a:t>
            </a:r>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Instruction Formats </a:t>
            </a:r>
            <a:r>
              <a:rPr lang="en-US" b="1" dirty="0" smtClean="0">
                <a:latin typeface="Times New Roman" pitchFamily="18" charset="0"/>
                <a:cs typeface="Times New Roman" pitchFamily="18" charset="0"/>
              </a:rPr>
              <a:t>(cont’d)</a:t>
            </a:r>
            <a:endParaRPr lang="en-US" dirty="0"/>
          </a:p>
        </p:txBody>
      </p:sp>
      <p:sp>
        <p:nvSpPr>
          <p:cNvPr id="3" name="Content Placeholder 2"/>
          <p:cNvSpPr>
            <a:spLocks noGrp="1"/>
          </p:cNvSpPr>
          <p:nvPr>
            <p:ph idx="1"/>
          </p:nvPr>
        </p:nvSpPr>
        <p:spPr/>
        <p:txBody>
          <a:bodyPr>
            <a:normAutofit fontScale="40000" lnSpcReduction="20000"/>
          </a:bodyPr>
          <a:lstStyle/>
          <a:p>
            <a:pPr algn="just">
              <a:buFont typeface="Courier New" pitchFamily="49" charset="0"/>
              <a:buChar char="o"/>
            </a:pPr>
            <a:r>
              <a:rPr lang="en-US" sz="6000" dirty="0" smtClean="0">
                <a:latin typeface="Times New Roman" pitchFamily="18" charset="0"/>
                <a:cs typeface="Times New Roman" pitchFamily="18" charset="0"/>
              </a:rPr>
              <a:t>The most common fields found in instruction formats are:</a:t>
            </a:r>
          </a:p>
          <a:p>
            <a:pPr algn="just">
              <a:buFont typeface="Courier New" pitchFamily="49" charset="0"/>
              <a:buChar char="o"/>
            </a:pPr>
            <a:endParaRPr lang="en-US" sz="6000" dirty="0" smtClean="0">
              <a:latin typeface="Times New Roman" pitchFamily="18" charset="0"/>
              <a:cs typeface="Times New Roman" pitchFamily="18" charset="0"/>
            </a:endParaRPr>
          </a:p>
          <a:p>
            <a:pPr algn="just">
              <a:buFont typeface="Courier New" pitchFamily="49" charset="0"/>
              <a:buChar char="o"/>
            </a:pPr>
            <a:endParaRPr lang="en-US" sz="6000" dirty="0" smtClean="0">
              <a:latin typeface="Times New Roman" pitchFamily="18" charset="0"/>
              <a:cs typeface="Times New Roman" pitchFamily="18" charset="0"/>
            </a:endParaRPr>
          </a:p>
          <a:p>
            <a:pPr algn="just">
              <a:buFont typeface="Courier New" pitchFamily="49" charset="0"/>
              <a:buChar char="o"/>
            </a:pPr>
            <a:endParaRPr lang="en-US" sz="6000" dirty="0" smtClean="0">
              <a:latin typeface="Times New Roman" pitchFamily="18" charset="0"/>
              <a:cs typeface="Times New Roman" pitchFamily="18" charset="0"/>
            </a:endParaRPr>
          </a:p>
          <a:p>
            <a:pPr algn="just">
              <a:buNone/>
            </a:pPr>
            <a:endParaRPr lang="en-US" sz="6000" dirty="0" smtClean="0">
              <a:latin typeface="Times New Roman" pitchFamily="18" charset="0"/>
              <a:cs typeface="Times New Roman" pitchFamily="18" charset="0"/>
            </a:endParaRPr>
          </a:p>
          <a:p>
            <a:pPr algn="just"/>
            <a:r>
              <a:rPr lang="en-US" sz="6000" dirty="0" smtClean="0">
                <a:latin typeface="Times New Roman" pitchFamily="18" charset="0"/>
                <a:cs typeface="Times New Roman" pitchFamily="18" charset="0"/>
              </a:rPr>
              <a:t>An operation code field that specifies the operation to be performed like addition. </a:t>
            </a:r>
          </a:p>
          <a:p>
            <a:pPr algn="just"/>
            <a:r>
              <a:rPr lang="en-US" sz="6000" dirty="0" smtClean="0">
                <a:latin typeface="Times New Roman" pitchFamily="18" charset="0"/>
                <a:cs typeface="Times New Roman" pitchFamily="18" charset="0"/>
              </a:rPr>
              <a:t>Address field which contain the location of operand, i.e., register or memory location. </a:t>
            </a:r>
          </a:p>
          <a:p>
            <a:pPr algn="just"/>
            <a:r>
              <a:rPr lang="en-US" sz="6000" dirty="0" smtClean="0">
                <a:latin typeface="Times New Roman" pitchFamily="18" charset="0"/>
                <a:cs typeface="Times New Roman" pitchFamily="18" charset="0"/>
              </a:rPr>
              <a:t>A mode field that specifies the way the operand or the effective address is determined. </a:t>
            </a:r>
            <a:endParaRPr lang="en-US" sz="6000" b="1" dirty="0" smtClean="0">
              <a:latin typeface="Times New Roman" pitchFamily="18" charset="0"/>
              <a:cs typeface="Times New Roman" pitchFamily="18" charset="0"/>
            </a:endParaRPr>
          </a:p>
          <a:p>
            <a:pPr>
              <a:buNone/>
            </a:pPr>
            <a:r>
              <a:rPr lang="en-US" b="1" dirty="0" smtClean="0"/>
              <a:t/>
            </a:r>
            <a:br>
              <a:rPr lang="en-US" b="1" dirty="0" smtClean="0"/>
            </a:br>
            <a:r>
              <a:rPr lang="en-US" b="1" dirty="0" smtClean="0"/>
              <a:t/>
            </a:r>
            <a:br>
              <a:rPr lang="en-US" b="1" dirty="0" smtClean="0"/>
            </a:br>
            <a:r>
              <a:rPr lang="en-US" b="1" dirty="0" smtClean="0"/>
              <a:t/>
            </a:r>
            <a:br>
              <a:rPr lang="en-US" b="1" dirty="0" smtClean="0"/>
            </a:br>
            <a:endParaRPr lang="en-US" b="1" dirty="0" smtClean="0"/>
          </a:p>
          <a:p>
            <a:endParaRPr lang="en-US" b="1" dirty="0" smtClean="0"/>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a:t>
            </a:fld>
            <a:endParaRPr lang="en-US"/>
          </a:p>
        </p:txBody>
      </p:sp>
      <p:graphicFrame>
        <p:nvGraphicFramePr>
          <p:cNvPr id="10" name="Table 9"/>
          <p:cNvGraphicFramePr>
            <a:graphicFrameLocks noGrp="1"/>
          </p:cNvGraphicFramePr>
          <p:nvPr/>
        </p:nvGraphicFramePr>
        <p:xfrm>
          <a:off x="1600200" y="2286000"/>
          <a:ext cx="6096000" cy="640080"/>
        </p:xfrm>
        <a:graphic>
          <a:graphicData uri="http://schemas.openxmlformats.org/drawingml/2006/table">
            <a:tbl>
              <a:tblPr firstRow="1" bandRow="1">
                <a:tableStyleId>{5C22544A-7EE6-4342-B048-85BDC9FD1C3A}</a:tableStyleId>
              </a:tblPr>
              <a:tblGrid>
                <a:gridCol w="2032000"/>
                <a:gridCol w="2032000"/>
                <a:gridCol w="2032000"/>
              </a:tblGrid>
              <a:tr h="533400">
                <a:tc>
                  <a:txBody>
                    <a:bodyPr/>
                    <a:lstStyle/>
                    <a:p>
                      <a:pPr algn="ctr"/>
                      <a:r>
                        <a:rPr lang="en-US" dirty="0" smtClean="0"/>
                        <a:t>Operation code</a:t>
                      </a:r>
                      <a:endParaRPr lang="en-US" dirty="0"/>
                    </a:p>
                  </a:txBody>
                  <a:tcPr/>
                </a:tc>
                <a:tc>
                  <a:txBody>
                    <a:bodyPr/>
                    <a:lstStyle/>
                    <a:p>
                      <a:pPr algn="ctr"/>
                      <a:r>
                        <a:rPr lang="en-US" dirty="0" smtClean="0"/>
                        <a:t>Address field/Operand</a:t>
                      </a:r>
                      <a:endParaRPr lang="en-US" dirty="0"/>
                    </a:p>
                  </a:txBody>
                  <a:tcPr/>
                </a:tc>
                <a:tc>
                  <a:txBody>
                    <a:bodyPr/>
                    <a:lstStyle/>
                    <a:p>
                      <a:pPr algn="ctr"/>
                      <a:r>
                        <a:rPr lang="en-US" dirty="0" smtClean="0"/>
                        <a:t>Mode</a:t>
                      </a:r>
                      <a:r>
                        <a:rPr lang="en-US" baseline="0" dirty="0" smtClean="0"/>
                        <a:t> field</a:t>
                      </a:r>
                      <a:endParaRPr lang="en-US" dirty="0"/>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Instruction Formats </a:t>
            </a:r>
            <a:r>
              <a:rPr lang="en-US" b="1" dirty="0" smtClean="0">
                <a:latin typeface="Times New Roman" pitchFamily="18" charset="0"/>
                <a:cs typeface="Times New Roman" pitchFamily="18" charset="0"/>
              </a:rPr>
              <a:t>(cont’d)</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ü"/>
            </a:pPr>
            <a:r>
              <a:rPr lang="en-US" sz="2800" b="1" dirty="0" smtClean="0">
                <a:latin typeface="Times New Roman" pitchFamily="18" charset="0"/>
                <a:cs typeface="Times New Roman" pitchFamily="18" charset="0"/>
              </a:rPr>
              <a:t>Zero Address Instruction Format</a:t>
            </a:r>
          </a:p>
          <a:p>
            <a:pPr algn="just">
              <a:buFont typeface="Courier New" pitchFamily="49" charset="0"/>
              <a:buChar char="o"/>
            </a:pPr>
            <a:r>
              <a:rPr lang="en-US" sz="2400" b="1" dirty="0" smtClean="0">
                <a:latin typeface="Times New Roman" pitchFamily="18" charset="0"/>
                <a:cs typeface="Times New Roman" pitchFamily="18" charset="0"/>
              </a:rPr>
              <a:t>Zero-address instruction: </a:t>
            </a:r>
            <a:r>
              <a:rPr lang="en-US" sz="2400" dirty="0" smtClean="0">
                <a:latin typeface="Times New Roman" pitchFamily="18" charset="0"/>
                <a:cs typeface="Times New Roman" pitchFamily="18" charset="0"/>
              </a:rPr>
              <a:t>An instruction that contains no address fields; operand sources and destination are both implicit.</a:t>
            </a:r>
          </a:p>
          <a:p>
            <a:pPr algn="just">
              <a:buFont typeface="Courier New" pitchFamily="49" charset="0"/>
              <a:buChar char="o"/>
            </a:pPr>
            <a:r>
              <a:rPr lang="en-US" sz="2400" b="1" dirty="0" smtClean="0">
                <a:latin typeface="Times New Roman" pitchFamily="18" charset="0"/>
                <a:cs typeface="Times New Roman" pitchFamily="18" charset="0"/>
              </a:rPr>
              <a:t>Stack processing (stack manipulation):</a:t>
            </a:r>
            <a:r>
              <a:rPr lang="en-US" sz="2400" dirty="0" smtClean="0">
                <a:latin typeface="Times New Roman" pitchFamily="18" charset="0"/>
                <a:cs typeface="Times New Roman" pitchFamily="18" charset="0"/>
              </a:rPr>
              <a:t> Use of a pushdown stack or LIFO implemented in hardware as a data memory. This permits the use of zero-address instructions where both operand sources and result destinations are implicitly the top locations of the stack.</a:t>
            </a:r>
          </a:p>
          <a:p>
            <a:pPr algn="just">
              <a:buFont typeface="Courier New" pitchFamily="49" charset="0"/>
              <a:buChar char="o"/>
            </a:pPr>
            <a:r>
              <a:rPr lang="en-US" sz="2400" dirty="0" smtClean="0">
                <a:latin typeface="Times New Roman" pitchFamily="18" charset="0"/>
                <a:cs typeface="Times New Roman" pitchFamily="18" charset="0"/>
              </a:rPr>
              <a:t>Example:</a:t>
            </a:r>
          </a:p>
          <a:p>
            <a:pPr algn="just">
              <a:buNone/>
            </a:pPr>
            <a:r>
              <a:rPr lang="en-US" sz="2400" dirty="0" smtClean="0"/>
              <a:t>      		PUSH  A 	TOS←A </a:t>
            </a:r>
          </a:p>
          <a:p>
            <a:pPr algn="just">
              <a:buNone/>
            </a:pPr>
            <a:r>
              <a:rPr lang="en-US" sz="2400" dirty="0" smtClean="0"/>
              <a:t>  		   	PUSH  B 	TOS←B</a:t>
            </a:r>
          </a:p>
          <a:p>
            <a:pPr algn="just">
              <a:buNone/>
            </a:pPr>
            <a:r>
              <a:rPr lang="en-US" sz="2400" dirty="0" smtClean="0"/>
              <a:t>     			ADD    		TOS ←(A + B)</a:t>
            </a:r>
          </a:p>
          <a:p>
            <a:pPr algn="just">
              <a:buNone/>
            </a:pPr>
            <a:r>
              <a:rPr lang="en-US" sz="2400" dirty="0" smtClean="0"/>
              <a:t>      		POP     X	[X] ←TOS</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Instruction Formats </a:t>
            </a:r>
            <a:r>
              <a:rPr lang="en-US" b="1" dirty="0" smtClean="0">
                <a:latin typeface="Times New Roman" pitchFamily="18" charset="0"/>
                <a:cs typeface="Times New Roman" pitchFamily="18" charset="0"/>
              </a:rPr>
              <a:t>(cont’d)</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ü"/>
            </a:pPr>
            <a:r>
              <a:rPr lang="en-US" sz="3000" b="1" dirty="0" smtClean="0">
                <a:latin typeface="Times New Roman" pitchFamily="18" charset="0"/>
                <a:cs typeface="Times New Roman" pitchFamily="18" charset="0"/>
              </a:rPr>
              <a:t>One Address Instructions</a:t>
            </a:r>
          </a:p>
          <a:p>
            <a:pPr>
              <a:buNone/>
            </a:pPr>
            <a:endParaRPr lang="en-US" sz="2400" b="1" dirty="0" smtClean="0">
              <a:latin typeface="Times New Roman" pitchFamily="18" charset="0"/>
              <a:cs typeface="Times New Roman" pitchFamily="18" charset="0"/>
            </a:endParaRPr>
          </a:p>
          <a:p>
            <a:pPr>
              <a:buNone/>
            </a:pPr>
            <a:endParaRPr lang="en-US" sz="2400" b="1" dirty="0" smtClean="0">
              <a:latin typeface="Times New Roman" pitchFamily="18" charset="0"/>
              <a:cs typeface="Times New Roman" pitchFamily="18" charset="0"/>
            </a:endParaRPr>
          </a:p>
          <a:p>
            <a:pPr algn="just">
              <a:buFont typeface="Courier New" pitchFamily="49" charset="0"/>
              <a:buChar char="o"/>
            </a:pPr>
            <a:r>
              <a:rPr lang="en-US" sz="2400" dirty="0" smtClean="0">
                <a:latin typeface="Times New Roman" pitchFamily="18" charset="0"/>
                <a:cs typeface="Times New Roman" pitchFamily="18" charset="0"/>
              </a:rPr>
              <a:t>This use a implied ACCUMULATOR (AC) register for data manipulation.</a:t>
            </a:r>
          </a:p>
          <a:p>
            <a:pPr algn="just">
              <a:buFont typeface="Courier New" pitchFamily="49" charset="0"/>
              <a:buChar char="o"/>
            </a:pPr>
            <a:r>
              <a:rPr lang="en-US" sz="2400" dirty="0" smtClean="0">
                <a:latin typeface="Times New Roman" pitchFamily="18" charset="0"/>
                <a:cs typeface="Times New Roman" pitchFamily="18" charset="0"/>
              </a:rPr>
              <a:t>One operand is in accumulator and other is in register or memory location.</a:t>
            </a:r>
          </a:p>
          <a:p>
            <a:pPr algn="just">
              <a:buFont typeface="Courier New" pitchFamily="49" charset="0"/>
              <a:buChar char="o"/>
            </a:pPr>
            <a:r>
              <a:rPr lang="en-US" sz="2400" dirty="0" smtClean="0">
                <a:latin typeface="Times New Roman" pitchFamily="18" charset="0"/>
                <a:cs typeface="Times New Roman" pitchFamily="18" charset="0"/>
              </a:rPr>
              <a:t>Implied means that the CPU already know that one operand is in accumulator so there is no need to specify it.</a:t>
            </a:r>
          </a:p>
          <a:p>
            <a:pPr algn="just">
              <a:buFont typeface="Courier New" pitchFamily="49" charset="0"/>
              <a:buChar char="o"/>
            </a:pPr>
            <a:r>
              <a:rPr lang="en-US" sz="2400" dirty="0" smtClean="0">
                <a:latin typeface="Times New Roman" pitchFamily="18" charset="0"/>
                <a:cs typeface="Times New Roman" pitchFamily="18" charset="0"/>
              </a:rPr>
              <a:t>Examples:</a:t>
            </a:r>
          </a:p>
          <a:p>
            <a:pPr algn="just">
              <a:buNone/>
            </a:pPr>
            <a:r>
              <a:rPr lang="en-US" sz="2400" dirty="0" smtClean="0"/>
              <a:t>			LOAD	A	AC ←M [A]</a:t>
            </a:r>
          </a:p>
          <a:p>
            <a:pPr algn="just">
              <a:buNone/>
            </a:pPr>
            <a:r>
              <a:rPr lang="en-US" sz="2400" dirty="0" smtClean="0"/>
              <a:t>			ADD	B 	AC ←AC + M [B]</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7</a:t>
            </a:fld>
            <a:endParaRPr lang="en-US"/>
          </a:p>
        </p:txBody>
      </p:sp>
      <p:graphicFrame>
        <p:nvGraphicFramePr>
          <p:cNvPr id="7" name="Table 6"/>
          <p:cNvGraphicFramePr>
            <a:graphicFrameLocks noGrp="1"/>
          </p:cNvGraphicFramePr>
          <p:nvPr/>
        </p:nvGraphicFramePr>
        <p:xfrm>
          <a:off x="1676400" y="2057400"/>
          <a:ext cx="6096000" cy="640080"/>
        </p:xfrm>
        <a:graphic>
          <a:graphicData uri="http://schemas.openxmlformats.org/drawingml/2006/table">
            <a:tbl>
              <a:tblPr firstRow="1" bandRow="1">
                <a:tableStyleId>{5C22544A-7EE6-4342-B048-85BDC9FD1C3A}</a:tableStyleId>
              </a:tblPr>
              <a:tblGrid>
                <a:gridCol w="2032000"/>
                <a:gridCol w="2032000"/>
                <a:gridCol w="2032000"/>
              </a:tblGrid>
              <a:tr h="457200">
                <a:tc>
                  <a:txBody>
                    <a:bodyPr/>
                    <a:lstStyle/>
                    <a:p>
                      <a:pPr algn="ctr"/>
                      <a:r>
                        <a:rPr lang="en-US" dirty="0" err="1" smtClean="0"/>
                        <a:t>Opcode</a:t>
                      </a:r>
                      <a:endParaRPr lang="en-US" dirty="0"/>
                    </a:p>
                  </a:txBody>
                  <a:tcPr/>
                </a:tc>
                <a:tc>
                  <a:txBody>
                    <a:bodyPr/>
                    <a:lstStyle/>
                    <a:p>
                      <a:pPr algn="ctr"/>
                      <a:r>
                        <a:rPr lang="en-US" dirty="0" smtClean="0"/>
                        <a:t>Operand/Address</a:t>
                      </a:r>
                      <a:r>
                        <a:rPr lang="en-US" baseline="0" dirty="0" smtClean="0"/>
                        <a:t> of operand</a:t>
                      </a:r>
                      <a:endParaRPr lang="en-US" dirty="0"/>
                    </a:p>
                  </a:txBody>
                  <a:tcPr/>
                </a:tc>
                <a:tc>
                  <a:txBody>
                    <a:bodyPr/>
                    <a:lstStyle/>
                    <a:p>
                      <a:pPr algn="ctr"/>
                      <a:r>
                        <a:rPr lang="en-US" dirty="0" smtClean="0"/>
                        <a:t>Mode</a:t>
                      </a:r>
                      <a:endParaRPr lang="en-US"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Instruction Formats </a:t>
            </a:r>
            <a:r>
              <a:rPr lang="en-US" b="1" dirty="0" smtClean="0">
                <a:latin typeface="Times New Roman" pitchFamily="18" charset="0"/>
                <a:cs typeface="Times New Roman" pitchFamily="18" charset="0"/>
              </a:rPr>
              <a:t>(cont’d)</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ü"/>
            </a:pPr>
            <a:r>
              <a:rPr lang="en-US" b="1" dirty="0" smtClean="0">
                <a:latin typeface="Times New Roman" pitchFamily="18" charset="0"/>
                <a:cs typeface="Times New Roman" pitchFamily="18" charset="0"/>
              </a:rPr>
              <a:t>Two Address Instructions</a:t>
            </a:r>
          </a:p>
          <a:p>
            <a:pPr>
              <a:buFont typeface="Wingdings" pitchFamily="2" charset="2"/>
              <a:buChar char="ü"/>
            </a:pPr>
            <a:endParaRPr lang="en-US" b="1" dirty="0" smtClean="0">
              <a:latin typeface="Times New Roman" pitchFamily="18" charset="0"/>
              <a:cs typeface="Times New Roman" pitchFamily="18" charset="0"/>
            </a:endParaRPr>
          </a:p>
          <a:p>
            <a:pPr>
              <a:buNone/>
            </a:pPr>
            <a:endParaRPr lang="en-US" b="1" dirty="0" smtClean="0">
              <a:latin typeface="Times New Roman" pitchFamily="18" charset="0"/>
              <a:cs typeface="Times New Roman" pitchFamily="18" charset="0"/>
            </a:endParaRPr>
          </a:p>
          <a:p>
            <a:pPr algn="just">
              <a:buFont typeface="Courier New" pitchFamily="49" charset="0"/>
              <a:buChar char="o"/>
            </a:pPr>
            <a:r>
              <a:rPr lang="en-US" sz="2600" dirty="0" smtClean="0">
                <a:latin typeface="Times New Roman" pitchFamily="18" charset="0"/>
                <a:cs typeface="Times New Roman" pitchFamily="18" charset="0"/>
              </a:rPr>
              <a:t>This is common in commercial computers.</a:t>
            </a:r>
          </a:p>
          <a:p>
            <a:pPr algn="just">
              <a:buFont typeface="Courier New" pitchFamily="49" charset="0"/>
              <a:buChar char="o"/>
            </a:pPr>
            <a:r>
              <a:rPr lang="en-US" sz="2600" dirty="0" smtClean="0">
                <a:latin typeface="Times New Roman" pitchFamily="18" charset="0"/>
                <a:cs typeface="Times New Roman" pitchFamily="18" charset="0"/>
              </a:rPr>
              <a:t>Here two address can be specified in the instruction. Unlike one address instruction the result was stored in accumulator here result can be stored at different location rather than just accumulator. </a:t>
            </a:r>
          </a:p>
          <a:p>
            <a:pPr algn="just">
              <a:buFont typeface="Courier New" pitchFamily="49" charset="0"/>
              <a:buChar char="o"/>
            </a:pPr>
            <a:r>
              <a:rPr lang="en-US" sz="2800" dirty="0" smtClean="0">
                <a:latin typeface="Times New Roman" pitchFamily="18" charset="0"/>
                <a:cs typeface="Times New Roman" pitchFamily="18" charset="0"/>
              </a:rPr>
              <a:t>Examples:</a:t>
            </a:r>
          </a:p>
          <a:p>
            <a:pPr algn="just">
              <a:buNone/>
            </a:pPr>
            <a:r>
              <a:rPr lang="pt-BR" sz="2800" dirty="0" smtClean="0"/>
              <a:t>			ADD	R2, D		R2← R2 + M [D]</a:t>
            </a:r>
          </a:p>
          <a:p>
            <a:pPr algn="just">
              <a:buNone/>
            </a:pPr>
            <a:r>
              <a:rPr lang="pt-BR" sz="2800" dirty="0" smtClean="0"/>
              <a:t>			MUL	R1, R2		R1← R1∗R2</a:t>
            </a:r>
            <a:endParaRPr lang="en-US" sz="2800" dirty="0" smtClean="0">
              <a:latin typeface="Times New Roman" pitchFamily="18" charset="0"/>
              <a:cs typeface="Times New Roman" pitchFamily="18" charset="0"/>
            </a:endParaRPr>
          </a:p>
          <a:p>
            <a:pPr algn="just">
              <a:buNone/>
            </a:pPr>
            <a:endParaRPr lang="en-US" sz="2800" dirty="0" smtClean="0">
              <a:latin typeface="Times New Roman" pitchFamily="18" charset="0"/>
              <a:cs typeface="Times New Roman" pitchFamily="18" charset="0"/>
            </a:endParaRPr>
          </a:p>
          <a:p>
            <a:pPr>
              <a:buNone/>
            </a:pPr>
            <a:endParaRPr lang="en-US" b="1" dirty="0" smtClean="0">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8</a:t>
            </a:fld>
            <a:endParaRPr lang="en-US"/>
          </a:p>
        </p:txBody>
      </p:sp>
      <p:graphicFrame>
        <p:nvGraphicFramePr>
          <p:cNvPr id="8" name="Table 7"/>
          <p:cNvGraphicFramePr>
            <a:graphicFrameLocks noGrp="1"/>
          </p:cNvGraphicFramePr>
          <p:nvPr/>
        </p:nvGraphicFramePr>
        <p:xfrm>
          <a:off x="1371600" y="2133600"/>
          <a:ext cx="6096000" cy="64008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a:r>
                        <a:rPr lang="en-US" dirty="0" err="1" smtClean="0"/>
                        <a:t>Opcode</a:t>
                      </a:r>
                      <a:endParaRPr lang="en-US" dirty="0"/>
                    </a:p>
                  </a:txBody>
                  <a:tcPr/>
                </a:tc>
                <a:tc>
                  <a:txBody>
                    <a:bodyPr/>
                    <a:lstStyle/>
                    <a:p>
                      <a:pPr algn="ctr"/>
                      <a:r>
                        <a:rPr lang="en-US" dirty="0" smtClean="0"/>
                        <a:t>Destination address</a:t>
                      </a:r>
                      <a:endParaRPr lang="en-US" dirty="0"/>
                    </a:p>
                  </a:txBody>
                  <a:tcPr/>
                </a:tc>
                <a:tc>
                  <a:txBody>
                    <a:bodyPr/>
                    <a:lstStyle/>
                    <a:p>
                      <a:pPr algn="ctr"/>
                      <a:r>
                        <a:rPr lang="en-US" dirty="0" smtClean="0"/>
                        <a:t>Source</a:t>
                      </a:r>
                      <a:r>
                        <a:rPr lang="en-US" baseline="0" dirty="0" smtClean="0"/>
                        <a:t> Address</a:t>
                      </a:r>
                      <a:endParaRPr lang="en-US" dirty="0"/>
                    </a:p>
                  </a:txBody>
                  <a:tcPr/>
                </a:tc>
                <a:tc>
                  <a:txBody>
                    <a:bodyPr/>
                    <a:lstStyle/>
                    <a:p>
                      <a:pPr algn="ctr"/>
                      <a:r>
                        <a:rPr lang="en-US" dirty="0" smtClean="0"/>
                        <a:t>Mode</a:t>
                      </a:r>
                      <a:endParaRPr lang="en-US"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smtClean="0"/>
              <a:t>Instruction Formats</a:t>
            </a:r>
            <a:endParaRPr lang="en-US" b="1" dirty="0"/>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pPr>
              <a:buFont typeface="Wingdings" pitchFamily="2" charset="2"/>
              <a:buChar char="ü"/>
            </a:pPr>
            <a:r>
              <a:rPr lang="en-US" b="1" dirty="0" smtClean="0">
                <a:latin typeface="Times New Roman" pitchFamily="18" charset="0"/>
                <a:cs typeface="Times New Roman" pitchFamily="18" charset="0"/>
              </a:rPr>
              <a:t>Three Address Instructions</a:t>
            </a:r>
          </a:p>
          <a:p>
            <a:pPr>
              <a:buFont typeface="Wingdings" pitchFamily="2" charset="2"/>
              <a:buChar char="ü"/>
            </a:pPr>
            <a:endParaRPr lang="en-US" b="1" dirty="0" smtClean="0">
              <a:latin typeface="Times New Roman" pitchFamily="18" charset="0"/>
              <a:cs typeface="Times New Roman" pitchFamily="18" charset="0"/>
            </a:endParaRPr>
          </a:p>
          <a:p>
            <a:pPr>
              <a:buFont typeface="Wingdings" pitchFamily="2" charset="2"/>
              <a:buChar char="ü"/>
            </a:pPr>
            <a:endParaRPr lang="en-US" b="1" dirty="0" smtClean="0">
              <a:latin typeface="Times New Roman" pitchFamily="18" charset="0"/>
              <a:cs typeface="Times New Roman" pitchFamily="18" charset="0"/>
            </a:endParaRPr>
          </a:p>
          <a:p>
            <a:pPr>
              <a:buFont typeface="Wingdings" pitchFamily="2" charset="2"/>
              <a:buChar char="ü"/>
            </a:pPr>
            <a:endParaRPr lang="en-US" b="1" dirty="0" smtClean="0">
              <a:latin typeface="Times New Roman" pitchFamily="18" charset="0"/>
              <a:cs typeface="Times New Roman" pitchFamily="18" charset="0"/>
            </a:endParaRPr>
          </a:p>
          <a:p>
            <a:pPr algn="just">
              <a:buFont typeface="Courier New" pitchFamily="49" charset="0"/>
              <a:buChar char="o"/>
            </a:pPr>
            <a:r>
              <a:rPr lang="en-US" sz="2900" dirty="0" smtClean="0">
                <a:latin typeface="Times New Roman" pitchFamily="18" charset="0"/>
                <a:cs typeface="Times New Roman" pitchFamily="18" charset="0"/>
              </a:rPr>
              <a:t>This has three address field to specify a register or a memory location. </a:t>
            </a:r>
          </a:p>
          <a:p>
            <a:pPr algn="just">
              <a:buFont typeface="Courier New" pitchFamily="49" charset="0"/>
              <a:buChar char="o"/>
            </a:pPr>
            <a:r>
              <a:rPr lang="en-US" sz="2900" dirty="0" smtClean="0">
                <a:latin typeface="Times New Roman" pitchFamily="18" charset="0"/>
                <a:cs typeface="Times New Roman" pitchFamily="18" charset="0"/>
              </a:rPr>
              <a:t>Program created are much short in size but number of bits per instruction increase. </a:t>
            </a:r>
          </a:p>
          <a:p>
            <a:pPr algn="just">
              <a:buFont typeface="Courier New" pitchFamily="49" charset="0"/>
              <a:buChar char="o"/>
            </a:pPr>
            <a:r>
              <a:rPr lang="en-US" sz="2900" dirty="0" smtClean="0">
                <a:latin typeface="Times New Roman" pitchFamily="18" charset="0"/>
                <a:cs typeface="Times New Roman" pitchFamily="18" charset="0"/>
              </a:rPr>
              <a:t>These instructions make creation of program much easier but it does not mean that program will run much faster because now instruction only contain more information but each micro operation (changing content of register, loading address in address bus etc.) will be performed in one cycle only.</a:t>
            </a:r>
          </a:p>
          <a:p>
            <a:pPr algn="just">
              <a:buFont typeface="Courier New" pitchFamily="49" charset="0"/>
              <a:buChar char="o"/>
            </a:pPr>
            <a:r>
              <a:rPr lang="en-US" sz="2900" dirty="0" smtClean="0">
                <a:latin typeface="Times New Roman" pitchFamily="18" charset="0"/>
                <a:cs typeface="Times New Roman" pitchFamily="18" charset="0"/>
              </a:rPr>
              <a:t>Examples:</a:t>
            </a:r>
          </a:p>
          <a:p>
            <a:pPr algn="just">
              <a:buNone/>
            </a:pPr>
            <a:r>
              <a:rPr lang="pt-BR" sz="2900" dirty="0" smtClean="0"/>
              <a:t>		ADD	R2, C, D		R2 ←M [C] + M [D]</a:t>
            </a:r>
          </a:p>
          <a:p>
            <a:pPr algn="just">
              <a:buNone/>
            </a:pPr>
            <a:r>
              <a:rPr lang="pt-BR" sz="2900" dirty="0" smtClean="0"/>
              <a:t>		MUL	X, R1, R2		M [X] ←R1 ∗R2</a:t>
            </a:r>
            <a:endParaRPr lang="en-US" sz="2900" b="1" dirty="0" smtClean="0">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9</a:t>
            </a:fld>
            <a:endParaRPr lang="en-US"/>
          </a:p>
        </p:txBody>
      </p:sp>
      <p:graphicFrame>
        <p:nvGraphicFramePr>
          <p:cNvPr id="7" name="Table 6"/>
          <p:cNvGraphicFramePr>
            <a:graphicFrameLocks noGrp="1"/>
          </p:cNvGraphicFramePr>
          <p:nvPr/>
        </p:nvGraphicFramePr>
        <p:xfrm>
          <a:off x="1295400" y="1828800"/>
          <a:ext cx="6096002" cy="640080"/>
        </p:xfrm>
        <a:graphic>
          <a:graphicData uri="http://schemas.openxmlformats.org/drawingml/2006/table">
            <a:tbl>
              <a:tblPr firstRow="1" bandRow="1">
                <a:tableStyleId>{5C22544A-7EE6-4342-B048-85BDC9FD1C3A}</a:tableStyleId>
              </a:tblPr>
              <a:tblGrid>
                <a:gridCol w="1219200"/>
                <a:gridCol w="1371600"/>
                <a:gridCol w="1295400"/>
                <a:gridCol w="1219201"/>
                <a:gridCol w="990601"/>
              </a:tblGrid>
              <a:tr h="370840">
                <a:tc>
                  <a:txBody>
                    <a:bodyPr/>
                    <a:lstStyle/>
                    <a:p>
                      <a:pPr algn="ctr"/>
                      <a:r>
                        <a:rPr lang="en-US" dirty="0" err="1" smtClean="0"/>
                        <a:t>Opcode</a:t>
                      </a:r>
                      <a:endParaRPr lang="en-US" dirty="0"/>
                    </a:p>
                  </a:txBody>
                  <a:tcPr/>
                </a:tc>
                <a:tc>
                  <a:txBody>
                    <a:bodyPr/>
                    <a:lstStyle/>
                    <a:p>
                      <a:pPr algn="ctr"/>
                      <a:r>
                        <a:rPr lang="en-US" dirty="0" smtClean="0"/>
                        <a:t>Destination</a:t>
                      </a:r>
                      <a:r>
                        <a:rPr lang="en-US" baseline="0" dirty="0" smtClean="0"/>
                        <a:t> address</a:t>
                      </a:r>
                      <a:endParaRPr lang="en-US" dirty="0"/>
                    </a:p>
                  </a:txBody>
                  <a:tcPr/>
                </a:tc>
                <a:tc>
                  <a:txBody>
                    <a:bodyPr/>
                    <a:lstStyle/>
                    <a:p>
                      <a:pPr algn="ctr"/>
                      <a:r>
                        <a:rPr lang="en-US" dirty="0" smtClean="0"/>
                        <a:t>Source</a:t>
                      </a:r>
                      <a:r>
                        <a:rPr lang="en-US" baseline="0" dirty="0" smtClean="0"/>
                        <a:t> address 1</a:t>
                      </a:r>
                      <a:endParaRPr lang="en-US" dirty="0"/>
                    </a:p>
                  </a:txBody>
                  <a:tcPr/>
                </a:tc>
                <a:tc>
                  <a:txBody>
                    <a:bodyPr/>
                    <a:lstStyle/>
                    <a:p>
                      <a:pPr algn="ctr"/>
                      <a:r>
                        <a:rPr lang="en-US" dirty="0" smtClean="0"/>
                        <a:t>Source</a:t>
                      </a:r>
                      <a:r>
                        <a:rPr lang="en-US" baseline="0" dirty="0" smtClean="0"/>
                        <a:t> address 2</a:t>
                      </a:r>
                      <a:endParaRPr lang="en-US" dirty="0"/>
                    </a:p>
                  </a:txBody>
                  <a:tcPr/>
                </a:tc>
                <a:tc>
                  <a:txBody>
                    <a:bodyPr/>
                    <a:lstStyle/>
                    <a:p>
                      <a:pPr algn="ctr"/>
                      <a:r>
                        <a:rPr lang="en-US" dirty="0" smtClean="0"/>
                        <a:t>Mode</a:t>
                      </a:r>
                      <a:endParaRPr lang="en-US" dirty="0"/>
                    </a:p>
                  </a:txBody>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580</TotalTime>
  <Words>2234</Words>
  <Application>Microsoft Office PowerPoint</Application>
  <PresentationFormat>On-screen Show (4:3)</PresentationFormat>
  <Paragraphs>345</Paragraphs>
  <Slides>33</Slides>
  <Notes>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CSE 301 Microprocessors</vt:lpstr>
      <vt:lpstr>Slide 2</vt:lpstr>
      <vt:lpstr>Instruction</vt:lpstr>
      <vt:lpstr>Instruction Formats (cont’d)</vt:lpstr>
      <vt:lpstr>Instruction Formats (cont’d)</vt:lpstr>
      <vt:lpstr>Instruction Formats (cont’d)</vt:lpstr>
      <vt:lpstr>Instruction Formats (cont’d)</vt:lpstr>
      <vt:lpstr>Instruction Formats (cont’d)</vt:lpstr>
      <vt:lpstr>Instruction Formats</vt:lpstr>
      <vt:lpstr>Addressing Modes (cont’d)</vt:lpstr>
      <vt:lpstr>Addressing Modes (cont’d)</vt:lpstr>
      <vt:lpstr>Addressing Modes (cont’d)</vt:lpstr>
      <vt:lpstr>Addressing Modes (cont’d)</vt:lpstr>
      <vt:lpstr>Addressing Modes (cont’d)</vt:lpstr>
      <vt:lpstr>Addressing Modes (cont’d)</vt:lpstr>
      <vt:lpstr>Addressing Modes (cont’d)</vt:lpstr>
      <vt:lpstr>Addressing Modes (cont’d)</vt:lpstr>
      <vt:lpstr>Addressing Modes (cont’d)</vt:lpstr>
      <vt:lpstr>Instruction Types (cont’d)</vt:lpstr>
      <vt:lpstr>Instruction Types (cont’d)</vt:lpstr>
      <vt:lpstr>Instruction Types (cont’d)</vt:lpstr>
      <vt:lpstr>Instruction Types (cont’d)</vt:lpstr>
      <vt:lpstr>Instruction Types (cont’d)</vt:lpstr>
      <vt:lpstr>Instruction Types (cont’d)</vt:lpstr>
      <vt:lpstr>Assembly Language Programming (cont’d)</vt:lpstr>
      <vt:lpstr>Assembly Language Programming (cont’d)</vt:lpstr>
      <vt:lpstr>Assembly Language Programming (cont’d)</vt:lpstr>
      <vt:lpstr>Assembly Language Programming (cont’d)</vt:lpstr>
      <vt:lpstr>Assembly Language Programming (cont’d)</vt:lpstr>
      <vt:lpstr>Assembly Language Programming (cont’d)</vt:lpstr>
      <vt:lpstr>Assembly Language Programming (cont’d)</vt:lpstr>
      <vt:lpstr>Assembly Language (cont’d)  </vt:lpstr>
      <vt:lpstr>Assembly Language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301 Microprocessors</dc:title>
  <dc:creator>User</dc:creator>
  <cp:lastModifiedBy>hp</cp:lastModifiedBy>
  <cp:revision>156</cp:revision>
  <dcterms:created xsi:type="dcterms:W3CDTF">2020-03-25T03:39:18Z</dcterms:created>
  <dcterms:modified xsi:type="dcterms:W3CDTF">2020-03-28T04:40:52Z</dcterms:modified>
</cp:coreProperties>
</file>