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7" r:id="rId2"/>
    <p:sldId id="268" r:id="rId3"/>
    <p:sldId id="269" r:id="rId4"/>
    <p:sldId id="270" r:id="rId5"/>
    <p:sldId id="271" r:id="rId6"/>
    <p:sldId id="272" r:id="rId7"/>
    <p:sldId id="273" r:id="rId8"/>
    <p:sldId id="274" r:id="rId9"/>
    <p:sldId id="275" r:id="rId10"/>
    <p:sldId id="276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88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606BF7-45E8-4C52-B536-F03C255C3741}" type="datetimeFigureOut">
              <a:rPr lang="en-US" smtClean="0"/>
              <a:pPr/>
              <a:t>1/29/2019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B5E97-770D-498E-A8EE-31F6EF87B8E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606BF7-45E8-4C52-B536-F03C255C3741}" type="datetimeFigureOut">
              <a:rPr lang="en-US" smtClean="0"/>
              <a:pPr/>
              <a:t>1/29/2019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B5E97-770D-498E-A8EE-31F6EF87B8E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606BF7-45E8-4C52-B536-F03C255C3741}" type="datetimeFigureOut">
              <a:rPr lang="en-US" smtClean="0"/>
              <a:pPr/>
              <a:t>1/29/2019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B5E97-770D-498E-A8EE-31F6EF87B8E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606BF7-45E8-4C52-B536-F03C255C3741}" type="datetimeFigureOut">
              <a:rPr lang="en-US" smtClean="0"/>
              <a:pPr/>
              <a:t>1/29/2019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B5E97-770D-498E-A8EE-31F6EF87B8E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606BF7-45E8-4C52-B536-F03C255C3741}" type="datetimeFigureOut">
              <a:rPr lang="en-US" smtClean="0"/>
              <a:pPr/>
              <a:t>1/29/2019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B5E97-770D-498E-A8EE-31F6EF87B8E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606BF7-45E8-4C52-B536-F03C255C3741}" type="datetimeFigureOut">
              <a:rPr lang="en-US" smtClean="0"/>
              <a:pPr/>
              <a:t>1/29/2019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B5E97-770D-498E-A8EE-31F6EF87B8E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606BF7-45E8-4C52-B536-F03C255C3741}" type="datetimeFigureOut">
              <a:rPr lang="en-US" smtClean="0"/>
              <a:pPr/>
              <a:t>1/29/2019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B5E97-770D-498E-A8EE-31F6EF87B8E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606BF7-45E8-4C52-B536-F03C255C3741}" type="datetimeFigureOut">
              <a:rPr lang="en-US" smtClean="0"/>
              <a:pPr/>
              <a:t>1/29/2019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B5E97-770D-498E-A8EE-31F6EF87B8E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606BF7-45E8-4C52-B536-F03C255C3741}" type="datetimeFigureOut">
              <a:rPr lang="en-US" smtClean="0"/>
              <a:pPr/>
              <a:t>1/29/2019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B5E97-770D-498E-A8EE-31F6EF87B8E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606BF7-45E8-4C52-B536-F03C255C3741}" type="datetimeFigureOut">
              <a:rPr lang="en-US" smtClean="0"/>
              <a:pPr/>
              <a:t>1/29/2019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B5E97-770D-498E-A8EE-31F6EF87B8E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606BF7-45E8-4C52-B536-F03C255C3741}" type="datetimeFigureOut">
              <a:rPr lang="en-US" smtClean="0"/>
              <a:pPr/>
              <a:t>1/29/2019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B5E97-770D-498E-A8EE-31F6EF87B8E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606BF7-45E8-4C52-B536-F03C255C3741}" type="datetimeFigureOut">
              <a:rPr lang="en-US" smtClean="0"/>
              <a:pPr/>
              <a:t>1/29/2019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CB5E97-770D-498E-A8EE-31F6EF87B8E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4.png"/><Relationship Id="rId7" Type="http://schemas.openxmlformats.org/officeDocument/2006/relationships/image" Target="../media/image9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Relationship Id="rId9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5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image" Target="../media/image4.png"/><Relationship Id="rId7" Type="http://schemas.openxmlformats.org/officeDocument/2006/relationships/image" Target="../media/image9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4.png"/><Relationship Id="rId7" Type="http://schemas.openxmlformats.org/officeDocument/2006/relationships/image" Target="../media/image9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Relationship Id="rId9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Box 19"/>
          <p:cNvSpPr txBox="1"/>
          <p:nvPr/>
        </p:nvSpPr>
        <p:spPr>
          <a:xfrm>
            <a:off x="990600" y="0"/>
            <a:ext cx="6400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 smtClean="0">
                <a:solidFill>
                  <a:schemeClr val="bg1"/>
                </a:solidFill>
              </a:rPr>
              <a:t>Introduction to Compiler</a:t>
            </a:r>
            <a:endParaRPr lang="en-US" sz="4800" dirty="0">
              <a:solidFill>
                <a:schemeClr val="bg1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7315200" y="0"/>
            <a:ext cx="182880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dirty="0" smtClean="0">
                <a:solidFill>
                  <a:srgbClr val="0070C0"/>
                </a:solidFill>
              </a:rPr>
              <a:t>Types</a:t>
            </a:r>
            <a:endParaRPr lang="en-US" sz="2600" dirty="0">
              <a:solidFill>
                <a:srgbClr val="0070C0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957388" y="1362075"/>
            <a:ext cx="5229225" cy="519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8" name="TextBox 7"/>
          <p:cNvSpPr txBox="1"/>
          <p:nvPr/>
        </p:nvSpPr>
        <p:spPr>
          <a:xfrm>
            <a:off x="304800" y="990600"/>
            <a:ext cx="4114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u="sng" dirty="0" smtClean="0"/>
              <a:t>A language processing system:</a:t>
            </a:r>
            <a:endParaRPr lang="en-US" sz="2000" b="1" u="sng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Box 19"/>
          <p:cNvSpPr txBox="1"/>
          <p:nvPr/>
        </p:nvSpPr>
        <p:spPr>
          <a:xfrm>
            <a:off x="990600" y="0"/>
            <a:ext cx="6400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 smtClean="0">
                <a:solidFill>
                  <a:schemeClr val="bg1"/>
                </a:solidFill>
              </a:rPr>
              <a:t>Introduction to Compiler</a:t>
            </a:r>
            <a:endParaRPr lang="en-US" sz="4800" dirty="0">
              <a:solidFill>
                <a:schemeClr val="bg1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7315200" y="0"/>
            <a:ext cx="182880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dirty="0" smtClean="0">
                <a:solidFill>
                  <a:srgbClr val="0070C0"/>
                </a:solidFill>
              </a:rPr>
              <a:t>Types</a:t>
            </a:r>
            <a:endParaRPr lang="en-US" sz="2600" dirty="0">
              <a:solidFill>
                <a:srgbClr val="0070C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04800" y="990600"/>
            <a:ext cx="4114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u="sng" dirty="0" smtClean="0"/>
              <a:t>Phases of a compiler:</a:t>
            </a:r>
            <a:endParaRPr lang="en-US" sz="2000" b="1" u="sng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33600" y="1447800"/>
            <a:ext cx="4981575" cy="5038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TextBox 6"/>
          <p:cNvSpPr txBox="1"/>
          <p:nvPr/>
        </p:nvSpPr>
        <p:spPr>
          <a:xfrm>
            <a:off x="76200" y="1600200"/>
            <a:ext cx="41148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In broad sense a compiler consists of two parts: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 </a:t>
            </a:r>
            <a:r>
              <a:rPr lang="en-US" i="1" dirty="0" smtClean="0"/>
              <a:t>Analyzer</a:t>
            </a:r>
          </a:p>
          <a:p>
            <a:pPr>
              <a:buFont typeface="Arial" pitchFamily="34" charset="0"/>
              <a:buChar char="•"/>
            </a:pPr>
            <a:r>
              <a:rPr lang="en-US" i="1" dirty="0" smtClean="0"/>
              <a:t> Code generator</a:t>
            </a:r>
            <a:endParaRPr lang="en-US" i="1" dirty="0"/>
          </a:p>
        </p:txBody>
      </p:sp>
      <p:grpSp>
        <p:nvGrpSpPr>
          <p:cNvPr id="2" name="Group 14"/>
          <p:cNvGrpSpPr/>
          <p:nvPr/>
        </p:nvGrpSpPr>
        <p:grpSpPr>
          <a:xfrm>
            <a:off x="5791200" y="914400"/>
            <a:ext cx="2590800" cy="1828800"/>
            <a:chOff x="5791200" y="914400"/>
            <a:chExt cx="2590800" cy="1828800"/>
          </a:xfrm>
        </p:grpSpPr>
        <p:sp>
          <p:nvSpPr>
            <p:cNvPr id="13" name="Rectangle 12"/>
            <p:cNvSpPr/>
            <p:nvPr/>
          </p:nvSpPr>
          <p:spPr>
            <a:xfrm>
              <a:off x="5791200" y="914400"/>
              <a:ext cx="2590800" cy="18288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tlCol="0" anchor="t" anchorCtr="0"/>
            <a:lstStyle/>
            <a:p>
              <a:pPr algn="ctr">
                <a:buFontTx/>
                <a:buChar char="-"/>
              </a:pPr>
              <a:r>
                <a:rPr lang="en-US" dirty="0" smtClean="0"/>
                <a:t>Linear analysis</a:t>
              </a:r>
            </a:p>
            <a:p>
              <a:pPr algn="ctr"/>
              <a:endParaRPr lang="en-US" dirty="0"/>
            </a:p>
          </p:txBody>
        </p:sp>
        <p:pic>
          <p:nvPicPr>
            <p:cNvPr id="3074" name="Picture 2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5867400" y="1219200"/>
              <a:ext cx="2454196" cy="14477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</p:grpSp>
      <p:grpSp>
        <p:nvGrpSpPr>
          <p:cNvPr id="3" name="Group 17"/>
          <p:cNvGrpSpPr/>
          <p:nvPr/>
        </p:nvGrpSpPr>
        <p:grpSpPr>
          <a:xfrm>
            <a:off x="1066800" y="1524000"/>
            <a:ext cx="2667000" cy="1371600"/>
            <a:chOff x="1066800" y="1524000"/>
            <a:chExt cx="2667000" cy="1371600"/>
          </a:xfrm>
        </p:grpSpPr>
        <p:sp>
          <p:nvSpPr>
            <p:cNvPr id="17" name="Rectangle 16"/>
            <p:cNvSpPr/>
            <p:nvPr/>
          </p:nvSpPr>
          <p:spPr>
            <a:xfrm>
              <a:off x="1066800" y="1524000"/>
              <a:ext cx="2667000" cy="13716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tlCol="0" anchor="t" anchorCtr="0"/>
            <a:lstStyle/>
            <a:p>
              <a:pPr algn="ctr"/>
              <a:r>
                <a:rPr lang="en-US" dirty="0" smtClean="0"/>
                <a:t>Create parse three/ table</a:t>
              </a:r>
              <a:endParaRPr lang="en-US" dirty="0"/>
            </a:p>
          </p:txBody>
        </p:sp>
        <p:pic>
          <p:nvPicPr>
            <p:cNvPr id="3075" name="Picture 3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1143000" y="1828800"/>
              <a:ext cx="2409825" cy="1000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</p:grpSp>
      <p:grpSp>
        <p:nvGrpSpPr>
          <p:cNvPr id="4" name="Group 23"/>
          <p:cNvGrpSpPr/>
          <p:nvPr/>
        </p:nvGrpSpPr>
        <p:grpSpPr>
          <a:xfrm>
            <a:off x="152400" y="3048000"/>
            <a:ext cx="2438400" cy="1828800"/>
            <a:chOff x="304800" y="4419600"/>
            <a:chExt cx="2438400" cy="1828800"/>
          </a:xfrm>
        </p:grpSpPr>
        <p:sp>
          <p:nvSpPr>
            <p:cNvPr id="22" name="Rectangle 21"/>
            <p:cNvSpPr/>
            <p:nvPr/>
          </p:nvSpPr>
          <p:spPr>
            <a:xfrm>
              <a:off x="304800" y="4419600"/>
              <a:ext cx="2438400" cy="1828800"/>
            </a:xfrm>
            <a:prstGeom prst="rect">
              <a:avLst/>
            </a:prstGeom>
            <a:solidFill>
              <a:schemeClr val="accent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tlCol="0" anchor="t" anchorCtr="0"/>
            <a:lstStyle/>
            <a:p>
              <a:pPr algn="ctr"/>
              <a:r>
                <a:rPr lang="en-US" dirty="0" smtClean="0"/>
                <a:t>-Binds variable to type and memory location</a:t>
              </a:r>
              <a:endParaRPr lang="en-US" dirty="0"/>
            </a:p>
          </p:txBody>
        </p:sp>
        <p:pic>
          <p:nvPicPr>
            <p:cNvPr id="3076" name="Picture 4"/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381000" y="5029200"/>
              <a:ext cx="2286000" cy="11715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</p:grpSp>
      <p:grpSp>
        <p:nvGrpSpPr>
          <p:cNvPr id="5" name="Group 27"/>
          <p:cNvGrpSpPr/>
          <p:nvPr/>
        </p:nvGrpSpPr>
        <p:grpSpPr>
          <a:xfrm>
            <a:off x="2133600" y="5029200"/>
            <a:ext cx="1905000" cy="1447800"/>
            <a:chOff x="2362200" y="5029200"/>
            <a:chExt cx="1905000" cy="1447800"/>
          </a:xfrm>
        </p:grpSpPr>
        <p:sp>
          <p:nvSpPr>
            <p:cNvPr id="23" name="Rectangle 22"/>
            <p:cNvSpPr/>
            <p:nvPr/>
          </p:nvSpPr>
          <p:spPr>
            <a:xfrm>
              <a:off x="2362200" y="5029200"/>
              <a:ext cx="1905000" cy="1447800"/>
            </a:xfrm>
            <a:prstGeom prst="rect">
              <a:avLst/>
            </a:prstGeom>
            <a:solidFill>
              <a:schemeClr val="accent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tlCol="0" anchor="t" anchorCtr="0"/>
            <a:lstStyle/>
            <a:p>
              <a:pPr algn="ctr"/>
              <a:r>
                <a:rPr lang="en-US" dirty="0" smtClean="0"/>
                <a:t>-Generate three address code</a:t>
              </a:r>
              <a:endParaRPr lang="en-US" dirty="0"/>
            </a:p>
          </p:txBody>
        </p:sp>
        <p:pic>
          <p:nvPicPr>
            <p:cNvPr id="3078" name="Picture 6"/>
            <p:cNvPicPr>
              <a:picLocks noChangeAspect="1" noChangeArrowheads="1"/>
            </p:cNvPicPr>
            <p:nvPr/>
          </p:nvPicPr>
          <p:blipFill>
            <a:blip r:embed="rId6"/>
            <a:srcRect/>
            <a:stretch>
              <a:fillRect/>
            </a:stretch>
          </p:blipFill>
          <p:spPr bwMode="auto">
            <a:xfrm>
              <a:off x="2438400" y="5638801"/>
              <a:ext cx="1752601" cy="762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</p:grpSp>
      <p:grpSp>
        <p:nvGrpSpPr>
          <p:cNvPr id="6" name="Group 31"/>
          <p:cNvGrpSpPr/>
          <p:nvPr/>
        </p:nvGrpSpPr>
        <p:grpSpPr>
          <a:xfrm>
            <a:off x="5943600" y="5486400"/>
            <a:ext cx="2133600" cy="914400"/>
            <a:chOff x="6477000" y="4648200"/>
            <a:chExt cx="2133600" cy="914400"/>
          </a:xfrm>
        </p:grpSpPr>
        <p:sp>
          <p:nvSpPr>
            <p:cNvPr id="27" name="Rectangle 26"/>
            <p:cNvSpPr/>
            <p:nvPr/>
          </p:nvSpPr>
          <p:spPr>
            <a:xfrm>
              <a:off x="6477000" y="4648200"/>
              <a:ext cx="2133600" cy="914400"/>
            </a:xfrm>
            <a:prstGeom prst="rect">
              <a:avLst/>
            </a:prstGeom>
            <a:solidFill>
              <a:schemeClr val="accent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tlCol="0" anchor="t" anchorCtr="0"/>
            <a:lstStyle/>
            <a:p>
              <a:pPr algn="ctr"/>
              <a:r>
                <a:rPr lang="en-US" dirty="0" smtClean="0"/>
                <a:t>-Optimize code</a:t>
              </a:r>
              <a:endParaRPr lang="en-US" dirty="0"/>
            </a:p>
          </p:txBody>
        </p:sp>
        <p:pic>
          <p:nvPicPr>
            <p:cNvPr id="3079" name="Picture 7"/>
            <p:cNvPicPr>
              <a:picLocks noChangeAspect="1" noChangeArrowheads="1"/>
            </p:cNvPicPr>
            <p:nvPr/>
          </p:nvPicPr>
          <p:blipFill>
            <a:blip r:embed="rId7"/>
            <a:srcRect/>
            <a:stretch>
              <a:fillRect/>
            </a:stretch>
          </p:blipFill>
          <p:spPr bwMode="auto">
            <a:xfrm>
              <a:off x="6553200" y="5029200"/>
              <a:ext cx="1969479" cy="457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</p:grpSp>
      <p:grpSp>
        <p:nvGrpSpPr>
          <p:cNvPr id="9" name="Group 33"/>
          <p:cNvGrpSpPr/>
          <p:nvPr/>
        </p:nvGrpSpPr>
        <p:grpSpPr>
          <a:xfrm>
            <a:off x="7162800" y="2895600"/>
            <a:ext cx="1752600" cy="1524000"/>
            <a:chOff x="6477000" y="2667000"/>
            <a:chExt cx="1752600" cy="1524000"/>
          </a:xfrm>
        </p:grpSpPr>
        <p:sp>
          <p:nvSpPr>
            <p:cNvPr id="30" name="Rectangle 29"/>
            <p:cNvSpPr/>
            <p:nvPr/>
          </p:nvSpPr>
          <p:spPr>
            <a:xfrm>
              <a:off x="6477000" y="2667000"/>
              <a:ext cx="1752600" cy="1524000"/>
            </a:xfrm>
            <a:prstGeom prst="rect">
              <a:avLst/>
            </a:prstGeom>
            <a:solidFill>
              <a:schemeClr val="accent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tlCol="0" anchor="t" anchorCtr="0"/>
            <a:lstStyle/>
            <a:p>
              <a:pPr algn="ctr"/>
              <a:r>
                <a:rPr lang="en-US" dirty="0" smtClean="0"/>
                <a:t>-Generate code</a:t>
              </a:r>
              <a:endParaRPr lang="en-US" dirty="0"/>
            </a:p>
          </p:txBody>
        </p:sp>
        <p:pic>
          <p:nvPicPr>
            <p:cNvPr id="3080" name="Picture 8"/>
            <p:cNvPicPr>
              <a:picLocks noChangeAspect="1" noChangeArrowheads="1"/>
            </p:cNvPicPr>
            <p:nvPr/>
          </p:nvPicPr>
          <p:blipFill>
            <a:blip r:embed="rId8"/>
            <a:srcRect/>
            <a:stretch>
              <a:fillRect/>
            </a:stretch>
          </p:blipFill>
          <p:spPr bwMode="auto">
            <a:xfrm>
              <a:off x="6629400" y="2971800"/>
              <a:ext cx="1485900" cy="11049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</p:grpSp>
      <p:sp>
        <p:nvSpPr>
          <p:cNvPr id="31" name="Rectangle 30"/>
          <p:cNvSpPr/>
          <p:nvPr/>
        </p:nvSpPr>
        <p:spPr>
          <a:xfrm>
            <a:off x="6858000" y="4648200"/>
            <a:ext cx="1981200" cy="685800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tlCol="0" anchor="t" anchorCtr="0"/>
          <a:lstStyle/>
          <a:p>
            <a:pPr algn="ctr"/>
            <a:r>
              <a:rPr lang="en-US" dirty="0" smtClean="0"/>
              <a:t>-Somehow handle errors in each phase</a:t>
            </a:r>
            <a:endParaRPr lang="en-US" dirty="0"/>
          </a:p>
        </p:txBody>
      </p:sp>
      <p:grpSp>
        <p:nvGrpSpPr>
          <p:cNvPr id="10" name="Group 34"/>
          <p:cNvGrpSpPr/>
          <p:nvPr/>
        </p:nvGrpSpPr>
        <p:grpSpPr>
          <a:xfrm>
            <a:off x="0" y="5029200"/>
            <a:ext cx="2057400" cy="1676400"/>
            <a:chOff x="0" y="5029200"/>
            <a:chExt cx="2057400" cy="1676400"/>
          </a:xfrm>
        </p:grpSpPr>
        <p:sp>
          <p:nvSpPr>
            <p:cNvPr id="33" name="Rectangle 32"/>
            <p:cNvSpPr/>
            <p:nvPr/>
          </p:nvSpPr>
          <p:spPr>
            <a:xfrm>
              <a:off x="0" y="5029200"/>
              <a:ext cx="2057400" cy="1676400"/>
            </a:xfrm>
            <a:prstGeom prst="rect">
              <a:avLst/>
            </a:prstGeom>
            <a:solidFill>
              <a:schemeClr val="accent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tlCol="0" anchor="t" anchorCtr="0"/>
            <a:lstStyle/>
            <a:p>
              <a:pPr algn="ctr"/>
              <a:r>
                <a:rPr lang="en-US" dirty="0" smtClean="0"/>
                <a:t>Variable information</a:t>
              </a:r>
              <a:endParaRPr lang="en-US" dirty="0"/>
            </a:p>
          </p:txBody>
        </p:sp>
        <p:pic>
          <p:nvPicPr>
            <p:cNvPr id="3077" name="Picture 5"/>
            <p:cNvPicPr>
              <a:picLocks noChangeAspect="1" noChangeArrowheads="1"/>
            </p:cNvPicPr>
            <p:nvPr/>
          </p:nvPicPr>
          <p:blipFill>
            <a:blip r:embed="rId9"/>
            <a:srcRect/>
            <a:stretch>
              <a:fillRect/>
            </a:stretch>
          </p:blipFill>
          <p:spPr bwMode="auto">
            <a:xfrm>
              <a:off x="76200" y="5486400"/>
              <a:ext cx="1828800" cy="11743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</p:grpSp>
      <p:sp>
        <p:nvSpPr>
          <p:cNvPr id="37" name="Rectangle 36"/>
          <p:cNvSpPr/>
          <p:nvPr/>
        </p:nvSpPr>
        <p:spPr>
          <a:xfrm>
            <a:off x="5486400" y="3581400"/>
            <a:ext cx="1600200" cy="685800"/>
          </a:xfrm>
          <a:prstGeom prst="rect">
            <a:avLst/>
          </a:prstGeom>
          <a:solidFill>
            <a:schemeClr val="accent1">
              <a:alpha val="4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3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8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500" tmFilter="0, 0; .2, .5; .8, .5; 1, 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0" dur="250" autoRev="1" fill="hold"/>
                                        <p:tgtEl>
                                          <p:spTgt spid="3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 animBg="1"/>
      <p:bldP spid="37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Box 19"/>
          <p:cNvSpPr txBox="1"/>
          <p:nvPr/>
        </p:nvSpPr>
        <p:spPr>
          <a:xfrm>
            <a:off x="990600" y="0"/>
            <a:ext cx="6400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 smtClean="0">
                <a:solidFill>
                  <a:schemeClr val="bg1"/>
                </a:solidFill>
              </a:rPr>
              <a:t>Introduction to Compiler</a:t>
            </a:r>
            <a:endParaRPr lang="en-US" sz="4800" dirty="0">
              <a:solidFill>
                <a:schemeClr val="bg1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7315200" y="0"/>
            <a:ext cx="182880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dirty="0" smtClean="0">
                <a:solidFill>
                  <a:srgbClr val="0070C0"/>
                </a:solidFill>
              </a:rPr>
              <a:t>Types</a:t>
            </a:r>
            <a:endParaRPr lang="en-US" sz="2600" dirty="0">
              <a:solidFill>
                <a:srgbClr val="0070C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04800" y="990600"/>
            <a:ext cx="4114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u="sng" dirty="0" smtClean="0"/>
              <a:t>Phases of a compiler:</a:t>
            </a:r>
            <a:endParaRPr lang="en-US" sz="2000" b="1" u="sng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438400" y="1447800"/>
            <a:ext cx="4981575" cy="5038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TextBox 6"/>
          <p:cNvSpPr txBox="1"/>
          <p:nvPr/>
        </p:nvSpPr>
        <p:spPr>
          <a:xfrm>
            <a:off x="76200" y="1600200"/>
            <a:ext cx="41148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In broad sense a compiler consists of two parts: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 </a:t>
            </a:r>
            <a:r>
              <a:rPr lang="en-US" i="1" dirty="0" smtClean="0"/>
              <a:t>Analyzer</a:t>
            </a:r>
          </a:p>
          <a:p>
            <a:pPr>
              <a:buFont typeface="Arial" pitchFamily="34" charset="0"/>
              <a:buChar char="•"/>
            </a:pPr>
            <a:r>
              <a:rPr lang="en-US" i="1" dirty="0" smtClean="0"/>
              <a:t> Code generator</a:t>
            </a:r>
            <a:endParaRPr lang="en-US" i="1" dirty="0"/>
          </a:p>
        </p:txBody>
      </p:sp>
      <p:grpSp>
        <p:nvGrpSpPr>
          <p:cNvPr id="15" name="Group 14"/>
          <p:cNvGrpSpPr/>
          <p:nvPr/>
        </p:nvGrpSpPr>
        <p:grpSpPr>
          <a:xfrm>
            <a:off x="1143000" y="1822940"/>
            <a:ext cx="4724400" cy="4273060"/>
            <a:chOff x="1143000" y="1822940"/>
            <a:chExt cx="4724400" cy="4273060"/>
          </a:xfrm>
        </p:grpSpPr>
        <p:sp>
          <p:nvSpPr>
            <p:cNvPr id="9" name="Rectangle 8"/>
            <p:cNvSpPr/>
            <p:nvPr/>
          </p:nvSpPr>
          <p:spPr>
            <a:xfrm>
              <a:off x="4114800" y="1822940"/>
              <a:ext cx="1752600" cy="2057400"/>
            </a:xfrm>
            <a:prstGeom prst="rect">
              <a:avLst/>
            </a:prstGeom>
            <a:solidFill>
              <a:schemeClr val="accent1">
                <a:alpha val="32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4114800" y="4038600"/>
              <a:ext cx="1752600" cy="2057400"/>
            </a:xfrm>
            <a:prstGeom prst="rect">
              <a:avLst/>
            </a:prstGeom>
            <a:solidFill>
              <a:schemeClr val="accent1">
                <a:alpha val="32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2" name="Straight Arrow Connector 11"/>
            <p:cNvCxnSpPr/>
            <p:nvPr/>
          </p:nvCxnSpPr>
          <p:spPr>
            <a:xfrm>
              <a:off x="1143000" y="2362200"/>
              <a:ext cx="2895600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Arrow Connector 13"/>
            <p:cNvCxnSpPr/>
            <p:nvPr/>
          </p:nvCxnSpPr>
          <p:spPr>
            <a:xfrm>
              <a:off x="1752600" y="2667000"/>
              <a:ext cx="2286000" cy="19050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Box 19"/>
          <p:cNvSpPr txBox="1"/>
          <p:nvPr/>
        </p:nvSpPr>
        <p:spPr>
          <a:xfrm>
            <a:off x="990600" y="0"/>
            <a:ext cx="6400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 smtClean="0">
                <a:solidFill>
                  <a:schemeClr val="bg1"/>
                </a:solidFill>
              </a:rPr>
              <a:t>Introduction to Compiler</a:t>
            </a:r>
            <a:endParaRPr lang="en-US" sz="4800" dirty="0">
              <a:solidFill>
                <a:schemeClr val="bg1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7315200" y="0"/>
            <a:ext cx="182880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dirty="0" smtClean="0">
                <a:solidFill>
                  <a:srgbClr val="0070C0"/>
                </a:solidFill>
              </a:rPr>
              <a:t>Types</a:t>
            </a:r>
            <a:endParaRPr lang="en-US" sz="2600" dirty="0">
              <a:solidFill>
                <a:srgbClr val="0070C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04800" y="990600"/>
            <a:ext cx="4114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u="sng" dirty="0" smtClean="0"/>
              <a:t>Phases of a compiler:</a:t>
            </a:r>
            <a:endParaRPr lang="en-US" sz="2000" b="1" u="sng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33600" y="1447800"/>
            <a:ext cx="4981575" cy="5038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TextBox 6"/>
          <p:cNvSpPr txBox="1"/>
          <p:nvPr/>
        </p:nvSpPr>
        <p:spPr>
          <a:xfrm>
            <a:off x="76200" y="1600200"/>
            <a:ext cx="41148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In broad sense a compiler consists of two parts: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 </a:t>
            </a:r>
            <a:r>
              <a:rPr lang="en-US" i="1" dirty="0" smtClean="0"/>
              <a:t>Analyzer</a:t>
            </a:r>
          </a:p>
          <a:p>
            <a:pPr>
              <a:buFont typeface="Arial" pitchFamily="34" charset="0"/>
              <a:buChar char="•"/>
            </a:pPr>
            <a:r>
              <a:rPr lang="en-US" i="1" dirty="0" smtClean="0"/>
              <a:t> Code generator</a:t>
            </a:r>
            <a:endParaRPr lang="en-US" i="1" dirty="0"/>
          </a:p>
        </p:txBody>
      </p:sp>
      <p:grpSp>
        <p:nvGrpSpPr>
          <p:cNvPr id="15" name="Group 14"/>
          <p:cNvGrpSpPr/>
          <p:nvPr/>
        </p:nvGrpSpPr>
        <p:grpSpPr>
          <a:xfrm>
            <a:off x="5791200" y="914400"/>
            <a:ext cx="2590800" cy="1828800"/>
            <a:chOff x="5791200" y="914400"/>
            <a:chExt cx="2590800" cy="1828800"/>
          </a:xfrm>
        </p:grpSpPr>
        <p:sp>
          <p:nvSpPr>
            <p:cNvPr id="13" name="Rectangle 12"/>
            <p:cNvSpPr/>
            <p:nvPr/>
          </p:nvSpPr>
          <p:spPr>
            <a:xfrm>
              <a:off x="5791200" y="914400"/>
              <a:ext cx="2590800" cy="18288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tlCol="0" anchor="t" anchorCtr="0"/>
            <a:lstStyle/>
            <a:p>
              <a:pPr algn="ctr">
                <a:buFontTx/>
                <a:buChar char="-"/>
              </a:pPr>
              <a:r>
                <a:rPr lang="en-US" dirty="0" smtClean="0"/>
                <a:t>Linear analysis</a:t>
              </a:r>
            </a:p>
            <a:p>
              <a:pPr algn="ctr"/>
              <a:endParaRPr lang="en-US" dirty="0"/>
            </a:p>
          </p:txBody>
        </p:sp>
        <p:pic>
          <p:nvPicPr>
            <p:cNvPr id="3074" name="Picture 2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5867400" y="1219200"/>
              <a:ext cx="2454196" cy="14477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</p:grpSp>
      <p:sp>
        <p:nvSpPr>
          <p:cNvPr id="16" name="Rectangle 15"/>
          <p:cNvSpPr/>
          <p:nvPr/>
        </p:nvSpPr>
        <p:spPr>
          <a:xfrm>
            <a:off x="3886200" y="1828800"/>
            <a:ext cx="1600200" cy="685800"/>
          </a:xfrm>
          <a:prstGeom prst="rect">
            <a:avLst/>
          </a:prstGeom>
          <a:solidFill>
            <a:schemeClr val="accent1">
              <a:alpha val="4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Box 19"/>
          <p:cNvSpPr txBox="1"/>
          <p:nvPr/>
        </p:nvSpPr>
        <p:spPr>
          <a:xfrm>
            <a:off x="990600" y="0"/>
            <a:ext cx="6400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 smtClean="0">
                <a:solidFill>
                  <a:schemeClr val="bg1"/>
                </a:solidFill>
              </a:rPr>
              <a:t>Introduction to Compiler</a:t>
            </a:r>
            <a:endParaRPr lang="en-US" sz="4800" dirty="0">
              <a:solidFill>
                <a:schemeClr val="bg1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7315200" y="0"/>
            <a:ext cx="182880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dirty="0" smtClean="0">
                <a:solidFill>
                  <a:srgbClr val="0070C0"/>
                </a:solidFill>
              </a:rPr>
              <a:t>Types</a:t>
            </a:r>
            <a:endParaRPr lang="en-US" sz="2600" dirty="0">
              <a:solidFill>
                <a:srgbClr val="0070C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04800" y="990600"/>
            <a:ext cx="4114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u="sng" dirty="0" smtClean="0"/>
              <a:t>Phases of a compiler:</a:t>
            </a:r>
            <a:endParaRPr lang="en-US" sz="2000" b="1" u="sng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33600" y="1447800"/>
            <a:ext cx="4981575" cy="5038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TextBox 6"/>
          <p:cNvSpPr txBox="1"/>
          <p:nvPr/>
        </p:nvSpPr>
        <p:spPr>
          <a:xfrm>
            <a:off x="76200" y="1600200"/>
            <a:ext cx="41148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In broad sense a compiler consists of two parts: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 </a:t>
            </a:r>
            <a:r>
              <a:rPr lang="en-US" i="1" dirty="0" smtClean="0"/>
              <a:t>Analyzer</a:t>
            </a:r>
          </a:p>
          <a:p>
            <a:pPr>
              <a:buFont typeface="Arial" pitchFamily="34" charset="0"/>
              <a:buChar char="•"/>
            </a:pPr>
            <a:r>
              <a:rPr lang="en-US" i="1" dirty="0" smtClean="0"/>
              <a:t> Code generator</a:t>
            </a:r>
            <a:endParaRPr lang="en-US" i="1" dirty="0"/>
          </a:p>
        </p:txBody>
      </p:sp>
      <p:grpSp>
        <p:nvGrpSpPr>
          <p:cNvPr id="2" name="Group 14"/>
          <p:cNvGrpSpPr/>
          <p:nvPr/>
        </p:nvGrpSpPr>
        <p:grpSpPr>
          <a:xfrm>
            <a:off x="5791200" y="914400"/>
            <a:ext cx="2590800" cy="1828800"/>
            <a:chOff x="5791200" y="914400"/>
            <a:chExt cx="2590800" cy="1828800"/>
          </a:xfrm>
        </p:grpSpPr>
        <p:sp>
          <p:nvSpPr>
            <p:cNvPr id="13" name="Rectangle 12"/>
            <p:cNvSpPr/>
            <p:nvPr/>
          </p:nvSpPr>
          <p:spPr>
            <a:xfrm>
              <a:off x="5791200" y="914400"/>
              <a:ext cx="2590800" cy="18288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tlCol="0" anchor="t" anchorCtr="0"/>
            <a:lstStyle/>
            <a:p>
              <a:pPr algn="ctr">
                <a:buFontTx/>
                <a:buChar char="-"/>
              </a:pPr>
              <a:r>
                <a:rPr lang="en-US" dirty="0" smtClean="0"/>
                <a:t>Linear analysis</a:t>
              </a:r>
            </a:p>
            <a:p>
              <a:pPr algn="ctr"/>
              <a:endParaRPr lang="en-US" dirty="0"/>
            </a:p>
          </p:txBody>
        </p:sp>
        <p:pic>
          <p:nvPicPr>
            <p:cNvPr id="3074" name="Picture 2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5867400" y="1219200"/>
              <a:ext cx="2454196" cy="14477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</p:grpSp>
      <p:grpSp>
        <p:nvGrpSpPr>
          <p:cNvPr id="10" name="Group 34"/>
          <p:cNvGrpSpPr/>
          <p:nvPr/>
        </p:nvGrpSpPr>
        <p:grpSpPr>
          <a:xfrm>
            <a:off x="0" y="5029200"/>
            <a:ext cx="2057400" cy="1676400"/>
            <a:chOff x="0" y="5029200"/>
            <a:chExt cx="2057400" cy="1676400"/>
          </a:xfrm>
        </p:grpSpPr>
        <p:sp>
          <p:nvSpPr>
            <p:cNvPr id="33" name="Rectangle 32"/>
            <p:cNvSpPr/>
            <p:nvPr/>
          </p:nvSpPr>
          <p:spPr>
            <a:xfrm>
              <a:off x="0" y="5029200"/>
              <a:ext cx="2057400" cy="1676400"/>
            </a:xfrm>
            <a:prstGeom prst="rect">
              <a:avLst/>
            </a:prstGeom>
            <a:solidFill>
              <a:schemeClr val="accent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tlCol="0" anchor="t" anchorCtr="0"/>
            <a:lstStyle/>
            <a:p>
              <a:pPr algn="ctr"/>
              <a:r>
                <a:rPr lang="en-US" dirty="0" smtClean="0"/>
                <a:t>Variable information</a:t>
              </a:r>
              <a:endParaRPr lang="en-US" dirty="0"/>
            </a:p>
          </p:txBody>
        </p:sp>
        <p:pic>
          <p:nvPicPr>
            <p:cNvPr id="3077" name="Picture 5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76200" y="5486400"/>
              <a:ext cx="1828800" cy="11743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</p:grpSp>
      <p:sp>
        <p:nvSpPr>
          <p:cNvPr id="40" name="Rectangle 39"/>
          <p:cNvSpPr/>
          <p:nvPr/>
        </p:nvSpPr>
        <p:spPr>
          <a:xfrm>
            <a:off x="2286000" y="3581400"/>
            <a:ext cx="1600200" cy="685800"/>
          </a:xfrm>
          <a:prstGeom prst="rect">
            <a:avLst/>
          </a:prstGeom>
          <a:solidFill>
            <a:schemeClr val="accent1">
              <a:alpha val="4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Box 19"/>
          <p:cNvSpPr txBox="1"/>
          <p:nvPr/>
        </p:nvSpPr>
        <p:spPr>
          <a:xfrm>
            <a:off x="990600" y="0"/>
            <a:ext cx="6400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 smtClean="0">
                <a:solidFill>
                  <a:schemeClr val="bg1"/>
                </a:solidFill>
              </a:rPr>
              <a:t>Introduction to Compiler</a:t>
            </a:r>
            <a:endParaRPr lang="en-US" sz="4800" dirty="0">
              <a:solidFill>
                <a:schemeClr val="bg1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7315200" y="0"/>
            <a:ext cx="182880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dirty="0" smtClean="0">
                <a:solidFill>
                  <a:srgbClr val="0070C0"/>
                </a:solidFill>
              </a:rPr>
              <a:t>Types</a:t>
            </a:r>
            <a:endParaRPr lang="en-US" sz="2600" dirty="0">
              <a:solidFill>
                <a:srgbClr val="0070C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04800" y="990600"/>
            <a:ext cx="4114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u="sng" dirty="0" smtClean="0"/>
              <a:t>Phases of a compiler:</a:t>
            </a:r>
            <a:endParaRPr lang="en-US" sz="2000" b="1" u="sng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33600" y="1447800"/>
            <a:ext cx="4981575" cy="5038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TextBox 6"/>
          <p:cNvSpPr txBox="1"/>
          <p:nvPr/>
        </p:nvSpPr>
        <p:spPr>
          <a:xfrm>
            <a:off x="76200" y="1600200"/>
            <a:ext cx="41148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In broad sense a compiler consists of two parts: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 </a:t>
            </a:r>
            <a:r>
              <a:rPr lang="en-US" i="1" dirty="0" smtClean="0"/>
              <a:t>Analyzer</a:t>
            </a:r>
          </a:p>
          <a:p>
            <a:pPr>
              <a:buFont typeface="Arial" pitchFamily="34" charset="0"/>
              <a:buChar char="•"/>
            </a:pPr>
            <a:r>
              <a:rPr lang="en-US" i="1" dirty="0" smtClean="0"/>
              <a:t> Code generator</a:t>
            </a:r>
            <a:endParaRPr lang="en-US" i="1" dirty="0"/>
          </a:p>
        </p:txBody>
      </p:sp>
      <p:grpSp>
        <p:nvGrpSpPr>
          <p:cNvPr id="2" name="Group 14"/>
          <p:cNvGrpSpPr/>
          <p:nvPr/>
        </p:nvGrpSpPr>
        <p:grpSpPr>
          <a:xfrm>
            <a:off x="5791200" y="914400"/>
            <a:ext cx="2590800" cy="1828800"/>
            <a:chOff x="5791200" y="914400"/>
            <a:chExt cx="2590800" cy="1828800"/>
          </a:xfrm>
        </p:grpSpPr>
        <p:sp>
          <p:nvSpPr>
            <p:cNvPr id="13" name="Rectangle 12"/>
            <p:cNvSpPr/>
            <p:nvPr/>
          </p:nvSpPr>
          <p:spPr>
            <a:xfrm>
              <a:off x="5791200" y="914400"/>
              <a:ext cx="2590800" cy="18288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tlCol="0" anchor="t" anchorCtr="0"/>
            <a:lstStyle/>
            <a:p>
              <a:pPr algn="ctr">
                <a:buFontTx/>
                <a:buChar char="-"/>
              </a:pPr>
              <a:r>
                <a:rPr lang="en-US" dirty="0" smtClean="0"/>
                <a:t>Linear analysis</a:t>
              </a:r>
            </a:p>
            <a:p>
              <a:pPr algn="ctr"/>
              <a:endParaRPr lang="en-US" dirty="0"/>
            </a:p>
          </p:txBody>
        </p:sp>
        <p:pic>
          <p:nvPicPr>
            <p:cNvPr id="3074" name="Picture 2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5867400" y="1219200"/>
              <a:ext cx="2454196" cy="14477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</p:grpSp>
      <p:grpSp>
        <p:nvGrpSpPr>
          <p:cNvPr id="3" name="Group 17"/>
          <p:cNvGrpSpPr/>
          <p:nvPr/>
        </p:nvGrpSpPr>
        <p:grpSpPr>
          <a:xfrm>
            <a:off x="1066800" y="1524000"/>
            <a:ext cx="2667000" cy="1371600"/>
            <a:chOff x="1066800" y="1524000"/>
            <a:chExt cx="2667000" cy="1371600"/>
          </a:xfrm>
        </p:grpSpPr>
        <p:sp>
          <p:nvSpPr>
            <p:cNvPr id="17" name="Rectangle 16"/>
            <p:cNvSpPr/>
            <p:nvPr/>
          </p:nvSpPr>
          <p:spPr>
            <a:xfrm>
              <a:off x="1066800" y="1524000"/>
              <a:ext cx="2667000" cy="13716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tlCol="0" anchor="t" anchorCtr="0"/>
            <a:lstStyle/>
            <a:p>
              <a:pPr algn="ctr"/>
              <a:r>
                <a:rPr lang="en-US" dirty="0" smtClean="0"/>
                <a:t>Create parse three/ table</a:t>
              </a:r>
              <a:endParaRPr lang="en-US" dirty="0"/>
            </a:p>
          </p:txBody>
        </p:sp>
        <p:pic>
          <p:nvPicPr>
            <p:cNvPr id="3075" name="Picture 3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1143000" y="1828800"/>
              <a:ext cx="2409825" cy="1000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</p:grpSp>
      <p:sp>
        <p:nvSpPr>
          <p:cNvPr id="19" name="Rectangle 18"/>
          <p:cNvSpPr/>
          <p:nvPr/>
        </p:nvSpPr>
        <p:spPr>
          <a:xfrm>
            <a:off x="3886200" y="2590800"/>
            <a:ext cx="1600200" cy="685800"/>
          </a:xfrm>
          <a:prstGeom prst="rect">
            <a:avLst/>
          </a:prstGeom>
          <a:solidFill>
            <a:schemeClr val="accent1">
              <a:alpha val="4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34"/>
          <p:cNvGrpSpPr/>
          <p:nvPr/>
        </p:nvGrpSpPr>
        <p:grpSpPr>
          <a:xfrm>
            <a:off x="0" y="5029200"/>
            <a:ext cx="2057400" cy="1676400"/>
            <a:chOff x="0" y="5029200"/>
            <a:chExt cx="2057400" cy="1676400"/>
          </a:xfrm>
        </p:grpSpPr>
        <p:sp>
          <p:nvSpPr>
            <p:cNvPr id="33" name="Rectangle 32"/>
            <p:cNvSpPr/>
            <p:nvPr/>
          </p:nvSpPr>
          <p:spPr>
            <a:xfrm>
              <a:off x="0" y="5029200"/>
              <a:ext cx="2057400" cy="1676400"/>
            </a:xfrm>
            <a:prstGeom prst="rect">
              <a:avLst/>
            </a:prstGeom>
            <a:solidFill>
              <a:schemeClr val="accent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tlCol="0" anchor="t" anchorCtr="0"/>
            <a:lstStyle/>
            <a:p>
              <a:pPr algn="ctr"/>
              <a:r>
                <a:rPr lang="en-US" dirty="0" smtClean="0"/>
                <a:t>Variable information</a:t>
              </a:r>
              <a:endParaRPr lang="en-US" dirty="0"/>
            </a:p>
          </p:txBody>
        </p:sp>
        <p:pic>
          <p:nvPicPr>
            <p:cNvPr id="3077" name="Picture 5"/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76200" y="5486400"/>
              <a:ext cx="1828800" cy="11743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1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8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500" tmFilter="0, 0; .2, .5; .8, .5; 1, 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0" dur="250" autoRev="1" fill="hold"/>
                                        <p:tgtEl>
                                          <p:spTgt spid="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Box 19"/>
          <p:cNvSpPr txBox="1"/>
          <p:nvPr/>
        </p:nvSpPr>
        <p:spPr>
          <a:xfrm>
            <a:off x="990600" y="0"/>
            <a:ext cx="6400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 smtClean="0">
                <a:solidFill>
                  <a:schemeClr val="bg1"/>
                </a:solidFill>
              </a:rPr>
              <a:t>Introduction to Compiler</a:t>
            </a:r>
            <a:endParaRPr lang="en-US" sz="4800" dirty="0">
              <a:solidFill>
                <a:schemeClr val="bg1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7315200" y="0"/>
            <a:ext cx="182880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dirty="0" smtClean="0">
                <a:solidFill>
                  <a:srgbClr val="0070C0"/>
                </a:solidFill>
              </a:rPr>
              <a:t>Types</a:t>
            </a:r>
            <a:endParaRPr lang="en-US" sz="2600" dirty="0">
              <a:solidFill>
                <a:srgbClr val="0070C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04800" y="990600"/>
            <a:ext cx="4114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u="sng" dirty="0" smtClean="0"/>
              <a:t>Phases of a compiler:</a:t>
            </a:r>
            <a:endParaRPr lang="en-US" sz="2000" b="1" u="sng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33600" y="1447800"/>
            <a:ext cx="4981575" cy="5038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TextBox 6"/>
          <p:cNvSpPr txBox="1"/>
          <p:nvPr/>
        </p:nvSpPr>
        <p:spPr>
          <a:xfrm>
            <a:off x="76200" y="1600200"/>
            <a:ext cx="41148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In broad sense a compiler consists of two parts: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 </a:t>
            </a:r>
            <a:r>
              <a:rPr lang="en-US" i="1" dirty="0" smtClean="0"/>
              <a:t>Analyzer</a:t>
            </a:r>
          </a:p>
          <a:p>
            <a:pPr>
              <a:buFont typeface="Arial" pitchFamily="34" charset="0"/>
              <a:buChar char="•"/>
            </a:pPr>
            <a:r>
              <a:rPr lang="en-US" i="1" dirty="0" smtClean="0"/>
              <a:t> Code generator</a:t>
            </a:r>
            <a:endParaRPr lang="en-US" i="1" dirty="0"/>
          </a:p>
        </p:txBody>
      </p:sp>
      <p:grpSp>
        <p:nvGrpSpPr>
          <p:cNvPr id="2" name="Group 14"/>
          <p:cNvGrpSpPr/>
          <p:nvPr/>
        </p:nvGrpSpPr>
        <p:grpSpPr>
          <a:xfrm>
            <a:off x="5791200" y="914400"/>
            <a:ext cx="2590800" cy="1828800"/>
            <a:chOff x="5791200" y="914400"/>
            <a:chExt cx="2590800" cy="1828800"/>
          </a:xfrm>
        </p:grpSpPr>
        <p:sp>
          <p:nvSpPr>
            <p:cNvPr id="13" name="Rectangle 12"/>
            <p:cNvSpPr/>
            <p:nvPr/>
          </p:nvSpPr>
          <p:spPr>
            <a:xfrm>
              <a:off x="5791200" y="914400"/>
              <a:ext cx="2590800" cy="18288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tlCol="0" anchor="t" anchorCtr="0"/>
            <a:lstStyle/>
            <a:p>
              <a:pPr algn="ctr">
                <a:buFontTx/>
                <a:buChar char="-"/>
              </a:pPr>
              <a:r>
                <a:rPr lang="en-US" dirty="0" smtClean="0"/>
                <a:t>Linear analysis</a:t>
              </a:r>
            </a:p>
            <a:p>
              <a:pPr algn="ctr"/>
              <a:endParaRPr lang="en-US" dirty="0"/>
            </a:p>
          </p:txBody>
        </p:sp>
        <p:pic>
          <p:nvPicPr>
            <p:cNvPr id="3074" name="Picture 2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5867400" y="1219200"/>
              <a:ext cx="2454196" cy="14477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</p:grpSp>
      <p:grpSp>
        <p:nvGrpSpPr>
          <p:cNvPr id="3" name="Group 17"/>
          <p:cNvGrpSpPr/>
          <p:nvPr/>
        </p:nvGrpSpPr>
        <p:grpSpPr>
          <a:xfrm>
            <a:off x="1066800" y="1524000"/>
            <a:ext cx="2667000" cy="1371600"/>
            <a:chOff x="1066800" y="1524000"/>
            <a:chExt cx="2667000" cy="1371600"/>
          </a:xfrm>
        </p:grpSpPr>
        <p:sp>
          <p:nvSpPr>
            <p:cNvPr id="17" name="Rectangle 16"/>
            <p:cNvSpPr/>
            <p:nvPr/>
          </p:nvSpPr>
          <p:spPr>
            <a:xfrm>
              <a:off x="1066800" y="1524000"/>
              <a:ext cx="2667000" cy="13716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tlCol="0" anchor="t" anchorCtr="0"/>
            <a:lstStyle/>
            <a:p>
              <a:pPr algn="ctr"/>
              <a:r>
                <a:rPr lang="en-US" dirty="0" smtClean="0"/>
                <a:t>Create parse three/ table</a:t>
              </a:r>
              <a:endParaRPr lang="en-US" dirty="0"/>
            </a:p>
          </p:txBody>
        </p:sp>
        <p:pic>
          <p:nvPicPr>
            <p:cNvPr id="3075" name="Picture 3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1143000" y="1828800"/>
              <a:ext cx="2409825" cy="1000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</p:grpSp>
      <p:grpSp>
        <p:nvGrpSpPr>
          <p:cNvPr id="4" name="Group 23"/>
          <p:cNvGrpSpPr/>
          <p:nvPr/>
        </p:nvGrpSpPr>
        <p:grpSpPr>
          <a:xfrm>
            <a:off x="152400" y="3048000"/>
            <a:ext cx="2438400" cy="1828800"/>
            <a:chOff x="304800" y="4419600"/>
            <a:chExt cx="2438400" cy="1828800"/>
          </a:xfrm>
        </p:grpSpPr>
        <p:sp>
          <p:nvSpPr>
            <p:cNvPr id="22" name="Rectangle 21"/>
            <p:cNvSpPr/>
            <p:nvPr/>
          </p:nvSpPr>
          <p:spPr>
            <a:xfrm>
              <a:off x="304800" y="4419600"/>
              <a:ext cx="2438400" cy="1828800"/>
            </a:xfrm>
            <a:prstGeom prst="rect">
              <a:avLst/>
            </a:prstGeom>
            <a:solidFill>
              <a:schemeClr val="accent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tlCol="0" anchor="t" anchorCtr="0"/>
            <a:lstStyle/>
            <a:p>
              <a:pPr algn="ctr"/>
              <a:r>
                <a:rPr lang="en-US" dirty="0" smtClean="0"/>
                <a:t>-Binds variable to type and memory location</a:t>
              </a:r>
              <a:endParaRPr lang="en-US" dirty="0"/>
            </a:p>
          </p:txBody>
        </p:sp>
        <p:pic>
          <p:nvPicPr>
            <p:cNvPr id="3076" name="Picture 4"/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381000" y="5029200"/>
              <a:ext cx="2286000" cy="11715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</p:grpSp>
      <p:sp>
        <p:nvSpPr>
          <p:cNvPr id="25" name="Rectangle 24"/>
          <p:cNvSpPr/>
          <p:nvPr/>
        </p:nvSpPr>
        <p:spPr>
          <a:xfrm>
            <a:off x="3886200" y="3324664"/>
            <a:ext cx="1600200" cy="685800"/>
          </a:xfrm>
          <a:prstGeom prst="rect">
            <a:avLst/>
          </a:prstGeom>
          <a:solidFill>
            <a:schemeClr val="accent1">
              <a:alpha val="4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34"/>
          <p:cNvGrpSpPr/>
          <p:nvPr/>
        </p:nvGrpSpPr>
        <p:grpSpPr>
          <a:xfrm>
            <a:off x="0" y="5029200"/>
            <a:ext cx="2057400" cy="1676400"/>
            <a:chOff x="0" y="5029200"/>
            <a:chExt cx="2057400" cy="1676400"/>
          </a:xfrm>
        </p:grpSpPr>
        <p:sp>
          <p:nvSpPr>
            <p:cNvPr id="33" name="Rectangle 32"/>
            <p:cNvSpPr/>
            <p:nvPr/>
          </p:nvSpPr>
          <p:spPr>
            <a:xfrm>
              <a:off x="0" y="5029200"/>
              <a:ext cx="2057400" cy="1676400"/>
            </a:xfrm>
            <a:prstGeom prst="rect">
              <a:avLst/>
            </a:prstGeom>
            <a:solidFill>
              <a:schemeClr val="accent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tlCol="0" anchor="t" anchorCtr="0"/>
            <a:lstStyle/>
            <a:p>
              <a:pPr algn="ctr"/>
              <a:r>
                <a:rPr lang="en-US" dirty="0" smtClean="0"/>
                <a:t>Variable information</a:t>
              </a:r>
              <a:endParaRPr lang="en-US" dirty="0"/>
            </a:p>
          </p:txBody>
        </p:sp>
        <p:pic>
          <p:nvPicPr>
            <p:cNvPr id="3077" name="Picture 5"/>
            <p:cNvPicPr>
              <a:picLocks noChangeAspect="1" noChangeArrowheads="1"/>
            </p:cNvPicPr>
            <p:nvPr/>
          </p:nvPicPr>
          <p:blipFill>
            <a:blip r:embed="rId6"/>
            <a:srcRect/>
            <a:stretch>
              <a:fillRect/>
            </a:stretch>
          </p:blipFill>
          <p:spPr bwMode="auto">
            <a:xfrm>
              <a:off x="76200" y="5486400"/>
              <a:ext cx="1828800" cy="11743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6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" dur="500" tmFilter="0, 0; .2, .5; .8, .5; 1, 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1" dur="250" autoRev="1" fill="hold"/>
                                        <p:tgtEl>
                                          <p:spTgt spid="2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Box 19"/>
          <p:cNvSpPr txBox="1"/>
          <p:nvPr/>
        </p:nvSpPr>
        <p:spPr>
          <a:xfrm>
            <a:off x="990600" y="0"/>
            <a:ext cx="6400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 smtClean="0">
                <a:solidFill>
                  <a:schemeClr val="bg1"/>
                </a:solidFill>
              </a:rPr>
              <a:t>Introduction to Compiler</a:t>
            </a:r>
            <a:endParaRPr lang="en-US" sz="4800" dirty="0">
              <a:solidFill>
                <a:schemeClr val="bg1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7315200" y="0"/>
            <a:ext cx="182880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dirty="0" smtClean="0">
                <a:solidFill>
                  <a:srgbClr val="0070C0"/>
                </a:solidFill>
              </a:rPr>
              <a:t>Types</a:t>
            </a:r>
            <a:endParaRPr lang="en-US" sz="2600" dirty="0">
              <a:solidFill>
                <a:srgbClr val="0070C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04800" y="990600"/>
            <a:ext cx="4114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u="sng" dirty="0" smtClean="0"/>
              <a:t>Phases of a compiler:</a:t>
            </a:r>
            <a:endParaRPr lang="en-US" sz="2000" b="1" u="sng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33600" y="1447800"/>
            <a:ext cx="4981575" cy="5038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TextBox 6"/>
          <p:cNvSpPr txBox="1"/>
          <p:nvPr/>
        </p:nvSpPr>
        <p:spPr>
          <a:xfrm>
            <a:off x="76200" y="1600200"/>
            <a:ext cx="41148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In broad sense a compiler consists of two parts: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 </a:t>
            </a:r>
            <a:r>
              <a:rPr lang="en-US" i="1" dirty="0" smtClean="0"/>
              <a:t>Analyzer</a:t>
            </a:r>
          </a:p>
          <a:p>
            <a:pPr>
              <a:buFont typeface="Arial" pitchFamily="34" charset="0"/>
              <a:buChar char="•"/>
            </a:pPr>
            <a:r>
              <a:rPr lang="en-US" i="1" dirty="0" smtClean="0"/>
              <a:t> Code generator</a:t>
            </a:r>
            <a:endParaRPr lang="en-US" i="1" dirty="0"/>
          </a:p>
        </p:txBody>
      </p:sp>
      <p:grpSp>
        <p:nvGrpSpPr>
          <p:cNvPr id="2" name="Group 14"/>
          <p:cNvGrpSpPr/>
          <p:nvPr/>
        </p:nvGrpSpPr>
        <p:grpSpPr>
          <a:xfrm>
            <a:off x="5791200" y="914400"/>
            <a:ext cx="2590800" cy="1828800"/>
            <a:chOff x="5791200" y="914400"/>
            <a:chExt cx="2590800" cy="1828800"/>
          </a:xfrm>
        </p:grpSpPr>
        <p:sp>
          <p:nvSpPr>
            <p:cNvPr id="13" name="Rectangle 12"/>
            <p:cNvSpPr/>
            <p:nvPr/>
          </p:nvSpPr>
          <p:spPr>
            <a:xfrm>
              <a:off x="5791200" y="914400"/>
              <a:ext cx="2590800" cy="18288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tlCol="0" anchor="t" anchorCtr="0"/>
            <a:lstStyle/>
            <a:p>
              <a:pPr algn="ctr">
                <a:buFontTx/>
                <a:buChar char="-"/>
              </a:pPr>
              <a:r>
                <a:rPr lang="en-US" dirty="0" smtClean="0"/>
                <a:t>Linear analysis</a:t>
              </a:r>
            </a:p>
            <a:p>
              <a:pPr algn="ctr"/>
              <a:endParaRPr lang="en-US" dirty="0"/>
            </a:p>
          </p:txBody>
        </p:sp>
        <p:pic>
          <p:nvPicPr>
            <p:cNvPr id="3074" name="Picture 2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5867400" y="1219200"/>
              <a:ext cx="2454196" cy="14477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</p:grpSp>
      <p:grpSp>
        <p:nvGrpSpPr>
          <p:cNvPr id="3" name="Group 17"/>
          <p:cNvGrpSpPr/>
          <p:nvPr/>
        </p:nvGrpSpPr>
        <p:grpSpPr>
          <a:xfrm>
            <a:off x="1066800" y="1524000"/>
            <a:ext cx="2667000" cy="1371600"/>
            <a:chOff x="1066800" y="1524000"/>
            <a:chExt cx="2667000" cy="1371600"/>
          </a:xfrm>
        </p:grpSpPr>
        <p:sp>
          <p:nvSpPr>
            <p:cNvPr id="17" name="Rectangle 16"/>
            <p:cNvSpPr/>
            <p:nvPr/>
          </p:nvSpPr>
          <p:spPr>
            <a:xfrm>
              <a:off x="1066800" y="1524000"/>
              <a:ext cx="2667000" cy="13716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tlCol="0" anchor="t" anchorCtr="0"/>
            <a:lstStyle/>
            <a:p>
              <a:pPr algn="ctr"/>
              <a:r>
                <a:rPr lang="en-US" dirty="0" smtClean="0"/>
                <a:t>Create parse three/ table</a:t>
              </a:r>
              <a:endParaRPr lang="en-US" dirty="0"/>
            </a:p>
          </p:txBody>
        </p:sp>
        <p:pic>
          <p:nvPicPr>
            <p:cNvPr id="3075" name="Picture 3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1143000" y="1828800"/>
              <a:ext cx="2409825" cy="1000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</p:grpSp>
      <p:grpSp>
        <p:nvGrpSpPr>
          <p:cNvPr id="4" name="Group 23"/>
          <p:cNvGrpSpPr/>
          <p:nvPr/>
        </p:nvGrpSpPr>
        <p:grpSpPr>
          <a:xfrm>
            <a:off x="152400" y="3048000"/>
            <a:ext cx="2438400" cy="1828800"/>
            <a:chOff x="304800" y="4419600"/>
            <a:chExt cx="2438400" cy="1828800"/>
          </a:xfrm>
        </p:grpSpPr>
        <p:sp>
          <p:nvSpPr>
            <p:cNvPr id="22" name="Rectangle 21"/>
            <p:cNvSpPr/>
            <p:nvPr/>
          </p:nvSpPr>
          <p:spPr>
            <a:xfrm>
              <a:off x="304800" y="4419600"/>
              <a:ext cx="2438400" cy="1828800"/>
            </a:xfrm>
            <a:prstGeom prst="rect">
              <a:avLst/>
            </a:prstGeom>
            <a:solidFill>
              <a:schemeClr val="accent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tlCol="0" anchor="t" anchorCtr="0"/>
            <a:lstStyle/>
            <a:p>
              <a:pPr algn="ctr"/>
              <a:r>
                <a:rPr lang="en-US" dirty="0" smtClean="0"/>
                <a:t>-Binds variable to type and memory location</a:t>
              </a:r>
              <a:endParaRPr lang="en-US" dirty="0"/>
            </a:p>
          </p:txBody>
        </p:sp>
        <p:pic>
          <p:nvPicPr>
            <p:cNvPr id="3076" name="Picture 4"/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381000" y="5029200"/>
              <a:ext cx="2286000" cy="11715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</p:grpSp>
      <p:grpSp>
        <p:nvGrpSpPr>
          <p:cNvPr id="5" name="Group 27"/>
          <p:cNvGrpSpPr/>
          <p:nvPr/>
        </p:nvGrpSpPr>
        <p:grpSpPr>
          <a:xfrm>
            <a:off x="2133600" y="5029200"/>
            <a:ext cx="1905000" cy="1447800"/>
            <a:chOff x="2362200" y="5029200"/>
            <a:chExt cx="1905000" cy="1447800"/>
          </a:xfrm>
        </p:grpSpPr>
        <p:sp>
          <p:nvSpPr>
            <p:cNvPr id="23" name="Rectangle 22"/>
            <p:cNvSpPr/>
            <p:nvPr/>
          </p:nvSpPr>
          <p:spPr>
            <a:xfrm>
              <a:off x="2362200" y="5029200"/>
              <a:ext cx="1905000" cy="1447800"/>
            </a:xfrm>
            <a:prstGeom prst="rect">
              <a:avLst/>
            </a:prstGeom>
            <a:solidFill>
              <a:schemeClr val="accent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tlCol="0" anchor="t" anchorCtr="0"/>
            <a:lstStyle/>
            <a:p>
              <a:pPr algn="ctr"/>
              <a:r>
                <a:rPr lang="en-US" dirty="0" smtClean="0"/>
                <a:t>-Generate three address code</a:t>
              </a:r>
              <a:endParaRPr lang="en-US" dirty="0"/>
            </a:p>
          </p:txBody>
        </p:sp>
        <p:pic>
          <p:nvPicPr>
            <p:cNvPr id="3078" name="Picture 6"/>
            <p:cNvPicPr>
              <a:picLocks noChangeAspect="1" noChangeArrowheads="1"/>
            </p:cNvPicPr>
            <p:nvPr/>
          </p:nvPicPr>
          <p:blipFill>
            <a:blip r:embed="rId6"/>
            <a:srcRect/>
            <a:stretch>
              <a:fillRect/>
            </a:stretch>
          </p:blipFill>
          <p:spPr bwMode="auto">
            <a:xfrm>
              <a:off x="2438400" y="5638801"/>
              <a:ext cx="1752601" cy="762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</p:grpSp>
      <p:sp>
        <p:nvSpPr>
          <p:cNvPr id="29" name="Rectangle 28"/>
          <p:cNvSpPr/>
          <p:nvPr/>
        </p:nvSpPr>
        <p:spPr>
          <a:xfrm>
            <a:off x="3886200" y="4038600"/>
            <a:ext cx="1600200" cy="685800"/>
          </a:xfrm>
          <a:prstGeom prst="rect">
            <a:avLst/>
          </a:prstGeom>
          <a:solidFill>
            <a:schemeClr val="accent1">
              <a:alpha val="4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34"/>
          <p:cNvGrpSpPr/>
          <p:nvPr/>
        </p:nvGrpSpPr>
        <p:grpSpPr>
          <a:xfrm>
            <a:off x="0" y="5029200"/>
            <a:ext cx="2057400" cy="1676400"/>
            <a:chOff x="0" y="5029200"/>
            <a:chExt cx="2057400" cy="1676400"/>
          </a:xfrm>
        </p:grpSpPr>
        <p:sp>
          <p:nvSpPr>
            <p:cNvPr id="33" name="Rectangle 32"/>
            <p:cNvSpPr/>
            <p:nvPr/>
          </p:nvSpPr>
          <p:spPr>
            <a:xfrm>
              <a:off x="0" y="5029200"/>
              <a:ext cx="2057400" cy="1676400"/>
            </a:xfrm>
            <a:prstGeom prst="rect">
              <a:avLst/>
            </a:prstGeom>
            <a:solidFill>
              <a:schemeClr val="accent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tlCol="0" anchor="t" anchorCtr="0"/>
            <a:lstStyle/>
            <a:p>
              <a:pPr algn="ctr"/>
              <a:r>
                <a:rPr lang="en-US" dirty="0" smtClean="0"/>
                <a:t>Variable information</a:t>
              </a:r>
              <a:endParaRPr lang="en-US" dirty="0"/>
            </a:p>
          </p:txBody>
        </p:sp>
        <p:pic>
          <p:nvPicPr>
            <p:cNvPr id="3077" name="Picture 5"/>
            <p:cNvPicPr>
              <a:picLocks noChangeAspect="1" noChangeArrowheads="1"/>
            </p:cNvPicPr>
            <p:nvPr/>
          </p:nvPicPr>
          <p:blipFill>
            <a:blip r:embed="rId7"/>
            <a:srcRect/>
            <a:stretch>
              <a:fillRect/>
            </a:stretch>
          </p:blipFill>
          <p:spPr bwMode="auto">
            <a:xfrm>
              <a:off x="76200" y="5486400"/>
              <a:ext cx="1828800" cy="11743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2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8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500" tmFilter="0, 0; .2, .5; .8, .5; 1, 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0" dur="250" autoRev="1" fill="hold"/>
                                        <p:tgtEl>
                                          <p:spTgt spid="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Box 19"/>
          <p:cNvSpPr txBox="1"/>
          <p:nvPr/>
        </p:nvSpPr>
        <p:spPr>
          <a:xfrm>
            <a:off x="990600" y="0"/>
            <a:ext cx="6400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 smtClean="0">
                <a:solidFill>
                  <a:schemeClr val="bg1"/>
                </a:solidFill>
              </a:rPr>
              <a:t>Introduction to Compiler</a:t>
            </a:r>
            <a:endParaRPr lang="en-US" sz="4800" dirty="0">
              <a:solidFill>
                <a:schemeClr val="bg1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7315200" y="0"/>
            <a:ext cx="182880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dirty="0" smtClean="0">
                <a:solidFill>
                  <a:srgbClr val="0070C0"/>
                </a:solidFill>
              </a:rPr>
              <a:t>Types</a:t>
            </a:r>
            <a:endParaRPr lang="en-US" sz="2600" dirty="0">
              <a:solidFill>
                <a:srgbClr val="0070C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04800" y="990600"/>
            <a:ext cx="4114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u="sng" dirty="0" smtClean="0"/>
              <a:t>Phases of a compiler:</a:t>
            </a:r>
            <a:endParaRPr lang="en-US" sz="2000" b="1" u="sng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33600" y="1447800"/>
            <a:ext cx="4981575" cy="5038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TextBox 6"/>
          <p:cNvSpPr txBox="1"/>
          <p:nvPr/>
        </p:nvSpPr>
        <p:spPr>
          <a:xfrm>
            <a:off x="76200" y="1600200"/>
            <a:ext cx="41148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In broad sense a compiler consists of two parts: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 </a:t>
            </a:r>
            <a:r>
              <a:rPr lang="en-US" i="1" dirty="0" smtClean="0"/>
              <a:t>Analyzer</a:t>
            </a:r>
          </a:p>
          <a:p>
            <a:pPr>
              <a:buFont typeface="Arial" pitchFamily="34" charset="0"/>
              <a:buChar char="•"/>
            </a:pPr>
            <a:r>
              <a:rPr lang="en-US" i="1" dirty="0" smtClean="0"/>
              <a:t> Code generator</a:t>
            </a:r>
            <a:endParaRPr lang="en-US" i="1" dirty="0"/>
          </a:p>
        </p:txBody>
      </p:sp>
      <p:grpSp>
        <p:nvGrpSpPr>
          <p:cNvPr id="2" name="Group 14"/>
          <p:cNvGrpSpPr/>
          <p:nvPr/>
        </p:nvGrpSpPr>
        <p:grpSpPr>
          <a:xfrm>
            <a:off x="5791200" y="914400"/>
            <a:ext cx="2590800" cy="1828800"/>
            <a:chOff x="5791200" y="914400"/>
            <a:chExt cx="2590800" cy="1828800"/>
          </a:xfrm>
        </p:grpSpPr>
        <p:sp>
          <p:nvSpPr>
            <p:cNvPr id="13" name="Rectangle 12"/>
            <p:cNvSpPr/>
            <p:nvPr/>
          </p:nvSpPr>
          <p:spPr>
            <a:xfrm>
              <a:off x="5791200" y="914400"/>
              <a:ext cx="2590800" cy="18288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tlCol="0" anchor="t" anchorCtr="0"/>
            <a:lstStyle/>
            <a:p>
              <a:pPr algn="ctr">
                <a:buFontTx/>
                <a:buChar char="-"/>
              </a:pPr>
              <a:r>
                <a:rPr lang="en-US" dirty="0" smtClean="0"/>
                <a:t>Linear analysis</a:t>
              </a:r>
            </a:p>
            <a:p>
              <a:pPr algn="ctr"/>
              <a:endParaRPr lang="en-US" dirty="0"/>
            </a:p>
          </p:txBody>
        </p:sp>
        <p:pic>
          <p:nvPicPr>
            <p:cNvPr id="3074" name="Picture 2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5867400" y="1219200"/>
              <a:ext cx="2454196" cy="14477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</p:grpSp>
      <p:grpSp>
        <p:nvGrpSpPr>
          <p:cNvPr id="3" name="Group 17"/>
          <p:cNvGrpSpPr/>
          <p:nvPr/>
        </p:nvGrpSpPr>
        <p:grpSpPr>
          <a:xfrm>
            <a:off x="1066800" y="1524000"/>
            <a:ext cx="2667000" cy="1371600"/>
            <a:chOff x="1066800" y="1524000"/>
            <a:chExt cx="2667000" cy="1371600"/>
          </a:xfrm>
        </p:grpSpPr>
        <p:sp>
          <p:nvSpPr>
            <p:cNvPr id="17" name="Rectangle 16"/>
            <p:cNvSpPr/>
            <p:nvPr/>
          </p:nvSpPr>
          <p:spPr>
            <a:xfrm>
              <a:off x="1066800" y="1524000"/>
              <a:ext cx="2667000" cy="13716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tlCol="0" anchor="t" anchorCtr="0"/>
            <a:lstStyle/>
            <a:p>
              <a:pPr algn="ctr"/>
              <a:r>
                <a:rPr lang="en-US" dirty="0" smtClean="0"/>
                <a:t>Create parse three/ table</a:t>
              </a:r>
              <a:endParaRPr lang="en-US" dirty="0"/>
            </a:p>
          </p:txBody>
        </p:sp>
        <p:pic>
          <p:nvPicPr>
            <p:cNvPr id="3075" name="Picture 3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1143000" y="1828800"/>
              <a:ext cx="2409825" cy="1000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</p:grpSp>
      <p:grpSp>
        <p:nvGrpSpPr>
          <p:cNvPr id="4" name="Group 23"/>
          <p:cNvGrpSpPr/>
          <p:nvPr/>
        </p:nvGrpSpPr>
        <p:grpSpPr>
          <a:xfrm>
            <a:off x="152400" y="3048000"/>
            <a:ext cx="2438400" cy="1828800"/>
            <a:chOff x="304800" y="4419600"/>
            <a:chExt cx="2438400" cy="1828800"/>
          </a:xfrm>
        </p:grpSpPr>
        <p:sp>
          <p:nvSpPr>
            <p:cNvPr id="22" name="Rectangle 21"/>
            <p:cNvSpPr/>
            <p:nvPr/>
          </p:nvSpPr>
          <p:spPr>
            <a:xfrm>
              <a:off x="304800" y="4419600"/>
              <a:ext cx="2438400" cy="1828800"/>
            </a:xfrm>
            <a:prstGeom prst="rect">
              <a:avLst/>
            </a:prstGeom>
            <a:solidFill>
              <a:schemeClr val="accent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tlCol="0" anchor="t" anchorCtr="0"/>
            <a:lstStyle/>
            <a:p>
              <a:pPr algn="ctr"/>
              <a:r>
                <a:rPr lang="en-US" dirty="0" smtClean="0"/>
                <a:t>-Binds variable to type and memory location</a:t>
              </a:r>
              <a:endParaRPr lang="en-US" dirty="0"/>
            </a:p>
          </p:txBody>
        </p:sp>
        <p:pic>
          <p:nvPicPr>
            <p:cNvPr id="3076" name="Picture 4"/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381000" y="5029200"/>
              <a:ext cx="2286000" cy="11715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</p:grpSp>
      <p:grpSp>
        <p:nvGrpSpPr>
          <p:cNvPr id="5" name="Group 27"/>
          <p:cNvGrpSpPr/>
          <p:nvPr/>
        </p:nvGrpSpPr>
        <p:grpSpPr>
          <a:xfrm>
            <a:off x="2133600" y="5029200"/>
            <a:ext cx="1905000" cy="1447800"/>
            <a:chOff x="2362200" y="5029200"/>
            <a:chExt cx="1905000" cy="1447800"/>
          </a:xfrm>
        </p:grpSpPr>
        <p:sp>
          <p:nvSpPr>
            <p:cNvPr id="23" name="Rectangle 22"/>
            <p:cNvSpPr/>
            <p:nvPr/>
          </p:nvSpPr>
          <p:spPr>
            <a:xfrm>
              <a:off x="2362200" y="5029200"/>
              <a:ext cx="1905000" cy="1447800"/>
            </a:xfrm>
            <a:prstGeom prst="rect">
              <a:avLst/>
            </a:prstGeom>
            <a:solidFill>
              <a:schemeClr val="accent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tlCol="0" anchor="t" anchorCtr="0"/>
            <a:lstStyle/>
            <a:p>
              <a:pPr algn="ctr"/>
              <a:r>
                <a:rPr lang="en-US" dirty="0" smtClean="0"/>
                <a:t>-Generate three address code</a:t>
              </a:r>
              <a:endParaRPr lang="en-US" dirty="0"/>
            </a:p>
          </p:txBody>
        </p:sp>
        <p:pic>
          <p:nvPicPr>
            <p:cNvPr id="3078" name="Picture 6"/>
            <p:cNvPicPr>
              <a:picLocks noChangeAspect="1" noChangeArrowheads="1"/>
            </p:cNvPicPr>
            <p:nvPr/>
          </p:nvPicPr>
          <p:blipFill>
            <a:blip r:embed="rId6"/>
            <a:srcRect/>
            <a:stretch>
              <a:fillRect/>
            </a:stretch>
          </p:blipFill>
          <p:spPr bwMode="auto">
            <a:xfrm>
              <a:off x="2438400" y="5638801"/>
              <a:ext cx="1752601" cy="762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</p:grpSp>
      <p:grpSp>
        <p:nvGrpSpPr>
          <p:cNvPr id="6" name="Group 31"/>
          <p:cNvGrpSpPr/>
          <p:nvPr/>
        </p:nvGrpSpPr>
        <p:grpSpPr>
          <a:xfrm>
            <a:off x="5943600" y="5486400"/>
            <a:ext cx="2133600" cy="914400"/>
            <a:chOff x="6477000" y="4648200"/>
            <a:chExt cx="2133600" cy="914400"/>
          </a:xfrm>
        </p:grpSpPr>
        <p:sp>
          <p:nvSpPr>
            <p:cNvPr id="27" name="Rectangle 26"/>
            <p:cNvSpPr/>
            <p:nvPr/>
          </p:nvSpPr>
          <p:spPr>
            <a:xfrm>
              <a:off x="6477000" y="4648200"/>
              <a:ext cx="2133600" cy="914400"/>
            </a:xfrm>
            <a:prstGeom prst="rect">
              <a:avLst/>
            </a:prstGeom>
            <a:solidFill>
              <a:schemeClr val="accent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tlCol="0" anchor="t" anchorCtr="0"/>
            <a:lstStyle/>
            <a:p>
              <a:pPr algn="ctr"/>
              <a:r>
                <a:rPr lang="en-US" dirty="0" smtClean="0"/>
                <a:t>-Optimize code</a:t>
              </a:r>
              <a:endParaRPr lang="en-US" dirty="0"/>
            </a:p>
          </p:txBody>
        </p:sp>
        <p:pic>
          <p:nvPicPr>
            <p:cNvPr id="3079" name="Picture 7"/>
            <p:cNvPicPr>
              <a:picLocks noChangeAspect="1" noChangeArrowheads="1"/>
            </p:cNvPicPr>
            <p:nvPr/>
          </p:nvPicPr>
          <p:blipFill>
            <a:blip r:embed="rId7"/>
            <a:srcRect/>
            <a:stretch>
              <a:fillRect/>
            </a:stretch>
          </p:blipFill>
          <p:spPr bwMode="auto">
            <a:xfrm>
              <a:off x="6553200" y="5029200"/>
              <a:ext cx="1969479" cy="457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</p:grpSp>
      <p:grpSp>
        <p:nvGrpSpPr>
          <p:cNvPr id="10" name="Group 34"/>
          <p:cNvGrpSpPr/>
          <p:nvPr/>
        </p:nvGrpSpPr>
        <p:grpSpPr>
          <a:xfrm>
            <a:off x="0" y="5029200"/>
            <a:ext cx="2057400" cy="1676400"/>
            <a:chOff x="0" y="5029200"/>
            <a:chExt cx="2057400" cy="1676400"/>
          </a:xfrm>
        </p:grpSpPr>
        <p:sp>
          <p:nvSpPr>
            <p:cNvPr id="33" name="Rectangle 32"/>
            <p:cNvSpPr/>
            <p:nvPr/>
          </p:nvSpPr>
          <p:spPr>
            <a:xfrm>
              <a:off x="0" y="5029200"/>
              <a:ext cx="2057400" cy="1676400"/>
            </a:xfrm>
            <a:prstGeom prst="rect">
              <a:avLst/>
            </a:prstGeom>
            <a:solidFill>
              <a:schemeClr val="accent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tlCol="0" anchor="t" anchorCtr="0"/>
            <a:lstStyle/>
            <a:p>
              <a:pPr algn="ctr"/>
              <a:r>
                <a:rPr lang="en-US" dirty="0" smtClean="0"/>
                <a:t>Variable information</a:t>
              </a:r>
              <a:endParaRPr lang="en-US" dirty="0"/>
            </a:p>
          </p:txBody>
        </p:sp>
        <p:pic>
          <p:nvPicPr>
            <p:cNvPr id="3077" name="Picture 5"/>
            <p:cNvPicPr>
              <a:picLocks noChangeAspect="1" noChangeArrowheads="1"/>
            </p:cNvPicPr>
            <p:nvPr/>
          </p:nvPicPr>
          <p:blipFill>
            <a:blip r:embed="rId8"/>
            <a:srcRect/>
            <a:stretch>
              <a:fillRect/>
            </a:stretch>
          </p:blipFill>
          <p:spPr bwMode="auto">
            <a:xfrm>
              <a:off x="76200" y="5486400"/>
              <a:ext cx="1828800" cy="11743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</p:grpSp>
      <p:sp>
        <p:nvSpPr>
          <p:cNvPr id="36" name="Rectangle 35"/>
          <p:cNvSpPr/>
          <p:nvPr/>
        </p:nvSpPr>
        <p:spPr>
          <a:xfrm>
            <a:off x="3886200" y="4724400"/>
            <a:ext cx="1600200" cy="685800"/>
          </a:xfrm>
          <a:prstGeom prst="rect">
            <a:avLst/>
          </a:prstGeom>
          <a:solidFill>
            <a:schemeClr val="accent1">
              <a:alpha val="4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6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" dur="500" tmFilter="0, 0; .2, .5; .8, .5; 1, 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1" dur="250" autoRev="1" fill="hold"/>
                                        <p:tgtEl>
                                          <p:spTgt spid="3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Box 19"/>
          <p:cNvSpPr txBox="1"/>
          <p:nvPr/>
        </p:nvSpPr>
        <p:spPr>
          <a:xfrm>
            <a:off x="990600" y="0"/>
            <a:ext cx="6400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 smtClean="0">
                <a:solidFill>
                  <a:schemeClr val="bg1"/>
                </a:solidFill>
              </a:rPr>
              <a:t>Introduction to Compiler</a:t>
            </a:r>
            <a:endParaRPr lang="en-US" sz="4800" dirty="0">
              <a:solidFill>
                <a:schemeClr val="bg1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7315200" y="0"/>
            <a:ext cx="182880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dirty="0" smtClean="0">
                <a:solidFill>
                  <a:srgbClr val="0070C0"/>
                </a:solidFill>
              </a:rPr>
              <a:t>Types</a:t>
            </a:r>
            <a:endParaRPr lang="en-US" sz="2600" dirty="0">
              <a:solidFill>
                <a:srgbClr val="0070C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04800" y="990600"/>
            <a:ext cx="4114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u="sng" dirty="0" smtClean="0"/>
              <a:t>Phases of a compiler:</a:t>
            </a:r>
            <a:endParaRPr lang="en-US" sz="2000" b="1" u="sng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33600" y="1447800"/>
            <a:ext cx="4981575" cy="5038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TextBox 6"/>
          <p:cNvSpPr txBox="1"/>
          <p:nvPr/>
        </p:nvSpPr>
        <p:spPr>
          <a:xfrm>
            <a:off x="76200" y="1600200"/>
            <a:ext cx="41148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In broad sense a compiler consists of two parts: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 </a:t>
            </a:r>
            <a:r>
              <a:rPr lang="en-US" i="1" dirty="0" smtClean="0"/>
              <a:t>Analyzer</a:t>
            </a:r>
          </a:p>
          <a:p>
            <a:pPr>
              <a:buFont typeface="Arial" pitchFamily="34" charset="0"/>
              <a:buChar char="•"/>
            </a:pPr>
            <a:r>
              <a:rPr lang="en-US" i="1" dirty="0" smtClean="0"/>
              <a:t> Code generator</a:t>
            </a:r>
            <a:endParaRPr lang="en-US" i="1" dirty="0"/>
          </a:p>
        </p:txBody>
      </p:sp>
      <p:grpSp>
        <p:nvGrpSpPr>
          <p:cNvPr id="2" name="Group 14"/>
          <p:cNvGrpSpPr/>
          <p:nvPr/>
        </p:nvGrpSpPr>
        <p:grpSpPr>
          <a:xfrm>
            <a:off x="5791200" y="914400"/>
            <a:ext cx="2590800" cy="1828800"/>
            <a:chOff x="5791200" y="914400"/>
            <a:chExt cx="2590800" cy="1828800"/>
          </a:xfrm>
        </p:grpSpPr>
        <p:sp>
          <p:nvSpPr>
            <p:cNvPr id="13" name="Rectangle 12"/>
            <p:cNvSpPr/>
            <p:nvPr/>
          </p:nvSpPr>
          <p:spPr>
            <a:xfrm>
              <a:off x="5791200" y="914400"/>
              <a:ext cx="2590800" cy="18288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tlCol="0" anchor="t" anchorCtr="0"/>
            <a:lstStyle/>
            <a:p>
              <a:pPr algn="ctr">
                <a:buFontTx/>
                <a:buChar char="-"/>
              </a:pPr>
              <a:r>
                <a:rPr lang="en-US" dirty="0" smtClean="0"/>
                <a:t>Linear analysis</a:t>
              </a:r>
            </a:p>
            <a:p>
              <a:pPr algn="ctr"/>
              <a:endParaRPr lang="en-US" dirty="0"/>
            </a:p>
          </p:txBody>
        </p:sp>
        <p:pic>
          <p:nvPicPr>
            <p:cNvPr id="3074" name="Picture 2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5867400" y="1219200"/>
              <a:ext cx="2454196" cy="14477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</p:grpSp>
      <p:grpSp>
        <p:nvGrpSpPr>
          <p:cNvPr id="3" name="Group 17"/>
          <p:cNvGrpSpPr/>
          <p:nvPr/>
        </p:nvGrpSpPr>
        <p:grpSpPr>
          <a:xfrm>
            <a:off x="1066800" y="1524000"/>
            <a:ext cx="2667000" cy="1371600"/>
            <a:chOff x="1066800" y="1524000"/>
            <a:chExt cx="2667000" cy="1371600"/>
          </a:xfrm>
        </p:grpSpPr>
        <p:sp>
          <p:nvSpPr>
            <p:cNvPr id="17" name="Rectangle 16"/>
            <p:cNvSpPr/>
            <p:nvPr/>
          </p:nvSpPr>
          <p:spPr>
            <a:xfrm>
              <a:off x="1066800" y="1524000"/>
              <a:ext cx="2667000" cy="13716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tlCol="0" anchor="t" anchorCtr="0"/>
            <a:lstStyle/>
            <a:p>
              <a:pPr algn="ctr"/>
              <a:r>
                <a:rPr lang="en-US" dirty="0" smtClean="0"/>
                <a:t>Create parse three/ table</a:t>
              </a:r>
              <a:endParaRPr lang="en-US" dirty="0"/>
            </a:p>
          </p:txBody>
        </p:sp>
        <p:pic>
          <p:nvPicPr>
            <p:cNvPr id="3075" name="Picture 3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1143000" y="1828800"/>
              <a:ext cx="2409825" cy="1000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</p:grpSp>
      <p:grpSp>
        <p:nvGrpSpPr>
          <p:cNvPr id="4" name="Group 23"/>
          <p:cNvGrpSpPr/>
          <p:nvPr/>
        </p:nvGrpSpPr>
        <p:grpSpPr>
          <a:xfrm>
            <a:off x="152400" y="3048000"/>
            <a:ext cx="2438400" cy="1828800"/>
            <a:chOff x="304800" y="4419600"/>
            <a:chExt cx="2438400" cy="1828800"/>
          </a:xfrm>
        </p:grpSpPr>
        <p:sp>
          <p:nvSpPr>
            <p:cNvPr id="22" name="Rectangle 21"/>
            <p:cNvSpPr/>
            <p:nvPr/>
          </p:nvSpPr>
          <p:spPr>
            <a:xfrm>
              <a:off x="304800" y="4419600"/>
              <a:ext cx="2438400" cy="1828800"/>
            </a:xfrm>
            <a:prstGeom prst="rect">
              <a:avLst/>
            </a:prstGeom>
            <a:solidFill>
              <a:schemeClr val="accent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tlCol="0" anchor="t" anchorCtr="0"/>
            <a:lstStyle/>
            <a:p>
              <a:pPr algn="ctr"/>
              <a:r>
                <a:rPr lang="en-US" dirty="0" smtClean="0"/>
                <a:t>-Binds variable to type and memory location</a:t>
              </a:r>
              <a:endParaRPr lang="en-US" dirty="0"/>
            </a:p>
          </p:txBody>
        </p:sp>
        <p:pic>
          <p:nvPicPr>
            <p:cNvPr id="3076" name="Picture 4"/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381000" y="5029200"/>
              <a:ext cx="2286000" cy="11715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</p:grpSp>
      <p:grpSp>
        <p:nvGrpSpPr>
          <p:cNvPr id="5" name="Group 27"/>
          <p:cNvGrpSpPr/>
          <p:nvPr/>
        </p:nvGrpSpPr>
        <p:grpSpPr>
          <a:xfrm>
            <a:off x="2133600" y="5029200"/>
            <a:ext cx="1905000" cy="1447800"/>
            <a:chOff x="2362200" y="5029200"/>
            <a:chExt cx="1905000" cy="1447800"/>
          </a:xfrm>
        </p:grpSpPr>
        <p:sp>
          <p:nvSpPr>
            <p:cNvPr id="23" name="Rectangle 22"/>
            <p:cNvSpPr/>
            <p:nvPr/>
          </p:nvSpPr>
          <p:spPr>
            <a:xfrm>
              <a:off x="2362200" y="5029200"/>
              <a:ext cx="1905000" cy="1447800"/>
            </a:xfrm>
            <a:prstGeom prst="rect">
              <a:avLst/>
            </a:prstGeom>
            <a:solidFill>
              <a:schemeClr val="accent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tlCol="0" anchor="t" anchorCtr="0"/>
            <a:lstStyle/>
            <a:p>
              <a:pPr algn="ctr"/>
              <a:r>
                <a:rPr lang="en-US" dirty="0" smtClean="0"/>
                <a:t>-Generate three address code</a:t>
              </a:r>
              <a:endParaRPr lang="en-US" dirty="0"/>
            </a:p>
          </p:txBody>
        </p:sp>
        <p:pic>
          <p:nvPicPr>
            <p:cNvPr id="3078" name="Picture 6"/>
            <p:cNvPicPr>
              <a:picLocks noChangeAspect="1" noChangeArrowheads="1"/>
            </p:cNvPicPr>
            <p:nvPr/>
          </p:nvPicPr>
          <p:blipFill>
            <a:blip r:embed="rId6"/>
            <a:srcRect/>
            <a:stretch>
              <a:fillRect/>
            </a:stretch>
          </p:blipFill>
          <p:spPr bwMode="auto">
            <a:xfrm>
              <a:off x="2438400" y="5638801"/>
              <a:ext cx="1752601" cy="762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</p:grpSp>
      <p:grpSp>
        <p:nvGrpSpPr>
          <p:cNvPr id="6" name="Group 31"/>
          <p:cNvGrpSpPr/>
          <p:nvPr/>
        </p:nvGrpSpPr>
        <p:grpSpPr>
          <a:xfrm>
            <a:off x="5943600" y="5486400"/>
            <a:ext cx="2133600" cy="914400"/>
            <a:chOff x="6477000" y="4648200"/>
            <a:chExt cx="2133600" cy="914400"/>
          </a:xfrm>
        </p:grpSpPr>
        <p:sp>
          <p:nvSpPr>
            <p:cNvPr id="27" name="Rectangle 26"/>
            <p:cNvSpPr/>
            <p:nvPr/>
          </p:nvSpPr>
          <p:spPr>
            <a:xfrm>
              <a:off x="6477000" y="4648200"/>
              <a:ext cx="2133600" cy="914400"/>
            </a:xfrm>
            <a:prstGeom prst="rect">
              <a:avLst/>
            </a:prstGeom>
            <a:solidFill>
              <a:schemeClr val="accent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tlCol="0" anchor="t" anchorCtr="0"/>
            <a:lstStyle/>
            <a:p>
              <a:pPr algn="ctr"/>
              <a:r>
                <a:rPr lang="en-US" dirty="0" smtClean="0"/>
                <a:t>-Optimize code</a:t>
              </a:r>
              <a:endParaRPr lang="en-US" dirty="0"/>
            </a:p>
          </p:txBody>
        </p:sp>
        <p:pic>
          <p:nvPicPr>
            <p:cNvPr id="3079" name="Picture 7"/>
            <p:cNvPicPr>
              <a:picLocks noChangeAspect="1" noChangeArrowheads="1"/>
            </p:cNvPicPr>
            <p:nvPr/>
          </p:nvPicPr>
          <p:blipFill>
            <a:blip r:embed="rId7"/>
            <a:srcRect/>
            <a:stretch>
              <a:fillRect/>
            </a:stretch>
          </p:blipFill>
          <p:spPr bwMode="auto">
            <a:xfrm>
              <a:off x="6553200" y="5029200"/>
              <a:ext cx="1969479" cy="457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</p:grpSp>
      <p:grpSp>
        <p:nvGrpSpPr>
          <p:cNvPr id="9" name="Group 33"/>
          <p:cNvGrpSpPr/>
          <p:nvPr/>
        </p:nvGrpSpPr>
        <p:grpSpPr>
          <a:xfrm>
            <a:off x="7162800" y="2895600"/>
            <a:ext cx="1752600" cy="1524000"/>
            <a:chOff x="6477000" y="2667000"/>
            <a:chExt cx="1752600" cy="1524000"/>
          </a:xfrm>
        </p:grpSpPr>
        <p:sp>
          <p:nvSpPr>
            <p:cNvPr id="30" name="Rectangle 29"/>
            <p:cNvSpPr/>
            <p:nvPr/>
          </p:nvSpPr>
          <p:spPr>
            <a:xfrm>
              <a:off x="6477000" y="2667000"/>
              <a:ext cx="1752600" cy="1524000"/>
            </a:xfrm>
            <a:prstGeom prst="rect">
              <a:avLst/>
            </a:prstGeom>
            <a:solidFill>
              <a:schemeClr val="accent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tlCol="0" anchor="t" anchorCtr="0"/>
            <a:lstStyle/>
            <a:p>
              <a:pPr algn="ctr"/>
              <a:r>
                <a:rPr lang="en-US" dirty="0" smtClean="0"/>
                <a:t>-Generate code</a:t>
              </a:r>
              <a:endParaRPr lang="en-US" dirty="0"/>
            </a:p>
          </p:txBody>
        </p:sp>
        <p:pic>
          <p:nvPicPr>
            <p:cNvPr id="3080" name="Picture 8"/>
            <p:cNvPicPr>
              <a:picLocks noChangeAspect="1" noChangeArrowheads="1"/>
            </p:cNvPicPr>
            <p:nvPr/>
          </p:nvPicPr>
          <p:blipFill>
            <a:blip r:embed="rId8"/>
            <a:srcRect/>
            <a:stretch>
              <a:fillRect/>
            </a:stretch>
          </p:blipFill>
          <p:spPr bwMode="auto">
            <a:xfrm>
              <a:off x="6629400" y="2971800"/>
              <a:ext cx="1485900" cy="11049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</p:grpSp>
      <p:grpSp>
        <p:nvGrpSpPr>
          <p:cNvPr id="10" name="Group 34"/>
          <p:cNvGrpSpPr/>
          <p:nvPr/>
        </p:nvGrpSpPr>
        <p:grpSpPr>
          <a:xfrm>
            <a:off x="0" y="5029200"/>
            <a:ext cx="2057400" cy="1676400"/>
            <a:chOff x="0" y="5029200"/>
            <a:chExt cx="2057400" cy="1676400"/>
          </a:xfrm>
        </p:grpSpPr>
        <p:sp>
          <p:nvSpPr>
            <p:cNvPr id="33" name="Rectangle 32"/>
            <p:cNvSpPr/>
            <p:nvPr/>
          </p:nvSpPr>
          <p:spPr>
            <a:xfrm>
              <a:off x="0" y="5029200"/>
              <a:ext cx="2057400" cy="1676400"/>
            </a:xfrm>
            <a:prstGeom prst="rect">
              <a:avLst/>
            </a:prstGeom>
            <a:solidFill>
              <a:schemeClr val="accent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tlCol="0" anchor="t" anchorCtr="0"/>
            <a:lstStyle/>
            <a:p>
              <a:pPr algn="ctr"/>
              <a:r>
                <a:rPr lang="en-US" dirty="0" smtClean="0"/>
                <a:t>Variable information</a:t>
              </a:r>
              <a:endParaRPr lang="en-US" dirty="0"/>
            </a:p>
          </p:txBody>
        </p:sp>
        <p:pic>
          <p:nvPicPr>
            <p:cNvPr id="3077" name="Picture 5"/>
            <p:cNvPicPr>
              <a:picLocks noChangeAspect="1" noChangeArrowheads="1"/>
            </p:cNvPicPr>
            <p:nvPr/>
          </p:nvPicPr>
          <p:blipFill>
            <a:blip r:embed="rId9"/>
            <a:srcRect/>
            <a:stretch>
              <a:fillRect/>
            </a:stretch>
          </p:blipFill>
          <p:spPr bwMode="auto">
            <a:xfrm>
              <a:off x="76200" y="5486400"/>
              <a:ext cx="1828800" cy="11743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</p:grpSp>
      <p:sp>
        <p:nvSpPr>
          <p:cNvPr id="37" name="Rectangle 36"/>
          <p:cNvSpPr/>
          <p:nvPr/>
        </p:nvSpPr>
        <p:spPr>
          <a:xfrm>
            <a:off x="3886200" y="5410200"/>
            <a:ext cx="1600200" cy="685800"/>
          </a:xfrm>
          <a:prstGeom prst="rect">
            <a:avLst/>
          </a:prstGeom>
          <a:solidFill>
            <a:schemeClr val="accent1">
              <a:alpha val="4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3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" dur="500" tmFilter="0, 0; .2, .5; .8, .5; 1, 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1" dur="250" autoRev="1" fill="hold"/>
                                        <p:tgtEl>
                                          <p:spTgt spid="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408</TotalTime>
  <Words>367</Words>
  <Application>Microsoft Office PowerPoint</Application>
  <PresentationFormat>On-screen Show (4:3)</PresentationFormat>
  <Paragraphs>93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Kamal</dc:creator>
  <cp:lastModifiedBy>PC</cp:lastModifiedBy>
  <cp:revision>54</cp:revision>
  <dcterms:created xsi:type="dcterms:W3CDTF">2018-08-04T10:49:00Z</dcterms:created>
  <dcterms:modified xsi:type="dcterms:W3CDTF">2019-01-29T03:57:30Z</dcterms:modified>
</cp:coreProperties>
</file>