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67" r:id="rId2"/>
    <p:sldId id="268" r:id="rId3"/>
    <p:sldId id="276" r:id="rId4"/>
    <p:sldId id="272" r:id="rId5"/>
    <p:sldId id="271" r:id="rId6"/>
    <p:sldId id="269" r:id="rId7"/>
    <p:sldId id="273" r:id="rId8"/>
    <p:sldId id="270" r:id="rId9"/>
    <p:sldId id="274" r:id="rId10"/>
    <p:sldId id="277" r:id="rId11"/>
    <p:sldId id="280" r:id="rId12"/>
    <p:sldId id="279" r:id="rId13"/>
    <p:sldId id="278" r:id="rId14"/>
    <p:sldId id="286" r:id="rId15"/>
    <p:sldId id="281" r:id="rId16"/>
    <p:sldId id="282" r:id="rId17"/>
    <p:sldId id="283" r:id="rId18"/>
    <p:sldId id="284" r:id="rId19"/>
    <p:sldId id="285" r:id="rId20"/>
    <p:sldId id="287" r:id="rId21"/>
    <p:sldId id="288" r:id="rId22"/>
    <p:sldId id="289" r:id="rId23"/>
    <p:sldId id="290" r:id="rId24"/>
    <p:sldId id="291" r:id="rId25"/>
    <p:sldId id="295" r:id="rId26"/>
    <p:sldId id="296" r:id="rId27"/>
    <p:sldId id="297"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48" r:id="rId52"/>
    <p:sldId id="322" r:id="rId53"/>
    <p:sldId id="339" r:id="rId54"/>
    <p:sldId id="323" r:id="rId55"/>
    <p:sldId id="324" r:id="rId56"/>
    <p:sldId id="325" r:id="rId57"/>
    <p:sldId id="332" r:id="rId58"/>
    <p:sldId id="329" r:id="rId59"/>
    <p:sldId id="330" r:id="rId60"/>
    <p:sldId id="331" r:id="rId61"/>
    <p:sldId id="326" r:id="rId62"/>
    <p:sldId id="327" r:id="rId63"/>
    <p:sldId id="328" r:id="rId64"/>
    <p:sldId id="333" r:id="rId65"/>
    <p:sldId id="334" r:id="rId66"/>
    <p:sldId id="335" r:id="rId67"/>
    <p:sldId id="336" r:id="rId68"/>
    <p:sldId id="337" r:id="rId69"/>
    <p:sldId id="338" r:id="rId70"/>
    <p:sldId id="340" r:id="rId71"/>
    <p:sldId id="341" r:id="rId72"/>
    <p:sldId id="342" r:id="rId73"/>
    <p:sldId id="343" r:id="rId74"/>
    <p:sldId id="344" r:id="rId75"/>
    <p:sldId id="345" r:id="rId76"/>
    <p:sldId id="346" r:id="rId77"/>
    <p:sldId id="347" r:id="rId78"/>
    <p:sldId id="349" r:id="rId79"/>
    <p:sldId id="350" r:id="rId80"/>
    <p:sldId id="351" r:id="rId81"/>
    <p:sldId id="352" r:id="rId82"/>
    <p:sldId id="353" r:id="rId83"/>
    <p:sldId id="354" r:id="rId84"/>
    <p:sldId id="355" r:id="rId85"/>
    <p:sldId id="356" r:id="rId86"/>
    <p:sldId id="357" r:id="rId87"/>
    <p:sldId id="358" r:id="rId88"/>
    <p:sldId id="359" r:id="rId89"/>
    <p:sldId id="360" r:id="rId90"/>
    <p:sldId id="361" r:id="rId91"/>
    <p:sldId id="362" r:id="rId92"/>
    <p:sldId id="363" r:id="rId93"/>
    <p:sldId id="365" r:id="rId94"/>
    <p:sldId id="366" r:id="rId95"/>
    <p:sldId id="367" r:id="rId96"/>
    <p:sldId id="368" r:id="rId97"/>
    <p:sldId id="369" r:id="rId98"/>
    <p:sldId id="370" r:id="rId99"/>
    <p:sldId id="371"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8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62061-30B7-403E-9990-1EFC7F9B55ED}" type="datetimeFigureOut">
              <a:rPr lang="en-US" smtClean="0"/>
              <a:pPr/>
              <a:t>4/22/2019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D1091-5C72-47F8-BDF5-C5016DA6F2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606BF7-45E8-4C52-B536-F03C255C3741}"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06BF7-45E8-4C52-B536-F03C255C3741}"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06BF7-45E8-4C52-B536-F03C255C3741}"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606BF7-45E8-4C52-B536-F03C255C3741}"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06BF7-45E8-4C52-B536-F03C255C3741}" type="datetimeFigureOut">
              <a:rPr lang="en-US" smtClean="0"/>
              <a:pPr/>
              <a:t>4/22/2019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606BF7-45E8-4C52-B536-F03C255C3741}"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606BF7-45E8-4C52-B536-F03C255C3741}" type="datetimeFigureOut">
              <a:rPr lang="en-US" smtClean="0"/>
              <a:pPr/>
              <a:t>4/22/2019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606BF7-45E8-4C52-B536-F03C255C3741}" type="datetimeFigureOut">
              <a:rPr lang="en-US" smtClean="0"/>
              <a:pPr/>
              <a:t>4/22/2019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06BF7-45E8-4C52-B536-F03C255C3741}" type="datetimeFigureOut">
              <a:rPr lang="en-US" smtClean="0"/>
              <a:pPr/>
              <a:t>4/22/2019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06BF7-45E8-4C52-B536-F03C255C3741}"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06BF7-45E8-4C52-B536-F03C255C3741}" type="datetimeFigureOut">
              <a:rPr lang="en-US" smtClean="0"/>
              <a:pPr/>
              <a:t>4/22/2019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B5E97-770D-498E-A8EE-31F6EF87B8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06BF7-45E8-4C52-B536-F03C255C3741}" type="datetimeFigureOut">
              <a:rPr lang="en-US" smtClean="0"/>
              <a:pPr/>
              <a:t>4/22/2019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B5E97-770D-498E-A8EE-31F6EF87B8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1.png"/><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22.png"/><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3.png"/><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3.png"/><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3.png"/><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3.png"/><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23.png"/><Relationship Id="rId4" Type="http://schemas.openxmlformats.org/officeDocument/2006/relationships/oleObject" Target="../embeddings/oleObject11.bin"/></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23.png"/><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23.png"/><Relationship Id="rId4"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23.png"/><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3.png"/><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png"/><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3.png"/><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3.png"/><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3.png"/><Relationship Id="rId4" Type="http://schemas.openxmlformats.org/officeDocument/2006/relationships/oleObject" Target="../embeddings/oleObject19.bin"/></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3.png"/><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23.png"/><Relationship Id="rId4" Type="http://schemas.openxmlformats.org/officeDocument/2006/relationships/oleObject" Target="../embeddings/oleObject21.bin"/></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23.png"/><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23.png"/><Relationship Id="rId4" Type="http://schemas.openxmlformats.org/officeDocument/2006/relationships/oleObject" Target="../embeddings/oleObject23.bin"/></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oleObject" Target="../embeddings/oleObject24.bin"/><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oleObject" Target="../embeddings/oleObject25.bin"/><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6.vml"/><Relationship Id="rId5" Type="http://schemas.openxmlformats.org/officeDocument/2006/relationships/oleObject" Target="../embeddings/oleObject26.bin"/><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7.vml"/><Relationship Id="rId5" Type="http://schemas.openxmlformats.org/officeDocument/2006/relationships/oleObject" Target="../embeddings/oleObject27.bin"/><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25.png"/><Relationship Id="rId5" Type="http://schemas.openxmlformats.org/officeDocument/2006/relationships/oleObject" Target="../embeddings/oleObject30.bin"/><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River_delta" TargetMode="External"/><Relationship Id="rId2" Type="http://schemas.openxmlformats.org/officeDocument/2006/relationships/hyperlink" Target="https://en.wikipedia.org/wiki/Greek_alphabet" TargetMode="Externa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s://en.wikipedia.org/wiki/Nile_River"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3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34.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36.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38.bin"/></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40.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42.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44.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46.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38.vml"/><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vmlDrawing" Target="../drawings/vmlDrawing39.vml"/><Relationship Id="rId5" Type="http://schemas.openxmlformats.org/officeDocument/2006/relationships/oleObject" Target="../embeddings/oleObject50.bin"/><Relationship Id="rId4" Type="http://schemas.openxmlformats.org/officeDocument/2006/relationships/image" Target="../media/image49.png"/></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48.png"/><Relationship Id="rId7"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55.bin"/></Relationships>
</file>

<file path=ppt/slides/_rels/slide9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9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1.xml"/><Relationship Id="rId4" Type="http://schemas.openxmlformats.org/officeDocument/2006/relationships/image" Target="../media/image65.gif"/></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0" name="Rectangle 9"/>
          <p:cNvSpPr/>
          <p:nvPr/>
        </p:nvSpPr>
        <p:spPr>
          <a:xfrm>
            <a:off x="533400" y="1447800"/>
            <a:ext cx="83058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1600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840468"/>
            <a:ext cx="990600" cy="369332"/>
          </a:xfrm>
          <a:prstGeom prst="rect">
            <a:avLst/>
          </a:prstGeom>
          <a:noFill/>
        </p:spPr>
        <p:txBody>
          <a:bodyPr wrap="square" rtlCol="0">
            <a:spAutoFit/>
          </a:bodyPr>
          <a:lstStyle/>
          <a:p>
            <a:r>
              <a:rPr lang="en-US" dirty="0" smtClean="0"/>
              <a:t>1. Point</a:t>
            </a:r>
            <a:endParaRPr lang="en-US" dirty="0"/>
          </a:p>
        </p:txBody>
      </p:sp>
      <p:cxnSp>
        <p:nvCxnSpPr>
          <p:cNvPr id="14" name="Straight Connector 13"/>
          <p:cNvCxnSpPr/>
          <p:nvPr/>
        </p:nvCxnSpPr>
        <p:spPr>
          <a:xfrm>
            <a:off x="2514600" y="1676400"/>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67000" y="1828800"/>
            <a:ext cx="2057400" cy="381000"/>
          </a:xfrm>
          <a:prstGeom prst="rect">
            <a:avLst/>
          </a:prstGeom>
          <a:noFill/>
        </p:spPr>
        <p:txBody>
          <a:bodyPr wrap="square" rtlCol="0">
            <a:spAutoFit/>
          </a:bodyPr>
          <a:lstStyle/>
          <a:p>
            <a:r>
              <a:rPr lang="en-US" dirty="0" smtClean="0"/>
              <a:t>2. Line</a:t>
            </a:r>
            <a:endParaRPr lang="en-US" dirty="0"/>
          </a:p>
        </p:txBody>
      </p:sp>
      <p:sp>
        <p:nvSpPr>
          <p:cNvPr id="17" name="TextBox 16"/>
          <p:cNvSpPr txBox="1"/>
          <p:nvPr/>
        </p:nvSpPr>
        <p:spPr>
          <a:xfrm>
            <a:off x="5791200" y="2602468"/>
            <a:ext cx="990600" cy="369332"/>
          </a:xfrm>
          <a:prstGeom prst="rect">
            <a:avLst/>
          </a:prstGeom>
          <a:noFill/>
        </p:spPr>
        <p:txBody>
          <a:bodyPr wrap="square" rtlCol="0">
            <a:spAutoFit/>
          </a:bodyPr>
          <a:lstStyle/>
          <a:p>
            <a:r>
              <a:rPr lang="en-US" dirty="0" smtClean="0"/>
              <a:t>3. Circle</a:t>
            </a:r>
            <a:endParaRPr lang="en-US" dirty="0"/>
          </a:p>
        </p:txBody>
      </p:sp>
      <p:grpSp>
        <p:nvGrpSpPr>
          <p:cNvPr id="45" name="Group 44"/>
          <p:cNvGrpSpPr/>
          <p:nvPr/>
        </p:nvGrpSpPr>
        <p:grpSpPr>
          <a:xfrm>
            <a:off x="5562600" y="1529860"/>
            <a:ext cx="1066800" cy="914400"/>
            <a:chOff x="5562600" y="1529860"/>
            <a:chExt cx="1066800" cy="914400"/>
          </a:xfrm>
        </p:grpSpPr>
        <p:sp>
          <p:nvSpPr>
            <p:cNvPr id="16" name="Oval 15"/>
            <p:cNvSpPr/>
            <p:nvPr/>
          </p:nvSpPr>
          <p:spPr>
            <a:xfrm>
              <a:off x="5562600" y="1529860"/>
              <a:ext cx="1066800" cy="9144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0198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Arc 18"/>
          <p:cNvSpPr/>
          <p:nvPr/>
        </p:nvSpPr>
        <p:spPr>
          <a:xfrm>
            <a:off x="6858000" y="1676400"/>
            <a:ext cx="1295400" cy="106680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7467600" y="2514600"/>
            <a:ext cx="838200" cy="381000"/>
          </a:xfrm>
          <a:prstGeom prst="rect">
            <a:avLst/>
          </a:prstGeom>
          <a:noFill/>
        </p:spPr>
        <p:txBody>
          <a:bodyPr wrap="square" rtlCol="0">
            <a:spAutoFit/>
          </a:bodyPr>
          <a:lstStyle/>
          <a:p>
            <a:r>
              <a:rPr lang="en-US" dirty="0" smtClean="0"/>
              <a:t>4. Arc</a:t>
            </a:r>
            <a:endParaRPr lang="en-US" dirty="0"/>
          </a:p>
        </p:txBody>
      </p:sp>
      <p:sp>
        <p:nvSpPr>
          <p:cNvPr id="23" name="Oval 22"/>
          <p:cNvSpPr/>
          <p:nvPr/>
        </p:nvSpPr>
        <p:spPr>
          <a:xfrm>
            <a:off x="1143000" y="3134916"/>
            <a:ext cx="19812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43200" y="4201716"/>
            <a:ext cx="1066800" cy="369332"/>
          </a:xfrm>
          <a:prstGeom prst="rect">
            <a:avLst/>
          </a:prstGeom>
          <a:noFill/>
        </p:spPr>
        <p:txBody>
          <a:bodyPr wrap="square" rtlCol="0">
            <a:spAutoFit/>
          </a:bodyPr>
          <a:lstStyle/>
          <a:p>
            <a:r>
              <a:rPr lang="en-US" dirty="0" smtClean="0"/>
              <a:t>5. Ellipse</a:t>
            </a:r>
            <a:endParaRPr lang="en-US" dirty="0"/>
          </a:p>
        </p:txBody>
      </p:sp>
      <p:sp>
        <p:nvSpPr>
          <p:cNvPr id="25" name="Oval 24"/>
          <p:cNvSpPr/>
          <p:nvPr/>
        </p:nvSpPr>
        <p:spPr>
          <a:xfrm rot="19675301">
            <a:off x="3352800" y="3134916"/>
            <a:ext cx="1981200" cy="76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715000" y="3048000"/>
            <a:ext cx="2286000" cy="990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019800" y="4114800"/>
            <a:ext cx="2057400" cy="369332"/>
          </a:xfrm>
          <a:prstGeom prst="rect">
            <a:avLst/>
          </a:prstGeom>
          <a:noFill/>
        </p:spPr>
        <p:txBody>
          <a:bodyPr wrap="square" rtlCol="0">
            <a:spAutoFit/>
          </a:bodyPr>
          <a:lstStyle/>
          <a:p>
            <a:r>
              <a:rPr lang="en-US" dirty="0" smtClean="0"/>
              <a:t>6. Rectangle</a:t>
            </a:r>
            <a:endParaRPr lang="en-US" dirty="0"/>
          </a:p>
        </p:txBody>
      </p:sp>
      <p:sp>
        <p:nvSpPr>
          <p:cNvPr id="28" name="Freeform 27"/>
          <p:cNvSpPr/>
          <p:nvPr/>
        </p:nvSpPr>
        <p:spPr>
          <a:xfrm>
            <a:off x="762000" y="4648200"/>
            <a:ext cx="2352822" cy="813582"/>
          </a:xfrm>
          <a:custGeom>
            <a:avLst/>
            <a:gdLst>
              <a:gd name="connsiteX0" fmla="*/ 0 w 2588456"/>
              <a:gd name="connsiteY0" fmla="*/ 604911 h 1125416"/>
              <a:gd name="connsiteX1" fmla="*/ 576776 w 2588456"/>
              <a:gd name="connsiteY1" fmla="*/ 84407 h 1125416"/>
              <a:gd name="connsiteX2" fmla="*/ 1519311 w 2588456"/>
              <a:gd name="connsiteY2" fmla="*/ 1111348 h 1125416"/>
              <a:gd name="connsiteX3" fmla="*/ 2588456 w 2588456"/>
              <a:gd name="connsiteY3" fmla="*/ 0 h 1125416"/>
              <a:gd name="connsiteX4" fmla="*/ 2588456 w 2588456"/>
              <a:gd name="connsiteY4" fmla="*/ 0 h 1125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8456" h="1125416">
                <a:moveTo>
                  <a:pt x="0" y="604911"/>
                </a:moveTo>
                <a:cubicBezTo>
                  <a:pt x="161778" y="302456"/>
                  <a:pt x="323557" y="1"/>
                  <a:pt x="576776" y="84407"/>
                </a:cubicBezTo>
                <a:cubicBezTo>
                  <a:pt x="829995" y="168813"/>
                  <a:pt x="1184031" y="1125416"/>
                  <a:pt x="1519311" y="1111348"/>
                </a:cubicBezTo>
                <a:cubicBezTo>
                  <a:pt x="1854591" y="1097280"/>
                  <a:pt x="2588456" y="0"/>
                  <a:pt x="2588456" y="0"/>
                </a:cubicBezTo>
                <a:lnTo>
                  <a:pt x="2588456"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1743222" y="5614182"/>
            <a:ext cx="1066800" cy="369332"/>
          </a:xfrm>
          <a:prstGeom prst="rect">
            <a:avLst/>
          </a:prstGeom>
          <a:noFill/>
        </p:spPr>
        <p:txBody>
          <a:bodyPr wrap="square" rtlCol="0">
            <a:spAutoFit/>
          </a:bodyPr>
          <a:lstStyle/>
          <a:p>
            <a:r>
              <a:rPr lang="en-US" dirty="0" smtClean="0"/>
              <a:t>7. Curve</a:t>
            </a:r>
            <a:endParaRPr lang="en-US" dirty="0"/>
          </a:p>
        </p:txBody>
      </p:sp>
      <p:sp>
        <p:nvSpPr>
          <p:cNvPr id="30" name="TextBox 29"/>
          <p:cNvSpPr txBox="1"/>
          <p:nvPr/>
        </p:nvSpPr>
        <p:spPr>
          <a:xfrm>
            <a:off x="3429000" y="5549650"/>
            <a:ext cx="2362200" cy="369332"/>
          </a:xfrm>
          <a:prstGeom prst="rect">
            <a:avLst/>
          </a:prstGeom>
          <a:noFill/>
        </p:spPr>
        <p:txBody>
          <a:bodyPr wrap="square" rtlCol="0">
            <a:spAutoFit/>
          </a:bodyPr>
          <a:lstStyle/>
          <a:p>
            <a:r>
              <a:rPr lang="en-US" dirty="0" smtClean="0"/>
              <a:t>8. Many other curves</a:t>
            </a:r>
            <a:endParaRPr lang="en-US" dirty="0"/>
          </a:p>
        </p:txBody>
      </p:sp>
      <p:grpSp>
        <p:nvGrpSpPr>
          <p:cNvPr id="43" name="Group 42"/>
          <p:cNvGrpSpPr/>
          <p:nvPr/>
        </p:nvGrpSpPr>
        <p:grpSpPr>
          <a:xfrm>
            <a:off x="6248400" y="4699782"/>
            <a:ext cx="1066800" cy="914400"/>
            <a:chOff x="6400800" y="4953000"/>
            <a:chExt cx="1066800" cy="914400"/>
          </a:xfrm>
        </p:grpSpPr>
        <p:cxnSp>
          <p:nvCxnSpPr>
            <p:cNvPr id="32" name="Straight Connector 31"/>
            <p:cNvCxnSpPr/>
            <p:nvPr/>
          </p:nvCxnSpPr>
          <p:spPr>
            <a:xfrm rot="5400000" flipH="1" flipV="1">
              <a:off x="6362700" y="4991100"/>
              <a:ext cx="5334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858000" y="4953000"/>
              <a:ext cx="609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362700" y="55245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6667500" y="5600700"/>
              <a:ext cx="3048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934200" y="5562600"/>
              <a:ext cx="3810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200900" y="5524500"/>
              <a:ext cx="381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6248400" y="5702050"/>
            <a:ext cx="1447800" cy="369332"/>
          </a:xfrm>
          <a:prstGeom prst="rect">
            <a:avLst/>
          </a:prstGeom>
          <a:noFill/>
        </p:spPr>
        <p:txBody>
          <a:bodyPr wrap="square" rtlCol="0">
            <a:spAutoFit/>
          </a:bodyPr>
          <a:lstStyle/>
          <a:p>
            <a:r>
              <a:rPr lang="en-US" dirty="0" smtClean="0"/>
              <a:t>9. Polygon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2"/>
          <a:srcRect/>
          <a:stretch>
            <a:fillRect/>
          </a:stretch>
        </p:blipFill>
        <p:spPr bwMode="auto">
          <a:xfrm>
            <a:off x="2647950" y="1371600"/>
            <a:ext cx="6343650" cy="5124450"/>
          </a:xfrm>
          <a:prstGeom prst="rect">
            <a:avLst/>
          </a:prstGeom>
          <a:noFill/>
          <a:ln w="9525">
            <a:noFill/>
            <a:miter lim="800000"/>
            <a:headEnd/>
            <a:tailEnd/>
          </a:ln>
          <a:effectLst/>
        </p:spPr>
      </p:pic>
      <p:sp>
        <p:nvSpPr>
          <p:cNvPr id="29" name="TextBox 28"/>
          <p:cNvSpPr txBox="1"/>
          <p:nvPr/>
        </p:nvSpPr>
        <p:spPr>
          <a:xfrm>
            <a:off x="0" y="2590800"/>
            <a:ext cx="2438400" cy="1754326"/>
          </a:xfrm>
          <a:prstGeom prst="rect">
            <a:avLst/>
          </a:prstGeom>
          <a:noFill/>
        </p:spPr>
        <p:txBody>
          <a:bodyPr wrap="square" rtlCol="0">
            <a:spAutoFit/>
          </a:bodyPr>
          <a:lstStyle/>
          <a:p>
            <a:r>
              <a:rPr lang="en-US" dirty="0" smtClean="0"/>
              <a:t>A geometrical line may pass through two vertical pixels. </a:t>
            </a:r>
          </a:p>
          <a:p>
            <a:endParaRPr lang="en-US" dirty="0" smtClean="0"/>
          </a:p>
          <a:p>
            <a:pPr>
              <a:buFont typeface="Arial" pitchFamily="34" charset="0"/>
              <a:buChar char="•"/>
            </a:pPr>
            <a:r>
              <a:rPr lang="en-US" dirty="0" smtClean="0"/>
              <a:t> Problem is to decide which pixel to light.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2"/>
          <a:srcRect/>
          <a:stretch>
            <a:fillRect/>
          </a:stretch>
        </p:blipFill>
        <p:spPr bwMode="auto">
          <a:xfrm>
            <a:off x="3276600" y="1371600"/>
            <a:ext cx="5715000" cy="4616622"/>
          </a:xfrm>
          <a:prstGeom prst="rect">
            <a:avLst/>
          </a:prstGeom>
          <a:noFill/>
          <a:ln w="9525">
            <a:noFill/>
            <a:miter lim="800000"/>
            <a:headEnd/>
            <a:tailEnd/>
          </a:ln>
          <a:effectLst/>
        </p:spPr>
      </p:pic>
      <p:sp>
        <p:nvSpPr>
          <p:cNvPr id="14" name="TextBox 13"/>
          <p:cNvSpPr txBox="1"/>
          <p:nvPr/>
        </p:nvSpPr>
        <p:spPr>
          <a:xfrm>
            <a:off x="304800" y="1524000"/>
            <a:ext cx="3124200" cy="2031325"/>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b="1" i="1" dirty="0" smtClean="0"/>
              <a:t>Direct application of line equation</a:t>
            </a:r>
          </a:p>
          <a:p>
            <a:pPr marL="342900" indent="-342900">
              <a:buAutoNum type="arabicPeriod"/>
            </a:pPr>
            <a:r>
              <a:rPr lang="en-US" b="1" i="1" dirty="0" smtClean="0"/>
              <a:t>Digital Differential Analyzer (DDA)</a:t>
            </a:r>
          </a:p>
          <a:p>
            <a:pPr marL="342900" indent="-342900">
              <a:buAutoNum type="arabicPeriod"/>
            </a:pPr>
            <a:r>
              <a:rPr lang="en-US" b="1" i="1" dirty="0" err="1" smtClean="0"/>
              <a:t>Bresenham’s</a:t>
            </a:r>
            <a:r>
              <a:rPr lang="en-US" b="1" i="1" dirty="0" smtClean="0"/>
              <a:t> Line Algorithm</a:t>
            </a:r>
            <a:endParaRPr lang="en-US"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228600" y="2895600"/>
            <a:ext cx="3657600" cy="1200329"/>
          </a:xfrm>
          <a:prstGeom prst="rect">
            <a:avLst/>
          </a:prstGeom>
          <a:noFill/>
        </p:spPr>
        <p:txBody>
          <a:bodyPr wrap="square" rtlCol="0">
            <a:spAutoFit/>
          </a:bodyPr>
          <a:lstStyle/>
          <a:p>
            <a:pPr>
              <a:buFont typeface="Arial" pitchFamily="34" charset="0"/>
              <a:buChar char="•"/>
            </a:pPr>
            <a:r>
              <a:rPr lang="en-US" dirty="0" smtClean="0"/>
              <a:t> Let two points in a graph sheet are P</a:t>
            </a:r>
            <a:r>
              <a:rPr lang="en-US" baseline="-25000" dirty="0" smtClean="0"/>
              <a:t>1</a:t>
            </a:r>
            <a:r>
              <a:rPr lang="en-US" dirty="0" smtClean="0"/>
              <a:t> and P</a:t>
            </a:r>
            <a:r>
              <a:rPr lang="en-US" baseline="-25000" dirty="0" smtClean="0"/>
              <a:t>2</a:t>
            </a:r>
            <a:r>
              <a:rPr lang="en-US" dirty="0" smtClean="0"/>
              <a:t> at coordinate positions (x</a:t>
            </a:r>
            <a:r>
              <a:rPr lang="en-US" baseline="-25000" dirty="0" smtClean="0"/>
              <a:t>1</a:t>
            </a:r>
            <a:r>
              <a:rPr lang="en-US" dirty="0" smtClean="0"/>
              <a:t>, y</a:t>
            </a:r>
            <a:r>
              <a:rPr lang="en-US" baseline="-25000" dirty="0" smtClean="0"/>
              <a:t>1</a:t>
            </a:r>
            <a:r>
              <a:rPr lang="en-US" dirty="0" smtClean="0"/>
              <a:t>) and (x</a:t>
            </a:r>
            <a:r>
              <a:rPr lang="en-US" baseline="-25000" dirty="0" smtClean="0"/>
              <a:t>2</a:t>
            </a:r>
            <a:r>
              <a:rPr lang="en-US" dirty="0" smtClean="0"/>
              <a:t>, y</a:t>
            </a:r>
            <a:r>
              <a:rPr lang="en-US" baseline="-25000" dirty="0" smtClean="0"/>
              <a:t>2</a:t>
            </a:r>
            <a:r>
              <a:rPr lang="en-US" dirty="0" smtClean="0"/>
              <a:t>), respectively.</a:t>
            </a:r>
          </a:p>
          <a:p>
            <a:pPr>
              <a:buFont typeface="Arial" pitchFamily="34" charset="0"/>
              <a:buChar char="•"/>
            </a:pPr>
            <a:r>
              <a:rPr lang="en-US" dirty="0" smtClean="0"/>
              <a:t> A line equation is y=</a:t>
            </a:r>
            <a:r>
              <a:rPr lang="en-US" dirty="0" err="1" smtClean="0"/>
              <a:t>mx+b</a:t>
            </a:r>
            <a:r>
              <a:rPr lang="en-US" dirty="0" smtClean="0"/>
              <a:t>.</a:t>
            </a:r>
            <a:endParaRPr lang="en-US" dirty="0"/>
          </a:p>
        </p:txBody>
      </p:sp>
      <p:grpSp>
        <p:nvGrpSpPr>
          <p:cNvPr id="29" name="Group 28"/>
          <p:cNvGrpSpPr/>
          <p:nvPr/>
        </p:nvGrpSpPr>
        <p:grpSpPr>
          <a:xfrm>
            <a:off x="3962400" y="1600198"/>
            <a:ext cx="4953000" cy="2590800"/>
            <a:chOff x="3962400" y="1600198"/>
            <a:chExt cx="4953000" cy="2590800"/>
          </a:xfrm>
        </p:grpSpPr>
        <p:grpSp>
          <p:nvGrpSpPr>
            <p:cNvPr id="13" name="Group 12"/>
            <p:cNvGrpSpPr/>
            <p:nvPr/>
          </p:nvGrpSpPr>
          <p:grpSpPr>
            <a:xfrm>
              <a:off x="3962400" y="1600198"/>
              <a:ext cx="4953000" cy="2590800"/>
              <a:chOff x="6781800" y="1461973"/>
              <a:chExt cx="2133600" cy="1179185"/>
            </a:xfrm>
          </p:grpSpPr>
          <p:sp>
            <p:nvSpPr>
              <p:cNvPr id="14" name="Rectangle 13"/>
              <p:cNvSpPr/>
              <p:nvPr/>
            </p:nvSpPr>
            <p:spPr>
              <a:xfrm>
                <a:off x="6781800" y="1461973"/>
                <a:ext cx="2133600" cy="1179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7110046" y="1814733"/>
                <a:ext cx="1195754" cy="444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166295" y="1606012"/>
                <a:ext cx="420859" cy="168099"/>
              </a:xfrm>
              <a:prstGeom prst="rect">
                <a:avLst/>
              </a:prstGeom>
              <a:noFill/>
            </p:spPr>
            <p:txBody>
              <a:bodyPr wrap="square" rtlCol="0">
                <a:spAutoFit/>
              </a:bodyPr>
              <a:lstStyle/>
              <a:p>
                <a:r>
                  <a:rPr lang="en-US" dirty="0" smtClean="0"/>
                  <a:t>P</a:t>
                </a:r>
                <a:r>
                  <a:rPr lang="en-US" baseline="-25000" dirty="0" smtClean="0"/>
                  <a:t>2</a:t>
                </a:r>
                <a:r>
                  <a:rPr lang="en-US" dirty="0" smtClean="0"/>
                  <a:t>(x</a:t>
                </a:r>
                <a:r>
                  <a:rPr lang="en-US" baseline="-25000" dirty="0" smtClean="0"/>
                  <a:t>2,</a:t>
                </a:r>
                <a:r>
                  <a:rPr lang="en-US" dirty="0" smtClean="0"/>
                  <a:t>y</a:t>
                </a:r>
                <a:r>
                  <a:rPr lang="en-US" baseline="-25000" dirty="0" smtClean="0"/>
                  <a:t>2</a:t>
                </a:r>
                <a:r>
                  <a:rPr lang="en-US" dirty="0" smtClean="0"/>
                  <a:t>)</a:t>
                </a:r>
                <a:endParaRPr lang="en-US" dirty="0"/>
              </a:p>
            </p:txBody>
          </p:sp>
          <p:sp>
            <p:nvSpPr>
              <p:cNvPr id="17" name="TextBox 16"/>
              <p:cNvSpPr txBox="1"/>
              <p:nvPr/>
            </p:nvSpPr>
            <p:spPr>
              <a:xfrm>
                <a:off x="7011572" y="2299650"/>
                <a:ext cx="459545" cy="168099"/>
              </a:xfrm>
              <a:prstGeom prst="rect">
                <a:avLst/>
              </a:prstGeom>
              <a:noFill/>
            </p:spPr>
            <p:txBody>
              <a:bodyPr wrap="square" rtlCol="0">
                <a:spAutoFit/>
              </a:bodyPr>
              <a:lstStyle/>
              <a:p>
                <a:r>
                  <a:rPr lang="en-US" dirty="0" smtClean="0"/>
                  <a:t>P</a:t>
                </a:r>
                <a:r>
                  <a:rPr lang="en-US" baseline="-25000" dirty="0" smtClean="0"/>
                  <a:t>1</a:t>
                </a:r>
                <a:r>
                  <a:rPr lang="en-US" dirty="0" smtClean="0"/>
                  <a:t>(x</a:t>
                </a:r>
                <a:r>
                  <a:rPr lang="en-US" baseline="-25000" dirty="0" smtClean="0"/>
                  <a:t>1</a:t>
                </a:r>
                <a:r>
                  <a:rPr lang="en-US" dirty="0" smtClean="0"/>
                  <a:t>,y</a:t>
                </a:r>
                <a:r>
                  <a:rPr lang="en-US" baseline="-25000" dirty="0" smtClean="0"/>
                  <a:t>1</a:t>
                </a:r>
                <a:r>
                  <a:rPr lang="en-US" dirty="0" smtClean="0"/>
                  <a:t>)</a:t>
                </a:r>
                <a:endParaRPr lang="en-US" dirty="0"/>
              </a:p>
            </p:txBody>
          </p:sp>
        </p:grpSp>
        <p:sp>
          <p:nvSpPr>
            <p:cNvPr id="24" name="Oval 23"/>
            <p:cNvSpPr/>
            <p:nvPr/>
          </p:nvSpPr>
          <p:spPr>
            <a:xfrm>
              <a:off x="4709160" y="3309424"/>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481668" y="2328204"/>
              <a:ext cx="91440" cy="9144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762000" y="4114800"/>
            <a:ext cx="7315200" cy="2308324"/>
          </a:xfrm>
          <a:prstGeom prst="rect">
            <a:avLst/>
          </a:prstGeom>
          <a:noFill/>
        </p:spPr>
        <p:txBody>
          <a:bodyPr wrap="square" rtlCol="0">
            <a:spAutoFit/>
          </a:bodyPr>
          <a:lstStyle/>
          <a:p>
            <a:r>
              <a:rPr lang="en-US" dirty="0" smtClean="0"/>
              <a:t>Here, </a:t>
            </a:r>
          </a:p>
          <a:p>
            <a:r>
              <a:rPr lang="en-US" dirty="0" smtClean="0"/>
              <a:t>x</a:t>
            </a:r>
            <a:r>
              <a:rPr lang="en-US" baseline="-25000" dirty="0" smtClean="0"/>
              <a:t>1</a:t>
            </a:r>
            <a:r>
              <a:rPr lang="en-US" dirty="0" smtClean="0"/>
              <a:t>, y</a:t>
            </a:r>
            <a:r>
              <a:rPr lang="en-US" baseline="-25000" dirty="0" smtClean="0"/>
              <a:t>1,</a:t>
            </a:r>
            <a:r>
              <a:rPr lang="en-US" dirty="0" smtClean="0"/>
              <a:t> x</a:t>
            </a:r>
            <a:r>
              <a:rPr lang="en-US" baseline="-25000" dirty="0" smtClean="0"/>
              <a:t>2</a:t>
            </a:r>
            <a:r>
              <a:rPr lang="en-US" dirty="0" smtClean="0"/>
              <a:t>, y</a:t>
            </a:r>
            <a:r>
              <a:rPr lang="en-US" baseline="-25000" dirty="0" smtClean="0"/>
              <a:t>2</a:t>
            </a:r>
            <a:r>
              <a:rPr lang="en-US" dirty="0" smtClean="0"/>
              <a:t> and </a:t>
            </a:r>
            <a:r>
              <a:rPr lang="en-US" i="1" dirty="0" smtClean="0"/>
              <a:t>m</a:t>
            </a:r>
            <a:r>
              <a:rPr lang="en-US" dirty="0" smtClean="0"/>
              <a:t> are known values.</a:t>
            </a:r>
          </a:p>
          <a:p>
            <a:r>
              <a:rPr lang="en-US" dirty="0" smtClean="0"/>
              <a:t>Set x= x</a:t>
            </a:r>
            <a:r>
              <a:rPr lang="en-US" baseline="-25000" dirty="0" smtClean="0"/>
              <a:t>1</a:t>
            </a:r>
            <a:r>
              <a:rPr lang="en-US" dirty="0" smtClean="0"/>
              <a:t>	and  y=y</a:t>
            </a:r>
            <a:r>
              <a:rPr lang="en-US" baseline="-25000" dirty="0" smtClean="0"/>
              <a:t>1</a:t>
            </a:r>
            <a:endParaRPr lang="en-US" dirty="0" smtClean="0"/>
          </a:p>
          <a:p>
            <a:r>
              <a:rPr lang="en-US" dirty="0" smtClean="0"/>
              <a:t>Draw a pixel at (x, y) location in the output device.</a:t>
            </a:r>
          </a:p>
          <a:p>
            <a:r>
              <a:rPr lang="en-US" dirty="0" smtClean="0"/>
              <a:t>	Increase x by 1.</a:t>
            </a:r>
          </a:p>
          <a:p>
            <a:r>
              <a:rPr lang="en-US" dirty="0" smtClean="0"/>
              <a:t>	Compute y from line equation y=</a:t>
            </a:r>
            <a:r>
              <a:rPr lang="en-US" dirty="0" err="1" smtClean="0"/>
              <a:t>mx+b</a:t>
            </a:r>
            <a:endParaRPr lang="en-US" dirty="0" smtClean="0"/>
          </a:p>
          <a:p>
            <a:r>
              <a:rPr lang="en-US" dirty="0" smtClean="0"/>
              <a:t>	Draw a pixel at (x, y) location in the output device.</a:t>
            </a:r>
          </a:p>
          <a:p>
            <a:r>
              <a:rPr lang="en-US" dirty="0" smtClean="0"/>
              <a:t>Repeat the computing process of x and y and drawing pixel at (x, y) till x&gt;x</a:t>
            </a:r>
            <a:r>
              <a:rPr lang="en-US" baseline="-25000" dirty="0" smtClean="0"/>
              <a:t>2</a:t>
            </a:r>
            <a:r>
              <a:rPr lang="en-US" dirty="0" smtClean="0"/>
              <a:t>.</a:t>
            </a:r>
            <a:endParaRPr lang="en-US" dirty="0"/>
          </a:p>
        </p:txBody>
      </p:sp>
      <p:sp>
        <p:nvSpPr>
          <p:cNvPr id="32" name="Left Brace 31"/>
          <p:cNvSpPr/>
          <p:nvPr/>
        </p:nvSpPr>
        <p:spPr>
          <a:xfrm>
            <a:off x="1447800" y="5334000"/>
            <a:ext cx="304800" cy="762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657664" y="5514536"/>
            <a:ext cx="914400" cy="369332"/>
          </a:xfrm>
          <a:prstGeom prst="rect">
            <a:avLst/>
          </a:prstGeom>
          <a:noFill/>
        </p:spPr>
        <p:txBody>
          <a:bodyPr wrap="square" rtlCol="0">
            <a:spAutoFit/>
          </a:bodyPr>
          <a:lstStyle/>
          <a:p>
            <a:r>
              <a:rPr lang="en-US" dirty="0" smtClean="0"/>
              <a:t>Repeat</a:t>
            </a:r>
            <a:endParaRPr lang="en-US" dirty="0"/>
          </a:p>
        </p:txBody>
      </p:sp>
      <p:sp>
        <p:nvSpPr>
          <p:cNvPr id="34" name="TextBox 33"/>
          <p:cNvSpPr txBox="1"/>
          <p:nvPr/>
        </p:nvSpPr>
        <p:spPr>
          <a:xfrm>
            <a:off x="304800" y="1524000"/>
            <a:ext cx="3124200" cy="923330"/>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b="1" i="1" dirty="0" smtClean="0"/>
              <a:t>Direct application of line equation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2"/>
          <a:srcRect/>
          <a:stretch>
            <a:fillRect/>
          </a:stretch>
        </p:blipFill>
        <p:spPr bwMode="auto">
          <a:xfrm>
            <a:off x="76200" y="1949097"/>
            <a:ext cx="6019800" cy="4375503"/>
          </a:xfrm>
          <a:prstGeom prst="rect">
            <a:avLst/>
          </a:prstGeom>
          <a:noFill/>
          <a:ln w="9525">
            <a:noFill/>
            <a:miter lim="800000"/>
            <a:headEnd/>
            <a:tailEnd/>
          </a:ln>
          <a:effectLst/>
        </p:spPr>
      </p:pic>
      <p:grpSp>
        <p:nvGrpSpPr>
          <p:cNvPr id="26" name="Group 25"/>
          <p:cNvGrpSpPr/>
          <p:nvPr/>
        </p:nvGrpSpPr>
        <p:grpSpPr>
          <a:xfrm>
            <a:off x="6781800" y="1066800"/>
            <a:ext cx="2133600" cy="1664732"/>
            <a:chOff x="6781800" y="1219200"/>
            <a:chExt cx="2133600" cy="1664732"/>
          </a:xfrm>
        </p:grpSpPr>
        <p:sp>
          <p:nvSpPr>
            <p:cNvPr id="14" name="Rectangle 13"/>
            <p:cNvSpPr/>
            <p:nvPr/>
          </p:nvSpPr>
          <p:spPr>
            <a:xfrm>
              <a:off x="6781800" y="1219200"/>
              <a:ext cx="2133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6781800" y="1814732"/>
              <a:ext cx="1524000" cy="852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72400" y="1371600"/>
              <a:ext cx="1066800" cy="369332"/>
            </a:xfrm>
            <a:prstGeom prst="rect">
              <a:avLst/>
            </a:prstGeom>
            <a:noFill/>
          </p:spPr>
          <p:txBody>
            <a:bodyPr wrap="square" rtlCol="0">
              <a:spAutoFit/>
            </a:bodyPr>
            <a:lstStyle/>
            <a:p>
              <a:r>
                <a:rPr lang="en-US" dirty="0" smtClean="0"/>
                <a:t>P</a:t>
              </a:r>
              <a:r>
                <a:rPr lang="en-US" baseline="-25000" dirty="0" smtClean="0"/>
                <a:t>d</a:t>
              </a:r>
              <a:r>
                <a:rPr lang="en-US" dirty="0" smtClean="0"/>
                <a:t>(</a:t>
              </a:r>
              <a:r>
                <a:rPr lang="en-US" dirty="0" err="1" smtClean="0"/>
                <a:t>x</a:t>
              </a:r>
              <a:r>
                <a:rPr lang="en-US" baseline="-25000" dirty="0" err="1" smtClean="0"/>
                <a:t>d</a:t>
              </a:r>
              <a:r>
                <a:rPr lang="en-US" dirty="0" err="1" smtClean="0"/>
                <a:t>,y</a:t>
              </a:r>
              <a:r>
                <a:rPr lang="en-US" baseline="-25000" dirty="0" err="1" smtClean="0"/>
                <a:t>d</a:t>
              </a:r>
              <a:r>
                <a:rPr lang="en-US" dirty="0" smtClean="0"/>
                <a:t>)</a:t>
              </a:r>
              <a:endParaRPr lang="en-US" dirty="0"/>
            </a:p>
          </p:txBody>
        </p:sp>
        <p:sp>
          <p:nvSpPr>
            <p:cNvPr id="22" name="TextBox 21"/>
            <p:cNvSpPr txBox="1"/>
            <p:nvPr/>
          </p:nvSpPr>
          <p:spPr>
            <a:xfrm>
              <a:off x="6781800" y="2514600"/>
              <a:ext cx="1066800" cy="369332"/>
            </a:xfrm>
            <a:prstGeom prst="rect">
              <a:avLst/>
            </a:prstGeom>
            <a:noFill/>
          </p:spPr>
          <p:txBody>
            <a:bodyPr wrap="square" rtlCol="0">
              <a:spAutoFit/>
            </a:bodyPr>
            <a:lstStyle/>
            <a:p>
              <a:r>
                <a:rPr lang="en-US" dirty="0" smtClean="0"/>
                <a:t>P</a:t>
              </a:r>
              <a:r>
                <a:rPr lang="en-US" baseline="-25000" dirty="0" smtClean="0"/>
                <a:t>s</a:t>
              </a:r>
              <a:r>
                <a:rPr lang="en-US" dirty="0" smtClean="0"/>
                <a:t>(</a:t>
              </a:r>
              <a:r>
                <a:rPr lang="en-US" dirty="0" err="1" smtClean="0"/>
                <a:t>x</a:t>
              </a:r>
              <a:r>
                <a:rPr lang="en-US" baseline="-25000" dirty="0" err="1" smtClean="0"/>
                <a:t>s</a:t>
              </a:r>
              <a:r>
                <a:rPr lang="en-US" dirty="0" err="1" smtClean="0"/>
                <a:t>,y</a:t>
              </a:r>
              <a:r>
                <a:rPr lang="en-US" baseline="-25000" dirty="0" err="1" smtClean="0"/>
                <a:t>s</a:t>
              </a:r>
              <a:r>
                <a:rPr lang="en-US" dirty="0" smtClean="0"/>
                <a:t>)</a:t>
              </a:r>
              <a:endParaRPr lang="en-US" dirty="0"/>
            </a:p>
          </p:txBody>
        </p:sp>
      </p:grpSp>
      <p:sp>
        <p:nvSpPr>
          <p:cNvPr id="24" name="TextBox 23"/>
          <p:cNvSpPr txBox="1"/>
          <p:nvPr/>
        </p:nvSpPr>
        <p:spPr>
          <a:xfrm>
            <a:off x="6172200" y="2743200"/>
            <a:ext cx="2819400" cy="4247317"/>
          </a:xfrm>
          <a:prstGeom prst="rect">
            <a:avLst/>
          </a:prstGeom>
          <a:noFill/>
        </p:spPr>
        <p:txBody>
          <a:bodyPr wrap="square" rtlCol="0">
            <a:spAutoFit/>
          </a:bodyPr>
          <a:lstStyle/>
          <a:p>
            <a:r>
              <a:rPr lang="en-US" dirty="0" smtClean="0"/>
              <a:t>Here, P</a:t>
            </a:r>
            <a:r>
              <a:rPr lang="en-US" baseline="-25000" dirty="0" smtClean="0"/>
              <a:t>s</a:t>
            </a:r>
            <a:r>
              <a:rPr lang="en-US" dirty="0" smtClean="0"/>
              <a:t> is a start point, P</a:t>
            </a:r>
            <a:r>
              <a:rPr lang="en-US" baseline="-25000" dirty="0" smtClean="0"/>
              <a:t>d</a:t>
            </a:r>
            <a:r>
              <a:rPr lang="en-US" dirty="0" smtClean="0"/>
              <a:t> is a destination point.</a:t>
            </a:r>
          </a:p>
          <a:p>
            <a:r>
              <a:rPr lang="en-US" b="1" dirty="0" smtClean="0"/>
              <a:t>Starting Step</a:t>
            </a:r>
            <a:r>
              <a:rPr lang="en-US" dirty="0" smtClean="0"/>
              <a:t>:</a:t>
            </a:r>
          </a:p>
          <a:p>
            <a:r>
              <a:rPr lang="en-US" dirty="0" smtClean="0"/>
              <a:t>x=</a:t>
            </a:r>
            <a:r>
              <a:rPr lang="en-US" dirty="0" err="1" smtClean="0"/>
              <a:t>x</a:t>
            </a:r>
            <a:r>
              <a:rPr lang="en-US" baseline="-25000" dirty="0" err="1" smtClean="0"/>
              <a:t>s</a:t>
            </a:r>
            <a:r>
              <a:rPr lang="en-US" dirty="0" smtClean="0"/>
              <a:t>=0.</a:t>
            </a:r>
          </a:p>
          <a:p>
            <a:r>
              <a:rPr lang="en-US" dirty="0" smtClean="0"/>
              <a:t>y=</a:t>
            </a:r>
            <a:r>
              <a:rPr lang="en-US" dirty="0" err="1" smtClean="0"/>
              <a:t>y</a:t>
            </a:r>
            <a:r>
              <a:rPr lang="en-US" baseline="-25000" dirty="0" err="1" smtClean="0"/>
              <a:t>s</a:t>
            </a:r>
            <a:r>
              <a:rPr lang="en-US" dirty="0" smtClean="0"/>
              <a:t>=b</a:t>
            </a:r>
          </a:p>
          <a:p>
            <a:r>
              <a:rPr lang="en-US" b="1" dirty="0" smtClean="0"/>
              <a:t>Step 2</a:t>
            </a:r>
            <a:r>
              <a:rPr lang="en-US" dirty="0" smtClean="0"/>
              <a:t>: x=x</a:t>
            </a:r>
            <a:r>
              <a:rPr lang="en-US" baseline="-25000" dirty="0" smtClean="0"/>
              <a:t>s</a:t>
            </a:r>
            <a:r>
              <a:rPr lang="en-US" dirty="0" smtClean="0"/>
              <a:t>+1, compute y.</a:t>
            </a:r>
          </a:p>
          <a:p>
            <a:r>
              <a:rPr lang="en-US" dirty="0" smtClean="0"/>
              <a:t>             Draw pixel at (x, y)</a:t>
            </a:r>
          </a:p>
          <a:p>
            <a:r>
              <a:rPr lang="en-US" dirty="0" smtClean="0"/>
              <a:t>             using </a:t>
            </a:r>
            <a:r>
              <a:rPr lang="en-US" dirty="0" err="1" smtClean="0"/>
              <a:t>putpixel</a:t>
            </a:r>
            <a:r>
              <a:rPr lang="en-US" dirty="0" smtClean="0"/>
              <a:t>(</a:t>
            </a:r>
            <a:r>
              <a:rPr lang="en-US" dirty="0" err="1" smtClean="0"/>
              <a:t>x,y,c</a:t>
            </a:r>
            <a:r>
              <a:rPr lang="en-US" dirty="0" smtClean="0"/>
              <a:t>)</a:t>
            </a:r>
          </a:p>
          <a:p>
            <a:r>
              <a:rPr lang="en-US" b="1" dirty="0" smtClean="0"/>
              <a:t>Step 3</a:t>
            </a:r>
            <a:r>
              <a:rPr lang="en-US" dirty="0" smtClean="0"/>
              <a:t>: x=x</a:t>
            </a:r>
            <a:r>
              <a:rPr lang="en-US" baseline="-25000" dirty="0" smtClean="0"/>
              <a:t>s</a:t>
            </a:r>
            <a:r>
              <a:rPr lang="en-US" dirty="0" smtClean="0"/>
              <a:t>+2, compute y.</a:t>
            </a:r>
          </a:p>
          <a:p>
            <a:r>
              <a:rPr lang="en-US" dirty="0" smtClean="0"/>
              <a:t>             Draw pixel at (x, y)</a:t>
            </a:r>
          </a:p>
          <a:p>
            <a:r>
              <a:rPr lang="en-US" dirty="0" smtClean="0"/>
              <a:t>             using </a:t>
            </a:r>
            <a:r>
              <a:rPr lang="en-US" dirty="0" err="1" smtClean="0"/>
              <a:t>putpixel</a:t>
            </a:r>
            <a:r>
              <a:rPr lang="en-US" dirty="0" smtClean="0"/>
              <a:t>(</a:t>
            </a:r>
            <a:r>
              <a:rPr lang="en-US" dirty="0" err="1" smtClean="0"/>
              <a:t>x,y,c</a:t>
            </a:r>
            <a:r>
              <a:rPr lang="en-US" dirty="0" smtClean="0"/>
              <a:t>)</a:t>
            </a:r>
          </a:p>
          <a:p>
            <a:r>
              <a:rPr lang="en-US" dirty="0" smtClean="0"/>
              <a:t>…. ….</a:t>
            </a:r>
          </a:p>
          <a:p>
            <a:r>
              <a:rPr lang="en-US" b="1" dirty="0" smtClean="0"/>
              <a:t>Last Step</a:t>
            </a:r>
            <a:r>
              <a:rPr lang="en-US" dirty="0" smtClean="0"/>
              <a:t>: x=</a:t>
            </a:r>
            <a:r>
              <a:rPr lang="en-US" dirty="0" err="1" smtClean="0"/>
              <a:t>x</a:t>
            </a:r>
            <a:r>
              <a:rPr lang="en-US" baseline="-25000" dirty="0" err="1" smtClean="0"/>
              <a:t>d</a:t>
            </a:r>
            <a:r>
              <a:rPr lang="en-US" dirty="0" smtClean="0"/>
              <a:t>, compute y.</a:t>
            </a:r>
          </a:p>
          <a:p>
            <a:r>
              <a:rPr lang="en-US" dirty="0" smtClean="0"/>
              <a:t>             Draw pixel at (x, y)</a:t>
            </a:r>
          </a:p>
          <a:p>
            <a:r>
              <a:rPr lang="en-US" dirty="0" smtClean="0"/>
              <a:t>             using </a:t>
            </a:r>
            <a:r>
              <a:rPr lang="en-US" dirty="0" err="1" smtClean="0"/>
              <a:t>putpixel</a:t>
            </a:r>
            <a:r>
              <a:rPr lang="en-US" dirty="0" smtClean="0"/>
              <a:t>(</a:t>
            </a:r>
            <a:r>
              <a:rPr lang="en-US" dirty="0" err="1" smtClean="0"/>
              <a:t>x,y,c</a:t>
            </a:r>
            <a:r>
              <a:rPr lang="en-US" dirty="0" smtClean="0"/>
              <a:t>)</a:t>
            </a:r>
          </a:p>
        </p:txBody>
      </p:sp>
      <p:sp>
        <p:nvSpPr>
          <p:cNvPr id="29" name="TextBox 28"/>
          <p:cNvSpPr txBox="1"/>
          <p:nvPr/>
        </p:nvSpPr>
        <p:spPr>
          <a:xfrm>
            <a:off x="304800" y="1334869"/>
            <a:ext cx="3810000" cy="646331"/>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b="1" i="1" dirty="0" smtClean="0"/>
              <a:t>Direct application of line equation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5"/>
          <p:cNvGrpSpPr/>
          <p:nvPr/>
        </p:nvGrpSpPr>
        <p:grpSpPr>
          <a:xfrm>
            <a:off x="6781800" y="1066800"/>
            <a:ext cx="2133600" cy="1664732"/>
            <a:chOff x="6781800" y="1219200"/>
            <a:chExt cx="2133600" cy="1664732"/>
          </a:xfrm>
        </p:grpSpPr>
        <p:sp>
          <p:nvSpPr>
            <p:cNvPr id="14" name="Rectangle 13"/>
            <p:cNvSpPr/>
            <p:nvPr/>
          </p:nvSpPr>
          <p:spPr>
            <a:xfrm>
              <a:off x="6781800" y="1219200"/>
              <a:ext cx="2133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6781800" y="1814732"/>
              <a:ext cx="1524000" cy="852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72400" y="1371600"/>
              <a:ext cx="1066800" cy="369332"/>
            </a:xfrm>
            <a:prstGeom prst="rect">
              <a:avLst/>
            </a:prstGeom>
            <a:noFill/>
          </p:spPr>
          <p:txBody>
            <a:bodyPr wrap="square" rtlCol="0">
              <a:spAutoFit/>
            </a:bodyPr>
            <a:lstStyle/>
            <a:p>
              <a:r>
                <a:rPr lang="en-US" dirty="0" smtClean="0"/>
                <a:t>P</a:t>
              </a:r>
              <a:r>
                <a:rPr lang="en-US" baseline="-25000" dirty="0" smtClean="0"/>
                <a:t>d</a:t>
              </a:r>
              <a:r>
                <a:rPr lang="en-US" dirty="0" smtClean="0"/>
                <a:t>(</a:t>
              </a:r>
              <a:r>
                <a:rPr lang="en-US" dirty="0" err="1" smtClean="0"/>
                <a:t>x</a:t>
              </a:r>
              <a:r>
                <a:rPr lang="en-US" baseline="-25000" dirty="0" err="1" smtClean="0"/>
                <a:t>d</a:t>
              </a:r>
              <a:r>
                <a:rPr lang="en-US" dirty="0" err="1" smtClean="0"/>
                <a:t>,y</a:t>
              </a:r>
              <a:r>
                <a:rPr lang="en-US" baseline="-25000" dirty="0" err="1" smtClean="0"/>
                <a:t>d</a:t>
              </a:r>
              <a:r>
                <a:rPr lang="en-US" dirty="0" smtClean="0"/>
                <a:t>)</a:t>
              </a:r>
              <a:endParaRPr lang="en-US" dirty="0"/>
            </a:p>
          </p:txBody>
        </p:sp>
        <p:sp>
          <p:nvSpPr>
            <p:cNvPr id="22" name="TextBox 21"/>
            <p:cNvSpPr txBox="1"/>
            <p:nvPr/>
          </p:nvSpPr>
          <p:spPr>
            <a:xfrm>
              <a:off x="6781800" y="2514600"/>
              <a:ext cx="1066800" cy="369332"/>
            </a:xfrm>
            <a:prstGeom prst="rect">
              <a:avLst/>
            </a:prstGeom>
            <a:noFill/>
          </p:spPr>
          <p:txBody>
            <a:bodyPr wrap="square" rtlCol="0">
              <a:spAutoFit/>
            </a:bodyPr>
            <a:lstStyle/>
            <a:p>
              <a:r>
                <a:rPr lang="en-US" dirty="0" smtClean="0"/>
                <a:t>P</a:t>
              </a:r>
              <a:r>
                <a:rPr lang="en-US" baseline="-25000" dirty="0" smtClean="0"/>
                <a:t>s</a:t>
              </a:r>
              <a:r>
                <a:rPr lang="en-US" dirty="0" smtClean="0"/>
                <a:t>(</a:t>
              </a:r>
              <a:r>
                <a:rPr lang="en-US" dirty="0" err="1" smtClean="0"/>
                <a:t>x</a:t>
              </a:r>
              <a:r>
                <a:rPr lang="en-US" baseline="-25000" dirty="0" err="1" smtClean="0"/>
                <a:t>s</a:t>
              </a:r>
              <a:r>
                <a:rPr lang="en-US" dirty="0" err="1" smtClean="0"/>
                <a:t>,y</a:t>
              </a:r>
              <a:r>
                <a:rPr lang="en-US" baseline="-25000" dirty="0" err="1" smtClean="0"/>
                <a:t>s</a:t>
              </a:r>
              <a:r>
                <a:rPr lang="en-US" dirty="0" smtClean="0"/>
                <a:t>)</a:t>
              </a:r>
              <a:endParaRPr lang="en-US" dirty="0"/>
            </a:p>
          </p:txBody>
        </p:sp>
      </p:grpSp>
      <p:sp>
        <p:nvSpPr>
          <p:cNvPr id="24" name="TextBox 23"/>
          <p:cNvSpPr txBox="1"/>
          <p:nvPr/>
        </p:nvSpPr>
        <p:spPr>
          <a:xfrm>
            <a:off x="6172200" y="2743200"/>
            <a:ext cx="2819400" cy="4247317"/>
          </a:xfrm>
          <a:prstGeom prst="rect">
            <a:avLst/>
          </a:prstGeom>
          <a:noFill/>
        </p:spPr>
        <p:txBody>
          <a:bodyPr wrap="square" rtlCol="0">
            <a:spAutoFit/>
          </a:bodyPr>
          <a:lstStyle/>
          <a:p>
            <a:r>
              <a:rPr lang="en-US" dirty="0" smtClean="0"/>
              <a:t>Here, P</a:t>
            </a:r>
            <a:r>
              <a:rPr lang="en-US" baseline="-25000" dirty="0" smtClean="0"/>
              <a:t>s</a:t>
            </a:r>
            <a:r>
              <a:rPr lang="en-US" dirty="0" smtClean="0"/>
              <a:t> is a start point, P</a:t>
            </a:r>
            <a:r>
              <a:rPr lang="en-US" baseline="-25000" dirty="0" smtClean="0"/>
              <a:t>d</a:t>
            </a:r>
            <a:r>
              <a:rPr lang="en-US" dirty="0" smtClean="0"/>
              <a:t> is a destination point.</a:t>
            </a:r>
          </a:p>
          <a:p>
            <a:r>
              <a:rPr lang="en-US" b="1" dirty="0" smtClean="0"/>
              <a:t>Starting Step</a:t>
            </a:r>
            <a:r>
              <a:rPr lang="en-US" dirty="0" smtClean="0"/>
              <a:t>:</a:t>
            </a:r>
          </a:p>
          <a:p>
            <a:r>
              <a:rPr lang="en-US" dirty="0" smtClean="0"/>
              <a:t>x=</a:t>
            </a:r>
            <a:r>
              <a:rPr lang="en-US" dirty="0" err="1" smtClean="0"/>
              <a:t>x</a:t>
            </a:r>
            <a:r>
              <a:rPr lang="en-US" baseline="-25000" dirty="0" err="1" smtClean="0"/>
              <a:t>s</a:t>
            </a:r>
            <a:r>
              <a:rPr lang="en-US" dirty="0" smtClean="0"/>
              <a:t>=0.</a:t>
            </a:r>
          </a:p>
          <a:p>
            <a:r>
              <a:rPr lang="en-US" dirty="0" smtClean="0"/>
              <a:t>y=</a:t>
            </a:r>
            <a:r>
              <a:rPr lang="en-US" dirty="0" err="1" smtClean="0"/>
              <a:t>y</a:t>
            </a:r>
            <a:r>
              <a:rPr lang="en-US" baseline="-25000" dirty="0" err="1" smtClean="0"/>
              <a:t>s</a:t>
            </a:r>
            <a:r>
              <a:rPr lang="en-US" dirty="0" smtClean="0"/>
              <a:t>=b</a:t>
            </a:r>
          </a:p>
          <a:p>
            <a:r>
              <a:rPr lang="en-US" b="1" dirty="0" smtClean="0"/>
              <a:t>Step 2</a:t>
            </a:r>
            <a:r>
              <a:rPr lang="en-US" dirty="0" smtClean="0"/>
              <a:t>: x=x</a:t>
            </a:r>
            <a:r>
              <a:rPr lang="en-US" baseline="-25000" dirty="0" smtClean="0"/>
              <a:t>s</a:t>
            </a:r>
            <a:r>
              <a:rPr lang="en-US" dirty="0" smtClean="0"/>
              <a:t>+1, compute y.</a:t>
            </a:r>
          </a:p>
          <a:p>
            <a:r>
              <a:rPr lang="en-US" dirty="0" smtClean="0"/>
              <a:t>             Draw pixel at (x, y)</a:t>
            </a:r>
          </a:p>
          <a:p>
            <a:r>
              <a:rPr lang="en-US" dirty="0" smtClean="0"/>
              <a:t>             using </a:t>
            </a:r>
            <a:r>
              <a:rPr lang="en-US" dirty="0" err="1" smtClean="0"/>
              <a:t>putpixel</a:t>
            </a:r>
            <a:r>
              <a:rPr lang="en-US" dirty="0" smtClean="0"/>
              <a:t>(</a:t>
            </a:r>
            <a:r>
              <a:rPr lang="en-US" dirty="0" err="1" smtClean="0"/>
              <a:t>x,y,c</a:t>
            </a:r>
            <a:r>
              <a:rPr lang="en-US" dirty="0" smtClean="0"/>
              <a:t>)</a:t>
            </a:r>
          </a:p>
          <a:p>
            <a:r>
              <a:rPr lang="en-US" b="1" dirty="0" smtClean="0"/>
              <a:t>Step 3</a:t>
            </a:r>
            <a:r>
              <a:rPr lang="en-US" dirty="0" smtClean="0"/>
              <a:t>: x=x</a:t>
            </a:r>
            <a:r>
              <a:rPr lang="en-US" baseline="-25000" dirty="0" smtClean="0"/>
              <a:t>s</a:t>
            </a:r>
            <a:r>
              <a:rPr lang="en-US" dirty="0" smtClean="0"/>
              <a:t>+2, compute y.</a:t>
            </a:r>
          </a:p>
          <a:p>
            <a:r>
              <a:rPr lang="en-US" dirty="0" smtClean="0"/>
              <a:t>             Draw pixel at (x, y)</a:t>
            </a:r>
          </a:p>
          <a:p>
            <a:r>
              <a:rPr lang="en-US" dirty="0" smtClean="0"/>
              <a:t>             using </a:t>
            </a:r>
            <a:r>
              <a:rPr lang="en-US" dirty="0" err="1" smtClean="0"/>
              <a:t>putpixel</a:t>
            </a:r>
            <a:r>
              <a:rPr lang="en-US" dirty="0" smtClean="0"/>
              <a:t>(</a:t>
            </a:r>
            <a:r>
              <a:rPr lang="en-US" dirty="0" err="1" smtClean="0"/>
              <a:t>x,y,c</a:t>
            </a:r>
            <a:r>
              <a:rPr lang="en-US" dirty="0" smtClean="0"/>
              <a:t>)</a:t>
            </a:r>
          </a:p>
          <a:p>
            <a:r>
              <a:rPr lang="en-US" dirty="0" smtClean="0"/>
              <a:t>…. ….</a:t>
            </a:r>
          </a:p>
          <a:p>
            <a:r>
              <a:rPr lang="en-US" b="1" dirty="0" smtClean="0"/>
              <a:t>Last Step</a:t>
            </a:r>
            <a:r>
              <a:rPr lang="en-US" dirty="0" smtClean="0"/>
              <a:t>: x=</a:t>
            </a:r>
            <a:r>
              <a:rPr lang="en-US" dirty="0" err="1" smtClean="0"/>
              <a:t>x</a:t>
            </a:r>
            <a:r>
              <a:rPr lang="en-US" baseline="-25000" dirty="0" err="1" smtClean="0"/>
              <a:t>d</a:t>
            </a:r>
            <a:r>
              <a:rPr lang="en-US" dirty="0" smtClean="0"/>
              <a:t>, compute y.</a:t>
            </a:r>
          </a:p>
          <a:p>
            <a:r>
              <a:rPr lang="en-US" dirty="0" smtClean="0"/>
              <a:t>             Draw pixel at (x, y)</a:t>
            </a:r>
          </a:p>
          <a:p>
            <a:r>
              <a:rPr lang="en-US" dirty="0" smtClean="0"/>
              <a:t>             using </a:t>
            </a:r>
            <a:r>
              <a:rPr lang="en-US" dirty="0" err="1" smtClean="0"/>
              <a:t>putpixel</a:t>
            </a:r>
            <a:r>
              <a:rPr lang="en-US" dirty="0" smtClean="0"/>
              <a:t>(</a:t>
            </a:r>
            <a:r>
              <a:rPr lang="en-US" dirty="0" err="1" smtClean="0"/>
              <a:t>x,y,c</a:t>
            </a:r>
            <a:r>
              <a:rPr lang="en-US" dirty="0" smtClean="0"/>
              <a:t>)</a:t>
            </a:r>
          </a:p>
        </p:txBody>
      </p:sp>
      <p:sp>
        <p:nvSpPr>
          <p:cNvPr id="29" name="TextBox 28"/>
          <p:cNvSpPr txBox="1"/>
          <p:nvPr/>
        </p:nvSpPr>
        <p:spPr>
          <a:xfrm>
            <a:off x="304800" y="1334869"/>
            <a:ext cx="3810000" cy="646331"/>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b="1" i="1" dirty="0" smtClean="0"/>
              <a:t>Direct application of line equation</a:t>
            </a:r>
          </a:p>
        </p:txBody>
      </p:sp>
      <p:sp>
        <p:nvSpPr>
          <p:cNvPr id="23" name="TextBox 22"/>
          <p:cNvSpPr txBox="1"/>
          <p:nvPr/>
        </p:nvSpPr>
        <p:spPr>
          <a:xfrm>
            <a:off x="381000" y="2286000"/>
            <a:ext cx="5257800" cy="923330"/>
          </a:xfrm>
          <a:prstGeom prst="rect">
            <a:avLst/>
          </a:prstGeom>
          <a:noFill/>
        </p:spPr>
        <p:txBody>
          <a:bodyPr wrap="square" rtlCol="0">
            <a:spAutoFit/>
          </a:bodyPr>
          <a:lstStyle/>
          <a:p>
            <a:r>
              <a:rPr lang="en-US" dirty="0" smtClean="0"/>
              <a:t>Disadvantage:</a:t>
            </a:r>
          </a:p>
          <a:p>
            <a:r>
              <a:rPr lang="en-US" dirty="0" smtClean="0"/>
              <a:t>Consider the following scenario in left figure.</a:t>
            </a:r>
          </a:p>
          <a:p>
            <a:r>
              <a:rPr lang="en-US" dirty="0" smtClean="0"/>
              <a:t>Only three pixels are dawn. I does not looks like a line.</a:t>
            </a:r>
            <a:endParaRPr lang="en-US" dirty="0"/>
          </a:p>
        </p:txBody>
      </p:sp>
      <p:pic>
        <p:nvPicPr>
          <p:cNvPr id="2050" name="Picture 2"/>
          <p:cNvPicPr>
            <a:picLocks noChangeAspect="1" noChangeArrowheads="1"/>
          </p:cNvPicPr>
          <p:nvPr/>
        </p:nvPicPr>
        <p:blipFill>
          <a:blip r:embed="rId2"/>
          <a:srcRect/>
          <a:stretch>
            <a:fillRect/>
          </a:stretch>
        </p:blipFill>
        <p:spPr bwMode="auto">
          <a:xfrm>
            <a:off x="76200" y="3124200"/>
            <a:ext cx="3028950" cy="34766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200400" y="3200400"/>
            <a:ext cx="2990850" cy="345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04800" y="1334869"/>
            <a:ext cx="3810000" cy="646331"/>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b="1" i="1" dirty="0" smtClean="0"/>
              <a:t>Direct application of line equation</a:t>
            </a:r>
          </a:p>
        </p:txBody>
      </p:sp>
      <p:pic>
        <p:nvPicPr>
          <p:cNvPr id="4098" name="Picture 2"/>
          <p:cNvPicPr>
            <a:picLocks noChangeAspect="1" noChangeArrowheads="1"/>
          </p:cNvPicPr>
          <p:nvPr/>
        </p:nvPicPr>
        <p:blipFill>
          <a:blip r:embed="rId2"/>
          <a:srcRect/>
          <a:stretch>
            <a:fillRect/>
          </a:stretch>
        </p:blipFill>
        <p:spPr bwMode="auto">
          <a:xfrm>
            <a:off x="685801" y="2133600"/>
            <a:ext cx="7772400" cy="3601844"/>
          </a:xfrm>
          <a:prstGeom prst="rect">
            <a:avLst/>
          </a:prstGeom>
          <a:noFill/>
          <a:ln w="9525">
            <a:noFill/>
            <a:miter lim="800000"/>
            <a:headEnd/>
            <a:tailEnd/>
          </a:ln>
          <a:effectLst/>
        </p:spPr>
      </p:pic>
      <p:sp>
        <p:nvSpPr>
          <p:cNvPr id="14" name="TextBox 13"/>
          <p:cNvSpPr txBox="1"/>
          <p:nvPr/>
        </p:nvSpPr>
        <p:spPr>
          <a:xfrm>
            <a:off x="5257800" y="1600200"/>
            <a:ext cx="3048000" cy="369332"/>
          </a:xfrm>
          <a:prstGeom prst="rect">
            <a:avLst/>
          </a:prstGeom>
          <a:noFill/>
        </p:spPr>
        <p:txBody>
          <a:bodyPr wrap="square" rtlCol="0">
            <a:spAutoFit/>
          </a:bodyPr>
          <a:lstStyle/>
          <a:p>
            <a:r>
              <a:rPr lang="en-US" u="sng" dirty="0" smtClean="0"/>
              <a:t>Drawing in a graph paper</a:t>
            </a:r>
            <a:endParaRPr lang="en-US"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04800" y="1334869"/>
            <a:ext cx="3810000" cy="646331"/>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b="1" i="1" dirty="0" smtClean="0"/>
              <a:t>Direct application of line equation</a:t>
            </a:r>
          </a:p>
        </p:txBody>
      </p:sp>
      <p:pic>
        <p:nvPicPr>
          <p:cNvPr id="5122" name="Picture 2"/>
          <p:cNvPicPr>
            <a:picLocks noChangeAspect="1" noChangeArrowheads="1"/>
          </p:cNvPicPr>
          <p:nvPr/>
        </p:nvPicPr>
        <p:blipFill>
          <a:blip r:embed="rId2"/>
          <a:srcRect/>
          <a:stretch>
            <a:fillRect/>
          </a:stretch>
        </p:blipFill>
        <p:spPr bwMode="auto">
          <a:xfrm>
            <a:off x="2133600" y="1981200"/>
            <a:ext cx="5902196"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04800" y="1334869"/>
            <a:ext cx="3810000" cy="646331"/>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b="1" i="1" dirty="0" smtClean="0"/>
              <a:t>Direct application of line equation</a:t>
            </a:r>
          </a:p>
        </p:txBody>
      </p:sp>
      <p:pic>
        <p:nvPicPr>
          <p:cNvPr id="6146" name="Picture 2"/>
          <p:cNvPicPr>
            <a:picLocks noChangeAspect="1" noChangeArrowheads="1"/>
          </p:cNvPicPr>
          <p:nvPr/>
        </p:nvPicPr>
        <p:blipFill>
          <a:blip r:embed="rId2"/>
          <a:srcRect/>
          <a:stretch>
            <a:fillRect/>
          </a:stretch>
        </p:blipFill>
        <p:spPr bwMode="auto">
          <a:xfrm>
            <a:off x="1676400" y="1981200"/>
            <a:ext cx="5982314"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2"/>
          <a:srcRect/>
          <a:stretch>
            <a:fillRect/>
          </a:stretch>
        </p:blipFill>
        <p:spPr bwMode="auto">
          <a:xfrm>
            <a:off x="3276600" y="1371600"/>
            <a:ext cx="5715000" cy="4616622"/>
          </a:xfrm>
          <a:prstGeom prst="rect">
            <a:avLst/>
          </a:prstGeom>
          <a:noFill/>
          <a:ln w="9525">
            <a:noFill/>
            <a:miter lim="800000"/>
            <a:headEnd/>
            <a:tailEnd/>
          </a:ln>
          <a:effectLst/>
        </p:spPr>
      </p:pic>
      <p:sp>
        <p:nvSpPr>
          <p:cNvPr id="14" name="TextBox 13"/>
          <p:cNvSpPr txBox="1"/>
          <p:nvPr/>
        </p:nvSpPr>
        <p:spPr>
          <a:xfrm>
            <a:off x="304800" y="1524000"/>
            <a:ext cx="3124200" cy="1938992"/>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i="1" dirty="0" smtClean="0"/>
              <a:t>Direct application of line equation</a:t>
            </a:r>
          </a:p>
          <a:p>
            <a:pPr marL="342900" indent="-342900">
              <a:buAutoNum type="arabicPeriod"/>
            </a:pPr>
            <a:r>
              <a:rPr lang="en-US" sz="2400" b="1" i="1" dirty="0" smtClean="0"/>
              <a:t>Digital Differential Analyzer (DDA)</a:t>
            </a:r>
          </a:p>
          <a:p>
            <a:pPr marL="342900" indent="-342900">
              <a:buAutoNum type="arabicPeriod"/>
            </a:pPr>
            <a:r>
              <a:rPr lang="en-US" i="1" dirty="0" err="1" smtClean="0"/>
              <a:t>Bresenham’s</a:t>
            </a:r>
            <a:r>
              <a:rPr lang="en-US" i="1" dirty="0" smtClean="0"/>
              <a:t> Line Algorithm</a:t>
            </a:r>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81000" y="1371600"/>
            <a:ext cx="7924800" cy="369332"/>
          </a:xfrm>
          <a:prstGeom prst="rect">
            <a:avLst/>
          </a:prstGeom>
          <a:noFill/>
        </p:spPr>
        <p:txBody>
          <a:bodyPr wrap="square" rtlCol="0">
            <a:spAutoFit/>
          </a:bodyPr>
          <a:lstStyle/>
          <a:p>
            <a:pPr marL="342900" indent="-342900"/>
            <a:r>
              <a:rPr lang="en-US" b="1" i="1" dirty="0" smtClean="0"/>
              <a:t>Scan converting a line using: 	2.   Digital Differential Analyzer (DDA)</a:t>
            </a:r>
          </a:p>
        </p:txBody>
      </p:sp>
      <p:sp>
        <p:nvSpPr>
          <p:cNvPr id="15" name="TextBox 14"/>
          <p:cNvSpPr txBox="1"/>
          <p:nvPr/>
        </p:nvSpPr>
        <p:spPr>
          <a:xfrm>
            <a:off x="381000" y="1752600"/>
            <a:ext cx="8229600" cy="646331"/>
          </a:xfrm>
          <a:prstGeom prst="rect">
            <a:avLst/>
          </a:prstGeom>
          <a:noFill/>
        </p:spPr>
        <p:txBody>
          <a:bodyPr wrap="square" rtlCol="0">
            <a:spAutoFit/>
          </a:bodyPr>
          <a:lstStyle/>
          <a:p>
            <a:pPr>
              <a:buFont typeface="Arial" pitchFamily="34" charset="0"/>
              <a:buChar char="•"/>
            </a:pPr>
            <a:r>
              <a:rPr lang="en-US" dirty="0" smtClean="0"/>
              <a:t> The digital differential analyzer algorithm is an incremental scan-conversion method. </a:t>
            </a:r>
          </a:p>
          <a:p>
            <a:pPr>
              <a:buFont typeface="Arial" pitchFamily="34" charset="0"/>
              <a:buChar char="•"/>
            </a:pPr>
            <a:r>
              <a:rPr lang="en-US" dirty="0" smtClean="0"/>
              <a:t> The approach performs calculation at each step using results of preceding step.</a:t>
            </a:r>
            <a:endParaRPr lang="en-US" dirty="0"/>
          </a:p>
        </p:txBody>
      </p:sp>
      <p:sp>
        <p:nvSpPr>
          <p:cNvPr id="16" name="TextBox 15"/>
          <p:cNvSpPr txBox="1"/>
          <p:nvPr/>
        </p:nvSpPr>
        <p:spPr>
          <a:xfrm>
            <a:off x="228600" y="2438400"/>
            <a:ext cx="5181600" cy="923330"/>
          </a:xfrm>
          <a:prstGeom prst="rect">
            <a:avLst/>
          </a:prstGeom>
          <a:noFill/>
        </p:spPr>
        <p:txBody>
          <a:bodyPr wrap="square" rtlCol="0">
            <a:spAutoFit/>
          </a:bodyPr>
          <a:lstStyle/>
          <a:p>
            <a:pPr>
              <a:buFont typeface="Arial" pitchFamily="34" charset="0"/>
              <a:buChar char="•"/>
            </a:pPr>
            <a:r>
              <a:rPr lang="en-US" dirty="0" smtClean="0"/>
              <a:t> Start point </a:t>
            </a:r>
            <a:r>
              <a:rPr lang="en-US" b="1" dirty="0" smtClean="0"/>
              <a:t>(x</a:t>
            </a:r>
            <a:r>
              <a:rPr lang="en-US" b="1" baseline="-25000" dirty="0" smtClean="0"/>
              <a:t>1</a:t>
            </a:r>
            <a:r>
              <a:rPr lang="en-US" b="1" dirty="0" smtClean="0"/>
              <a:t>, y</a:t>
            </a:r>
            <a:r>
              <a:rPr lang="en-US" b="1" baseline="-25000" dirty="0" smtClean="0"/>
              <a:t>1</a:t>
            </a:r>
            <a:r>
              <a:rPr lang="en-US" b="1" dirty="0" smtClean="0"/>
              <a:t>), </a:t>
            </a:r>
            <a:r>
              <a:rPr lang="en-US" dirty="0" smtClean="0"/>
              <a:t>end point</a:t>
            </a:r>
            <a:r>
              <a:rPr lang="en-US" b="1" dirty="0" smtClean="0"/>
              <a:t> (</a:t>
            </a:r>
            <a:r>
              <a:rPr lang="en-US" b="1" dirty="0" err="1" smtClean="0"/>
              <a:t>x</a:t>
            </a:r>
            <a:r>
              <a:rPr lang="en-US" b="1" baseline="-25000" dirty="0" err="1" smtClean="0"/>
              <a:t>m</a:t>
            </a:r>
            <a:r>
              <a:rPr lang="en-US" b="1" dirty="0" smtClean="0"/>
              <a:t>, </a:t>
            </a:r>
            <a:r>
              <a:rPr lang="en-US" b="1" dirty="0" err="1" smtClean="0"/>
              <a:t>y</a:t>
            </a:r>
            <a:r>
              <a:rPr lang="en-US" b="1" baseline="-25000" dirty="0" err="1" smtClean="0"/>
              <a:t>n</a:t>
            </a:r>
            <a:r>
              <a:rPr lang="en-US" b="1" dirty="0" smtClean="0"/>
              <a:t>)</a:t>
            </a:r>
            <a:r>
              <a:rPr lang="en-US" dirty="0" smtClean="0"/>
              <a:t> </a:t>
            </a:r>
          </a:p>
          <a:p>
            <a:pPr>
              <a:buFont typeface="Arial" pitchFamily="34" charset="0"/>
              <a:buChar char="•"/>
            </a:pPr>
            <a:r>
              <a:rPr lang="en-US" dirty="0" smtClean="0"/>
              <a:t> Suppose at step I, we have calculated a point </a:t>
            </a:r>
            <a:r>
              <a:rPr lang="en-US" b="1" dirty="0" smtClean="0"/>
              <a:t>(x</a:t>
            </a:r>
            <a:r>
              <a:rPr lang="en-US" b="1" baseline="-25000" dirty="0" smtClean="0"/>
              <a:t>i</a:t>
            </a:r>
            <a:r>
              <a:rPr lang="en-US" b="1" dirty="0" smtClean="0"/>
              <a:t>, </a:t>
            </a:r>
            <a:r>
              <a:rPr lang="en-US" b="1" dirty="0" err="1" smtClean="0"/>
              <a:t>y</a:t>
            </a:r>
            <a:r>
              <a:rPr lang="en-US" b="1" baseline="-25000" dirty="0" err="1" smtClean="0"/>
              <a:t>i</a:t>
            </a:r>
            <a:r>
              <a:rPr lang="en-US" b="1" dirty="0" smtClean="0"/>
              <a:t>)</a:t>
            </a:r>
          </a:p>
          <a:p>
            <a:pPr>
              <a:buFont typeface="Arial" pitchFamily="34" charset="0"/>
              <a:buChar char="•"/>
            </a:pPr>
            <a:r>
              <a:rPr lang="en-US" dirty="0" smtClean="0"/>
              <a:t> The next point that would be computed is </a:t>
            </a:r>
            <a:r>
              <a:rPr lang="en-US" b="1" dirty="0" smtClean="0"/>
              <a:t>(x</a:t>
            </a:r>
            <a:r>
              <a:rPr lang="en-US" b="1" baseline="-25000" dirty="0" smtClean="0"/>
              <a:t>i+1</a:t>
            </a:r>
            <a:r>
              <a:rPr lang="en-US" b="1" dirty="0" smtClean="0"/>
              <a:t>, y</a:t>
            </a:r>
            <a:r>
              <a:rPr lang="en-US" b="1" baseline="-25000" dirty="0" smtClean="0"/>
              <a:t>i+1</a:t>
            </a:r>
            <a:r>
              <a:rPr lang="en-US" b="1" dirty="0" smtClean="0"/>
              <a:t>)</a:t>
            </a:r>
            <a:endParaRPr lang="en-US" b="1" dirty="0"/>
          </a:p>
        </p:txBody>
      </p:sp>
      <p:pic>
        <p:nvPicPr>
          <p:cNvPr id="1028" name="Picture 4"/>
          <p:cNvPicPr>
            <a:picLocks noChangeAspect="1" noChangeArrowheads="1"/>
          </p:cNvPicPr>
          <p:nvPr/>
        </p:nvPicPr>
        <p:blipFill>
          <a:blip r:embed="rId2"/>
          <a:srcRect/>
          <a:stretch>
            <a:fillRect/>
          </a:stretch>
        </p:blipFill>
        <p:spPr bwMode="auto">
          <a:xfrm>
            <a:off x="5320498" y="2362200"/>
            <a:ext cx="3699677" cy="3276600"/>
          </a:xfrm>
          <a:prstGeom prst="rect">
            <a:avLst/>
          </a:prstGeom>
          <a:noFill/>
          <a:ln w="9525">
            <a:noFill/>
            <a:miter lim="800000"/>
            <a:headEnd/>
            <a:tailEnd/>
          </a:ln>
          <a:effectLst/>
        </p:spPr>
      </p:pic>
      <p:sp>
        <p:nvSpPr>
          <p:cNvPr id="23" name="TextBox 22"/>
          <p:cNvSpPr txBox="1"/>
          <p:nvPr/>
        </p:nvSpPr>
        <p:spPr>
          <a:xfrm>
            <a:off x="304800" y="3657600"/>
            <a:ext cx="4953000" cy="369332"/>
          </a:xfrm>
          <a:prstGeom prst="rect">
            <a:avLst/>
          </a:prstGeom>
          <a:noFill/>
          <a:ln>
            <a:solidFill>
              <a:schemeClr val="tx1"/>
            </a:solidFill>
          </a:ln>
        </p:spPr>
        <p:txBody>
          <a:bodyPr wrap="square" rtlCol="0">
            <a:spAutoFit/>
          </a:bodyPr>
          <a:lstStyle/>
          <a:p>
            <a:r>
              <a:rPr lang="en-US" dirty="0" smtClean="0"/>
              <a:t>1. </a:t>
            </a:r>
            <a:r>
              <a:rPr lang="en-US" dirty="0" err="1" smtClean="0"/>
              <a:t>Δx</a:t>
            </a:r>
            <a:r>
              <a:rPr lang="en-US" dirty="0" smtClean="0"/>
              <a:t>=x</a:t>
            </a:r>
            <a:r>
              <a:rPr lang="en-US" baseline="-25000" dirty="0" smtClean="0"/>
              <a:t>m</a:t>
            </a:r>
            <a:r>
              <a:rPr lang="en-US" dirty="0" smtClean="0"/>
              <a:t>-x</a:t>
            </a:r>
            <a:r>
              <a:rPr lang="en-US" baseline="-25000" dirty="0" smtClean="0"/>
              <a:t>1</a:t>
            </a:r>
            <a:r>
              <a:rPr lang="en-US" dirty="0" smtClean="0"/>
              <a:t>	2. </a:t>
            </a:r>
            <a:r>
              <a:rPr lang="en-US" dirty="0" err="1" smtClean="0"/>
              <a:t>Δy</a:t>
            </a:r>
            <a:r>
              <a:rPr lang="en-US" dirty="0" smtClean="0"/>
              <a:t>=y</a:t>
            </a:r>
            <a:r>
              <a:rPr lang="en-US" baseline="-25000" dirty="0" smtClean="0"/>
              <a:t>n</a:t>
            </a:r>
            <a:r>
              <a:rPr lang="en-US" dirty="0" smtClean="0"/>
              <a:t>-y</a:t>
            </a:r>
            <a:r>
              <a:rPr lang="en-US" baseline="-25000" dirty="0" smtClean="0"/>
              <a:t>1</a:t>
            </a:r>
            <a:r>
              <a:rPr lang="en-US" dirty="0" smtClean="0"/>
              <a:t>	3. m=</a:t>
            </a:r>
            <a:r>
              <a:rPr lang="en-US" dirty="0" err="1" smtClean="0"/>
              <a:t>Δy</a:t>
            </a:r>
            <a:r>
              <a:rPr lang="en-US" dirty="0" smtClean="0"/>
              <a:t>/</a:t>
            </a:r>
            <a:r>
              <a:rPr lang="en-US" dirty="0" err="1" smtClean="0"/>
              <a:t>Δx</a:t>
            </a:r>
            <a:endParaRPr lang="en-US" dirty="0" smtClean="0"/>
          </a:p>
        </p:txBody>
      </p:sp>
      <p:sp>
        <p:nvSpPr>
          <p:cNvPr id="24" name="Rectangle 23"/>
          <p:cNvSpPr/>
          <p:nvPr/>
        </p:nvSpPr>
        <p:spPr>
          <a:xfrm>
            <a:off x="228600" y="3244334"/>
            <a:ext cx="2274212" cy="369332"/>
          </a:xfrm>
          <a:prstGeom prst="rect">
            <a:avLst/>
          </a:prstGeom>
        </p:spPr>
        <p:txBody>
          <a:bodyPr wrap="none">
            <a:spAutoFit/>
          </a:bodyPr>
          <a:lstStyle/>
          <a:p>
            <a:r>
              <a:rPr lang="en-US" b="1" dirty="0" smtClean="0"/>
              <a:t>Computation process:</a:t>
            </a:r>
          </a:p>
        </p:txBody>
      </p:sp>
      <p:cxnSp>
        <p:nvCxnSpPr>
          <p:cNvPr id="32" name="Straight Arrow Connector 31"/>
          <p:cNvCxnSpPr/>
          <p:nvPr/>
        </p:nvCxnSpPr>
        <p:spPr>
          <a:xfrm rot="5400000">
            <a:off x="2879566" y="4129246"/>
            <a:ext cx="18288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Flowchart: Decision 32"/>
          <p:cNvSpPr/>
          <p:nvPr/>
        </p:nvSpPr>
        <p:spPr>
          <a:xfrm>
            <a:off x="2057400" y="4267200"/>
            <a:ext cx="1828800" cy="457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|m|≤1</a:t>
            </a:r>
            <a:endParaRPr lang="en-US" dirty="0"/>
          </a:p>
        </p:txBody>
      </p:sp>
      <p:cxnSp>
        <p:nvCxnSpPr>
          <p:cNvPr id="35" name="Straight Arrow Connector 34"/>
          <p:cNvCxnSpPr>
            <a:stCxn id="33" idx="1"/>
          </p:cNvCxnSpPr>
          <p:nvPr/>
        </p:nvCxnSpPr>
        <p:spPr>
          <a:xfrm rot="10800000">
            <a:off x="1219200" y="4495800"/>
            <a:ext cx="838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886200" y="4495800"/>
            <a:ext cx="6858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47800" y="4191000"/>
            <a:ext cx="685800" cy="369332"/>
          </a:xfrm>
          <a:prstGeom prst="rect">
            <a:avLst/>
          </a:prstGeom>
          <a:noFill/>
        </p:spPr>
        <p:txBody>
          <a:bodyPr wrap="square" rtlCol="0">
            <a:spAutoFit/>
          </a:bodyPr>
          <a:lstStyle/>
          <a:p>
            <a:r>
              <a:rPr lang="en-US" dirty="0" smtClean="0"/>
              <a:t>yes</a:t>
            </a:r>
            <a:endParaRPr lang="en-US" dirty="0"/>
          </a:p>
        </p:txBody>
      </p:sp>
      <p:sp>
        <p:nvSpPr>
          <p:cNvPr id="39" name="TextBox 38"/>
          <p:cNvSpPr txBox="1"/>
          <p:nvPr/>
        </p:nvSpPr>
        <p:spPr>
          <a:xfrm>
            <a:off x="3886200" y="4114800"/>
            <a:ext cx="685800" cy="369332"/>
          </a:xfrm>
          <a:prstGeom prst="rect">
            <a:avLst/>
          </a:prstGeom>
          <a:noFill/>
        </p:spPr>
        <p:txBody>
          <a:bodyPr wrap="square" rtlCol="0">
            <a:spAutoFit/>
          </a:bodyPr>
          <a:lstStyle/>
          <a:p>
            <a:r>
              <a:rPr lang="en-US" dirty="0" smtClean="0"/>
              <a:t>no</a:t>
            </a:r>
            <a:endParaRPr lang="en-US" dirty="0"/>
          </a:p>
        </p:txBody>
      </p:sp>
      <p:cxnSp>
        <p:nvCxnSpPr>
          <p:cNvPr id="41" name="Straight Arrow Connector 40"/>
          <p:cNvCxnSpPr/>
          <p:nvPr/>
        </p:nvCxnSpPr>
        <p:spPr>
          <a:xfrm rot="5400000">
            <a:off x="1029494" y="4686300"/>
            <a:ext cx="381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382294" y="4685506"/>
            <a:ext cx="381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6200" y="4876800"/>
            <a:ext cx="2895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x=x1,	y=y1,	</a:t>
            </a:r>
            <a:r>
              <a:rPr lang="en-US" dirty="0" err="1" smtClean="0"/>
              <a:t>Δx</a:t>
            </a:r>
            <a:r>
              <a:rPr lang="en-US" dirty="0" smtClean="0"/>
              <a:t>=1</a:t>
            </a:r>
          </a:p>
          <a:p>
            <a:r>
              <a:rPr lang="en-US" dirty="0" smtClean="0"/>
              <a:t>Step=x</a:t>
            </a:r>
            <a:r>
              <a:rPr lang="en-US" baseline="-25000" dirty="0" smtClean="0"/>
              <a:t>1</a:t>
            </a:r>
            <a:r>
              <a:rPr lang="en-US" dirty="0" smtClean="0"/>
              <a:t> - </a:t>
            </a:r>
            <a:r>
              <a:rPr lang="en-US" dirty="0" err="1" smtClean="0"/>
              <a:t>x</a:t>
            </a:r>
            <a:r>
              <a:rPr lang="en-US" baseline="-25000" dirty="0" err="1" smtClean="0"/>
              <a:t>m</a:t>
            </a:r>
            <a:endParaRPr lang="en-US" dirty="0" smtClean="0"/>
          </a:p>
          <a:p>
            <a:r>
              <a:rPr lang="en-US" dirty="0" err="1" smtClean="0"/>
              <a:t>putpixel</a:t>
            </a:r>
            <a:r>
              <a:rPr lang="en-US" dirty="0" smtClean="0"/>
              <a:t>(</a:t>
            </a:r>
            <a:r>
              <a:rPr lang="en-US" dirty="0" err="1" smtClean="0"/>
              <a:t>x,y,c</a:t>
            </a:r>
            <a:r>
              <a:rPr lang="en-US" dirty="0" smtClean="0"/>
              <a:t>)</a:t>
            </a:r>
          </a:p>
          <a:p>
            <a:r>
              <a:rPr lang="en-US" dirty="0" smtClean="0"/>
              <a:t>For k=2 to Step-1</a:t>
            </a:r>
          </a:p>
          <a:p>
            <a:r>
              <a:rPr lang="en-US" dirty="0" smtClean="0"/>
              <a:t>x=</a:t>
            </a:r>
            <a:r>
              <a:rPr lang="en-US" dirty="0" err="1" smtClean="0"/>
              <a:t>x+Δx</a:t>
            </a:r>
            <a:r>
              <a:rPr lang="en-US" dirty="0" smtClean="0"/>
              <a:t>, y=</a:t>
            </a:r>
            <a:r>
              <a:rPr lang="en-US" dirty="0" err="1" smtClean="0"/>
              <a:t>y+m</a:t>
            </a:r>
            <a:endParaRPr lang="en-US" dirty="0" smtClean="0"/>
          </a:p>
          <a:p>
            <a:r>
              <a:rPr lang="en-US" dirty="0" err="1" smtClean="0"/>
              <a:t>putpixel</a:t>
            </a:r>
            <a:r>
              <a:rPr lang="en-US" dirty="0" smtClean="0"/>
              <a:t>(</a:t>
            </a:r>
            <a:r>
              <a:rPr lang="en-US" dirty="0" err="1" smtClean="0"/>
              <a:t>x,y,c</a:t>
            </a:r>
            <a:r>
              <a:rPr lang="en-US" dirty="0" smtClean="0"/>
              <a:t>)</a:t>
            </a:r>
            <a:endParaRPr lang="en-US" dirty="0"/>
          </a:p>
        </p:txBody>
      </p:sp>
      <p:sp>
        <p:nvSpPr>
          <p:cNvPr id="44" name="Rectangle 43"/>
          <p:cNvSpPr/>
          <p:nvPr/>
        </p:nvSpPr>
        <p:spPr>
          <a:xfrm>
            <a:off x="3124200" y="4876800"/>
            <a:ext cx="2895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x=x1,	y=y1,	</a:t>
            </a:r>
            <a:r>
              <a:rPr lang="en-US" dirty="0" err="1" smtClean="0"/>
              <a:t>Δy</a:t>
            </a:r>
            <a:r>
              <a:rPr lang="en-US" dirty="0" smtClean="0"/>
              <a:t>=1</a:t>
            </a:r>
          </a:p>
          <a:p>
            <a:r>
              <a:rPr lang="en-US" dirty="0" smtClean="0"/>
              <a:t>Step=y</a:t>
            </a:r>
            <a:r>
              <a:rPr lang="en-US" baseline="-25000" dirty="0" smtClean="0"/>
              <a:t>1</a:t>
            </a:r>
            <a:r>
              <a:rPr lang="en-US" dirty="0" smtClean="0"/>
              <a:t> – </a:t>
            </a:r>
            <a:r>
              <a:rPr lang="en-US" dirty="0" err="1" smtClean="0"/>
              <a:t>y</a:t>
            </a:r>
            <a:r>
              <a:rPr lang="en-US" baseline="-25000" dirty="0" err="1" smtClean="0"/>
              <a:t>n</a:t>
            </a:r>
            <a:r>
              <a:rPr lang="en-US" dirty="0" smtClean="0"/>
              <a:t>,    </a:t>
            </a:r>
            <a:r>
              <a:rPr lang="en-US" dirty="0" err="1" smtClean="0"/>
              <a:t>InvSlope</a:t>
            </a:r>
            <a:r>
              <a:rPr lang="en-US" dirty="0" smtClean="0"/>
              <a:t>=1/m</a:t>
            </a:r>
          </a:p>
          <a:p>
            <a:r>
              <a:rPr lang="en-US" dirty="0" err="1" smtClean="0"/>
              <a:t>putpixel</a:t>
            </a:r>
            <a:r>
              <a:rPr lang="en-US" dirty="0" smtClean="0"/>
              <a:t>(</a:t>
            </a:r>
            <a:r>
              <a:rPr lang="en-US" dirty="0" err="1" smtClean="0"/>
              <a:t>x,y,c</a:t>
            </a:r>
            <a:r>
              <a:rPr lang="en-US" dirty="0" smtClean="0"/>
              <a:t>)</a:t>
            </a:r>
          </a:p>
          <a:p>
            <a:r>
              <a:rPr lang="en-US" dirty="0" smtClean="0"/>
              <a:t>For k=2 to Step-1</a:t>
            </a:r>
          </a:p>
          <a:p>
            <a:r>
              <a:rPr lang="en-US" dirty="0" smtClean="0"/>
              <a:t>y=</a:t>
            </a:r>
            <a:r>
              <a:rPr lang="en-US" dirty="0" err="1" smtClean="0"/>
              <a:t>y+Δy</a:t>
            </a:r>
            <a:r>
              <a:rPr lang="en-US" dirty="0" smtClean="0"/>
              <a:t>, x=x+ </a:t>
            </a:r>
            <a:r>
              <a:rPr lang="en-US" dirty="0" err="1" smtClean="0"/>
              <a:t>InvSlope</a:t>
            </a:r>
            <a:endParaRPr lang="en-US" dirty="0" smtClean="0"/>
          </a:p>
          <a:p>
            <a:r>
              <a:rPr lang="en-US" dirty="0" err="1" smtClean="0"/>
              <a:t>putpixel</a:t>
            </a:r>
            <a:r>
              <a:rPr lang="en-US" dirty="0" smtClean="0"/>
              <a:t>(</a:t>
            </a:r>
            <a:r>
              <a:rPr lang="en-US" dirty="0" err="1" smtClean="0"/>
              <a:t>x,y,c</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linds(horizontal)">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linds(horizontal)">
                                      <p:cBhvr>
                                        <p:cTn id="23" dur="500"/>
                                        <p:tgtEl>
                                          <p:spTgt spid="3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linds(horizontal)">
                                      <p:cBhvr>
                                        <p:cTn id="31" dur="500"/>
                                        <p:tgtEl>
                                          <p:spTgt spid="3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linds(horizontal)">
                                      <p:cBhvr>
                                        <p:cTn id="34" dur="500"/>
                                        <p:tgtEl>
                                          <p:spTgt spid="38"/>
                                        </p:tgtEl>
                                      </p:cBhvr>
                                    </p:animEffect>
                                  </p:childTnLst>
                                </p:cTn>
                              </p:par>
                              <p:par>
                                <p:cTn id="35" presetID="3" presetClass="entr" presetSubtype="1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par>
                                <p:cTn id="38" presetID="3" presetClass="entr" presetSubtype="1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linds(horizontal)">
                                      <p:cBhvr>
                                        <p:cTn id="40" dur="500"/>
                                        <p:tgtEl>
                                          <p:spTgt spid="42"/>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linds(horizontal)">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linds(horizontal)">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blinds(horizontal)">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animBg="1"/>
      <p:bldP spid="24" grpId="0"/>
      <p:bldP spid="33" grpId="0" animBg="1"/>
      <p:bldP spid="38" grpId="0"/>
      <p:bldP spid="39" grpId="0"/>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1" name="Rectangle 10"/>
          <p:cNvSpPr/>
          <p:nvPr/>
        </p:nvSpPr>
        <p:spPr>
          <a:xfrm>
            <a:off x="762000" y="1600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840468"/>
            <a:ext cx="2895600" cy="646331"/>
          </a:xfrm>
          <a:prstGeom prst="rect">
            <a:avLst/>
          </a:prstGeom>
          <a:noFill/>
        </p:spPr>
        <p:txBody>
          <a:bodyPr wrap="square" rtlCol="0">
            <a:spAutoFit/>
          </a:bodyPr>
          <a:lstStyle/>
          <a:p>
            <a:r>
              <a:rPr lang="en-US" dirty="0" smtClean="0"/>
              <a:t>1. Point : a small, squared and unit area in a sheet.</a:t>
            </a:r>
            <a:endParaRPr lang="en-US" dirty="0"/>
          </a:p>
        </p:txBody>
      </p:sp>
      <p:sp>
        <p:nvSpPr>
          <p:cNvPr id="10" name="Rectangle 9"/>
          <p:cNvSpPr/>
          <p:nvPr/>
        </p:nvSpPr>
        <p:spPr>
          <a:xfrm>
            <a:off x="4038600" y="1371600"/>
            <a:ext cx="3124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43600" y="2743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81000" y="1371600"/>
            <a:ext cx="7924800" cy="369332"/>
          </a:xfrm>
          <a:prstGeom prst="rect">
            <a:avLst/>
          </a:prstGeom>
          <a:noFill/>
        </p:spPr>
        <p:txBody>
          <a:bodyPr wrap="square" rtlCol="0">
            <a:spAutoFit/>
          </a:bodyPr>
          <a:lstStyle/>
          <a:p>
            <a:pPr marL="342900" indent="-342900"/>
            <a:r>
              <a:rPr lang="en-US" b="1" i="1" dirty="0" smtClean="0"/>
              <a:t>Scan converting a line using: 	2.   Digital Differential Analyzer (DDA)</a:t>
            </a:r>
          </a:p>
        </p:txBody>
      </p:sp>
      <p:sp>
        <p:nvSpPr>
          <p:cNvPr id="15" name="TextBox 14"/>
          <p:cNvSpPr txBox="1"/>
          <p:nvPr/>
        </p:nvSpPr>
        <p:spPr>
          <a:xfrm>
            <a:off x="381000" y="1752600"/>
            <a:ext cx="8229600" cy="646331"/>
          </a:xfrm>
          <a:prstGeom prst="rect">
            <a:avLst/>
          </a:prstGeom>
          <a:noFill/>
        </p:spPr>
        <p:txBody>
          <a:bodyPr wrap="square" rtlCol="0">
            <a:spAutoFit/>
          </a:bodyPr>
          <a:lstStyle/>
          <a:p>
            <a:pPr>
              <a:buFont typeface="Arial" pitchFamily="34" charset="0"/>
              <a:buChar char="•"/>
            </a:pPr>
            <a:r>
              <a:rPr lang="en-US" dirty="0" smtClean="0"/>
              <a:t> The digital differential analyzer algorithm is an incremental scan-conversion method. </a:t>
            </a:r>
          </a:p>
          <a:p>
            <a:pPr>
              <a:buFont typeface="Arial" pitchFamily="34" charset="0"/>
              <a:buChar char="•"/>
            </a:pPr>
            <a:r>
              <a:rPr lang="en-US" dirty="0" smtClean="0"/>
              <a:t> The approach performs calculation at each step using results of preceding step.</a:t>
            </a:r>
            <a:endParaRPr lang="en-US" dirty="0"/>
          </a:p>
        </p:txBody>
      </p:sp>
      <p:sp>
        <p:nvSpPr>
          <p:cNvPr id="16" name="TextBox 15"/>
          <p:cNvSpPr txBox="1"/>
          <p:nvPr/>
        </p:nvSpPr>
        <p:spPr>
          <a:xfrm>
            <a:off x="228600" y="2438400"/>
            <a:ext cx="5181600" cy="923330"/>
          </a:xfrm>
          <a:prstGeom prst="rect">
            <a:avLst/>
          </a:prstGeom>
          <a:noFill/>
        </p:spPr>
        <p:txBody>
          <a:bodyPr wrap="square" rtlCol="0">
            <a:spAutoFit/>
          </a:bodyPr>
          <a:lstStyle/>
          <a:p>
            <a:pPr>
              <a:buFont typeface="Arial" pitchFamily="34" charset="0"/>
              <a:buChar char="•"/>
            </a:pPr>
            <a:r>
              <a:rPr lang="en-US" dirty="0" smtClean="0"/>
              <a:t> Start point </a:t>
            </a:r>
            <a:r>
              <a:rPr lang="en-US" b="1" dirty="0" smtClean="0"/>
              <a:t>(x</a:t>
            </a:r>
            <a:r>
              <a:rPr lang="en-US" b="1" baseline="-25000" dirty="0" smtClean="0"/>
              <a:t>1</a:t>
            </a:r>
            <a:r>
              <a:rPr lang="en-US" b="1" dirty="0" smtClean="0"/>
              <a:t>, y</a:t>
            </a:r>
            <a:r>
              <a:rPr lang="en-US" b="1" baseline="-25000" dirty="0" smtClean="0"/>
              <a:t>1</a:t>
            </a:r>
            <a:r>
              <a:rPr lang="en-US" b="1" dirty="0" smtClean="0"/>
              <a:t>), </a:t>
            </a:r>
            <a:r>
              <a:rPr lang="en-US" dirty="0" smtClean="0"/>
              <a:t>end point</a:t>
            </a:r>
            <a:r>
              <a:rPr lang="en-US" b="1" dirty="0" smtClean="0"/>
              <a:t> (</a:t>
            </a:r>
            <a:r>
              <a:rPr lang="en-US" b="1" dirty="0" err="1" smtClean="0"/>
              <a:t>x</a:t>
            </a:r>
            <a:r>
              <a:rPr lang="en-US" b="1" baseline="-25000" dirty="0" err="1" smtClean="0"/>
              <a:t>m</a:t>
            </a:r>
            <a:r>
              <a:rPr lang="en-US" b="1" dirty="0" smtClean="0"/>
              <a:t>, </a:t>
            </a:r>
            <a:r>
              <a:rPr lang="en-US" b="1" dirty="0" err="1" smtClean="0"/>
              <a:t>y</a:t>
            </a:r>
            <a:r>
              <a:rPr lang="en-US" b="1" baseline="-25000" dirty="0" err="1" smtClean="0"/>
              <a:t>n</a:t>
            </a:r>
            <a:r>
              <a:rPr lang="en-US" b="1" dirty="0" smtClean="0"/>
              <a:t>)</a:t>
            </a:r>
            <a:r>
              <a:rPr lang="en-US" dirty="0" smtClean="0"/>
              <a:t> </a:t>
            </a:r>
          </a:p>
          <a:p>
            <a:pPr>
              <a:buFont typeface="Arial" pitchFamily="34" charset="0"/>
              <a:buChar char="•"/>
            </a:pPr>
            <a:r>
              <a:rPr lang="en-US" dirty="0" smtClean="0"/>
              <a:t> Suppose at step I, we have calculated a point </a:t>
            </a:r>
            <a:r>
              <a:rPr lang="en-US" b="1" dirty="0" smtClean="0"/>
              <a:t>(x</a:t>
            </a:r>
            <a:r>
              <a:rPr lang="en-US" b="1" baseline="-25000" dirty="0" smtClean="0"/>
              <a:t>i</a:t>
            </a:r>
            <a:r>
              <a:rPr lang="en-US" b="1" dirty="0" smtClean="0"/>
              <a:t>, </a:t>
            </a:r>
            <a:r>
              <a:rPr lang="en-US" b="1" dirty="0" err="1" smtClean="0"/>
              <a:t>y</a:t>
            </a:r>
            <a:r>
              <a:rPr lang="en-US" b="1" baseline="-25000" dirty="0" err="1" smtClean="0"/>
              <a:t>i</a:t>
            </a:r>
            <a:r>
              <a:rPr lang="en-US" b="1" dirty="0" smtClean="0"/>
              <a:t>)</a:t>
            </a:r>
          </a:p>
          <a:p>
            <a:pPr>
              <a:buFont typeface="Arial" pitchFamily="34" charset="0"/>
              <a:buChar char="•"/>
            </a:pPr>
            <a:r>
              <a:rPr lang="en-US" dirty="0" smtClean="0"/>
              <a:t> The next point that would be computed is </a:t>
            </a:r>
            <a:r>
              <a:rPr lang="en-US" b="1" dirty="0" smtClean="0"/>
              <a:t>(x</a:t>
            </a:r>
            <a:r>
              <a:rPr lang="en-US" b="1" baseline="-25000" dirty="0" smtClean="0"/>
              <a:t>i+1</a:t>
            </a:r>
            <a:r>
              <a:rPr lang="en-US" b="1" dirty="0" smtClean="0"/>
              <a:t>, y</a:t>
            </a:r>
            <a:r>
              <a:rPr lang="en-US" b="1" baseline="-25000" dirty="0" smtClean="0"/>
              <a:t>i+1</a:t>
            </a:r>
            <a:r>
              <a:rPr lang="en-US" b="1" dirty="0" smtClean="0"/>
              <a:t>)</a:t>
            </a:r>
            <a:endParaRPr lang="en-US" b="1" dirty="0"/>
          </a:p>
        </p:txBody>
      </p:sp>
      <p:pic>
        <p:nvPicPr>
          <p:cNvPr id="1028" name="Picture 4"/>
          <p:cNvPicPr>
            <a:picLocks noChangeAspect="1" noChangeArrowheads="1"/>
          </p:cNvPicPr>
          <p:nvPr/>
        </p:nvPicPr>
        <p:blipFill>
          <a:blip r:embed="rId2"/>
          <a:srcRect/>
          <a:stretch>
            <a:fillRect/>
          </a:stretch>
        </p:blipFill>
        <p:spPr bwMode="auto">
          <a:xfrm>
            <a:off x="5181600" y="2362200"/>
            <a:ext cx="3699677" cy="3276600"/>
          </a:xfrm>
          <a:prstGeom prst="rect">
            <a:avLst/>
          </a:prstGeom>
          <a:noFill/>
          <a:ln w="9525">
            <a:noFill/>
            <a:miter lim="800000"/>
            <a:headEnd/>
            <a:tailEnd/>
          </a:ln>
          <a:effectLst/>
        </p:spPr>
      </p:pic>
      <p:sp>
        <p:nvSpPr>
          <p:cNvPr id="23" name="TextBox 22"/>
          <p:cNvSpPr txBox="1"/>
          <p:nvPr/>
        </p:nvSpPr>
        <p:spPr>
          <a:xfrm>
            <a:off x="304800" y="3657600"/>
            <a:ext cx="4953000" cy="369332"/>
          </a:xfrm>
          <a:prstGeom prst="rect">
            <a:avLst/>
          </a:prstGeom>
          <a:noFill/>
          <a:ln>
            <a:solidFill>
              <a:schemeClr val="tx1"/>
            </a:solidFill>
          </a:ln>
        </p:spPr>
        <p:txBody>
          <a:bodyPr wrap="square" rtlCol="0">
            <a:spAutoFit/>
          </a:bodyPr>
          <a:lstStyle/>
          <a:p>
            <a:r>
              <a:rPr lang="en-US" dirty="0" smtClean="0"/>
              <a:t>1. </a:t>
            </a:r>
            <a:r>
              <a:rPr lang="en-US" dirty="0" err="1" smtClean="0"/>
              <a:t>Δx</a:t>
            </a:r>
            <a:r>
              <a:rPr lang="en-US" dirty="0" smtClean="0"/>
              <a:t>=x</a:t>
            </a:r>
            <a:r>
              <a:rPr lang="en-US" baseline="-25000" dirty="0" smtClean="0"/>
              <a:t>m</a:t>
            </a:r>
            <a:r>
              <a:rPr lang="en-US" dirty="0" smtClean="0"/>
              <a:t>-x</a:t>
            </a:r>
            <a:r>
              <a:rPr lang="en-US" baseline="-25000" dirty="0" smtClean="0"/>
              <a:t>1</a:t>
            </a:r>
            <a:r>
              <a:rPr lang="en-US" dirty="0" smtClean="0"/>
              <a:t>	2. </a:t>
            </a:r>
            <a:r>
              <a:rPr lang="en-US" dirty="0" err="1" smtClean="0"/>
              <a:t>Δy</a:t>
            </a:r>
            <a:r>
              <a:rPr lang="en-US" dirty="0" smtClean="0"/>
              <a:t>=y</a:t>
            </a:r>
            <a:r>
              <a:rPr lang="en-US" baseline="-25000" dirty="0" smtClean="0"/>
              <a:t>n</a:t>
            </a:r>
            <a:r>
              <a:rPr lang="en-US" dirty="0" smtClean="0"/>
              <a:t>-y</a:t>
            </a:r>
            <a:r>
              <a:rPr lang="en-US" baseline="-25000" dirty="0" smtClean="0"/>
              <a:t>1</a:t>
            </a:r>
            <a:r>
              <a:rPr lang="en-US" dirty="0" smtClean="0"/>
              <a:t>	3. m=</a:t>
            </a:r>
            <a:r>
              <a:rPr lang="en-US" dirty="0" err="1" smtClean="0"/>
              <a:t>Δy</a:t>
            </a:r>
            <a:r>
              <a:rPr lang="en-US" dirty="0" smtClean="0"/>
              <a:t>/</a:t>
            </a:r>
            <a:r>
              <a:rPr lang="en-US" dirty="0" err="1" smtClean="0"/>
              <a:t>Δx</a:t>
            </a:r>
            <a:endParaRPr lang="en-US" dirty="0" smtClean="0"/>
          </a:p>
        </p:txBody>
      </p:sp>
      <p:sp>
        <p:nvSpPr>
          <p:cNvPr id="24" name="Rectangle 23"/>
          <p:cNvSpPr/>
          <p:nvPr/>
        </p:nvSpPr>
        <p:spPr>
          <a:xfrm>
            <a:off x="228600" y="3244334"/>
            <a:ext cx="2274212" cy="369332"/>
          </a:xfrm>
          <a:prstGeom prst="rect">
            <a:avLst/>
          </a:prstGeom>
        </p:spPr>
        <p:txBody>
          <a:bodyPr wrap="none">
            <a:spAutoFit/>
          </a:bodyPr>
          <a:lstStyle/>
          <a:p>
            <a:r>
              <a:rPr lang="en-US" b="1" dirty="0" smtClean="0"/>
              <a:t>Computation process:</a:t>
            </a:r>
          </a:p>
        </p:txBody>
      </p:sp>
      <p:cxnSp>
        <p:nvCxnSpPr>
          <p:cNvPr id="32" name="Straight Arrow Connector 31"/>
          <p:cNvCxnSpPr/>
          <p:nvPr/>
        </p:nvCxnSpPr>
        <p:spPr>
          <a:xfrm rot="5400000">
            <a:off x="2879566" y="4129246"/>
            <a:ext cx="18288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Flowchart: Decision 32"/>
          <p:cNvSpPr/>
          <p:nvPr/>
        </p:nvSpPr>
        <p:spPr>
          <a:xfrm>
            <a:off x="2057400" y="4267200"/>
            <a:ext cx="1828800" cy="457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|m|≤1</a:t>
            </a:r>
            <a:endParaRPr lang="en-US" dirty="0"/>
          </a:p>
        </p:txBody>
      </p:sp>
      <p:cxnSp>
        <p:nvCxnSpPr>
          <p:cNvPr id="35" name="Straight Arrow Connector 34"/>
          <p:cNvCxnSpPr>
            <a:stCxn id="33" idx="1"/>
          </p:cNvCxnSpPr>
          <p:nvPr/>
        </p:nvCxnSpPr>
        <p:spPr>
          <a:xfrm rot="10800000">
            <a:off x="1219200" y="4495800"/>
            <a:ext cx="838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886200" y="4495800"/>
            <a:ext cx="6858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47800" y="4191000"/>
            <a:ext cx="685800" cy="369332"/>
          </a:xfrm>
          <a:prstGeom prst="rect">
            <a:avLst/>
          </a:prstGeom>
          <a:noFill/>
        </p:spPr>
        <p:txBody>
          <a:bodyPr wrap="square" rtlCol="0">
            <a:spAutoFit/>
          </a:bodyPr>
          <a:lstStyle/>
          <a:p>
            <a:r>
              <a:rPr lang="en-US" dirty="0" smtClean="0"/>
              <a:t>yes</a:t>
            </a:r>
            <a:endParaRPr lang="en-US" dirty="0"/>
          </a:p>
        </p:txBody>
      </p:sp>
      <p:sp>
        <p:nvSpPr>
          <p:cNvPr id="39" name="TextBox 38"/>
          <p:cNvSpPr txBox="1"/>
          <p:nvPr/>
        </p:nvSpPr>
        <p:spPr>
          <a:xfrm>
            <a:off x="3886200" y="4114800"/>
            <a:ext cx="685800" cy="369332"/>
          </a:xfrm>
          <a:prstGeom prst="rect">
            <a:avLst/>
          </a:prstGeom>
          <a:noFill/>
        </p:spPr>
        <p:txBody>
          <a:bodyPr wrap="square" rtlCol="0">
            <a:spAutoFit/>
          </a:bodyPr>
          <a:lstStyle/>
          <a:p>
            <a:r>
              <a:rPr lang="en-US" dirty="0" smtClean="0"/>
              <a:t>no</a:t>
            </a:r>
            <a:endParaRPr lang="en-US" dirty="0"/>
          </a:p>
        </p:txBody>
      </p:sp>
      <p:cxnSp>
        <p:nvCxnSpPr>
          <p:cNvPr id="41" name="Straight Arrow Connector 40"/>
          <p:cNvCxnSpPr/>
          <p:nvPr/>
        </p:nvCxnSpPr>
        <p:spPr>
          <a:xfrm rot="5400000">
            <a:off x="1029494" y="4686300"/>
            <a:ext cx="381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4382294" y="4685506"/>
            <a:ext cx="3810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76200" y="4876800"/>
            <a:ext cx="2895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x=x1,	y=y1,	</a:t>
            </a:r>
            <a:r>
              <a:rPr lang="en-US" dirty="0" err="1" smtClean="0"/>
              <a:t>Δx</a:t>
            </a:r>
            <a:r>
              <a:rPr lang="en-US" dirty="0" smtClean="0"/>
              <a:t>=1</a:t>
            </a:r>
          </a:p>
          <a:p>
            <a:r>
              <a:rPr lang="en-US" dirty="0" smtClean="0"/>
              <a:t>Step=x</a:t>
            </a:r>
            <a:r>
              <a:rPr lang="en-US" baseline="-25000" dirty="0" smtClean="0"/>
              <a:t>1</a:t>
            </a:r>
            <a:r>
              <a:rPr lang="en-US" dirty="0" smtClean="0"/>
              <a:t> - </a:t>
            </a:r>
            <a:r>
              <a:rPr lang="en-US" dirty="0" err="1" smtClean="0"/>
              <a:t>x</a:t>
            </a:r>
            <a:r>
              <a:rPr lang="en-US" baseline="-25000" dirty="0" err="1" smtClean="0"/>
              <a:t>m</a:t>
            </a:r>
            <a:endParaRPr lang="en-US" dirty="0" smtClean="0"/>
          </a:p>
          <a:p>
            <a:r>
              <a:rPr lang="en-US" dirty="0" err="1" smtClean="0"/>
              <a:t>putpixel</a:t>
            </a:r>
            <a:r>
              <a:rPr lang="en-US" dirty="0" smtClean="0"/>
              <a:t>(</a:t>
            </a:r>
            <a:r>
              <a:rPr lang="en-US" dirty="0" err="1" smtClean="0"/>
              <a:t>x,y,c</a:t>
            </a:r>
            <a:r>
              <a:rPr lang="en-US" dirty="0" smtClean="0"/>
              <a:t>)</a:t>
            </a:r>
          </a:p>
          <a:p>
            <a:r>
              <a:rPr lang="en-US" dirty="0" smtClean="0"/>
              <a:t>For k=2 to Step-1</a:t>
            </a:r>
          </a:p>
          <a:p>
            <a:r>
              <a:rPr lang="en-US" dirty="0" smtClean="0"/>
              <a:t>x=</a:t>
            </a:r>
            <a:r>
              <a:rPr lang="en-US" dirty="0" err="1" smtClean="0"/>
              <a:t>x+Δx</a:t>
            </a:r>
            <a:r>
              <a:rPr lang="en-US" dirty="0" smtClean="0"/>
              <a:t>, y=</a:t>
            </a:r>
            <a:r>
              <a:rPr lang="en-US" dirty="0" err="1" smtClean="0"/>
              <a:t>y+m</a:t>
            </a:r>
            <a:endParaRPr lang="en-US" dirty="0" smtClean="0"/>
          </a:p>
          <a:p>
            <a:r>
              <a:rPr lang="en-US" dirty="0" err="1" smtClean="0"/>
              <a:t>putpixel</a:t>
            </a:r>
            <a:r>
              <a:rPr lang="en-US" dirty="0" smtClean="0"/>
              <a:t>(</a:t>
            </a:r>
            <a:r>
              <a:rPr lang="en-US" dirty="0" err="1" smtClean="0"/>
              <a:t>x,y,c</a:t>
            </a:r>
            <a:r>
              <a:rPr lang="en-US" dirty="0" smtClean="0"/>
              <a:t>)</a:t>
            </a:r>
            <a:endParaRPr lang="en-US" dirty="0"/>
          </a:p>
        </p:txBody>
      </p:sp>
      <p:sp>
        <p:nvSpPr>
          <p:cNvPr id="44" name="Rectangle 43"/>
          <p:cNvSpPr/>
          <p:nvPr/>
        </p:nvSpPr>
        <p:spPr>
          <a:xfrm>
            <a:off x="3124200" y="4876800"/>
            <a:ext cx="2895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x=x1,	y=y1,	</a:t>
            </a:r>
            <a:r>
              <a:rPr lang="en-US" dirty="0" err="1" smtClean="0"/>
              <a:t>Δy</a:t>
            </a:r>
            <a:r>
              <a:rPr lang="en-US" dirty="0" smtClean="0"/>
              <a:t>=1</a:t>
            </a:r>
          </a:p>
          <a:p>
            <a:r>
              <a:rPr lang="en-US" dirty="0" smtClean="0"/>
              <a:t>Step=y</a:t>
            </a:r>
            <a:r>
              <a:rPr lang="en-US" baseline="-25000" dirty="0" smtClean="0"/>
              <a:t>1</a:t>
            </a:r>
            <a:r>
              <a:rPr lang="en-US" dirty="0" smtClean="0"/>
              <a:t> – </a:t>
            </a:r>
            <a:r>
              <a:rPr lang="en-US" dirty="0" err="1" smtClean="0"/>
              <a:t>y</a:t>
            </a:r>
            <a:r>
              <a:rPr lang="en-US" baseline="-25000" dirty="0" err="1" smtClean="0"/>
              <a:t>n</a:t>
            </a:r>
            <a:r>
              <a:rPr lang="en-US" baseline="-25000" dirty="0" smtClean="0"/>
              <a:t> </a:t>
            </a:r>
            <a:r>
              <a:rPr lang="en-US" dirty="0" smtClean="0"/>
              <a:t>     </a:t>
            </a:r>
            <a:r>
              <a:rPr lang="en-US" dirty="0" err="1" smtClean="0"/>
              <a:t>InvSlope</a:t>
            </a:r>
            <a:r>
              <a:rPr lang="en-US" dirty="0" smtClean="0"/>
              <a:t>=1/m</a:t>
            </a:r>
          </a:p>
          <a:p>
            <a:r>
              <a:rPr lang="en-US" dirty="0" err="1" smtClean="0"/>
              <a:t>putpixel</a:t>
            </a:r>
            <a:r>
              <a:rPr lang="en-US" dirty="0" smtClean="0"/>
              <a:t>(</a:t>
            </a:r>
            <a:r>
              <a:rPr lang="en-US" dirty="0" err="1" smtClean="0"/>
              <a:t>x,y,c</a:t>
            </a:r>
            <a:r>
              <a:rPr lang="en-US" dirty="0" smtClean="0"/>
              <a:t>)</a:t>
            </a:r>
          </a:p>
          <a:p>
            <a:r>
              <a:rPr lang="en-US" dirty="0" smtClean="0"/>
              <a:t>For k=2 to Step-1</a:t>
            </a:r>
          </a:p>
          <a:p>
            <a:r>
              <a:rPr lang="en-US" dirty="0" smtClean="0"/>
              <a:t>y=</a:t>
            </a:r>
            <a:r>
              <a:rPr lang="en-US" dirty="0" err="1" smtClean="0"/>
              <a:t>y+Δy</a:t>
            </a:r>
            <a:r>
              <a:rPr lang="en-US" dirty="0" smtClean="0"/>
              <a:t>, x=x+ </a:t>
            </a:r>
            <a:r>
              <a:rPr lang="en-US" dirty="0" err="1" smtClean="0"/>
              <a:t>InvSlope</a:t>
            </a:r>
            <a:endParaRPr lang="en-US" dirty="0" smtClean="0"/>
          </a:p>
          <a:p>
            <a:r>
              <a:rPr lang="en-US" dirty="0" err="1" smtClean="0"/>
              <a:t>putpixel</a:t>
            </a:r>
            <a:r>
              <a:rPr lang="en-US" dirty="0" smtClean="0"/>
              <a:t>(</a:t>
            </a:r>
            <a:r>
              <a:rPr lang="en-US" dirty="0" err="1" smtClean="0"/>
              <a:t>x,y,c</a:t>
            </a:r>
            <a:r>
              <a:rPr lang="en-US" dirty="0" smtClean="0"/>
              <a:t>)</a:t>
            </a:r>
          </a:p>
        </p:txBody>
      </p:sp>
      <p:sp>
        <p:nvSpPr>
          <p:cNvPr id="29" name="Rectangle 28"/>
          <p:cNvSpPr/>
          <p:nvPr/>
        </p:nvSpPr>
        <p:spPr>
          <a:xfrm>
            <a:off x="762000" y="1752600"/>
            <a:ext cx="74676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t>DDA Algorithm</a:t>
            </a:r>
          </a:p>
          <a:p>
            <a:r>
              <a:rPr lang="en-US" sz="2400" b="1" dirty="0" smtClean="0"/>
              <a:t>Advantage:</a:t>
            </a:r>
          </a:p>
          <a:p>
            <a:pPr>
              <a:buFont typeface="Arial" pitchFamily="34" charset="0"/>
              <a:buChar char="•"/>
            </a:pPr>
            <a:r>
              <a:rPr lang="en-US" dirty="0" smtClean="0"/>
              <a:t> It is faster than the direct use of line equation</a:t>
            </a:r>
          </a:p>
          <a:p>
            <a:pPr>
              <a:buFont typeface="Arial" pitchFamily="34" charset="0"/>
              <a:buChar char="•"/>
            </a:pPr>
            <a:r>
              <a:rPr lang="en-US" dirty="0" smtClean="0"/>
              <a:t> It calculate points without any floating-point multiplication</a:t>
            </a:r>
          </a:p>
          <a:p>
            <a:r>
              <a:rPr lang="en-US" sz="2400" b="1" dirty="0" smtClean="0"/>
              <a:t>Disadvantage:</a:t>
            </a:r>
          </a:p>
          <a:p>
            <a:pPr>
              <a:buFont typeface="Arial" pitchFamily="34" charset="0"/>
              <a:buChar char="•"/>
            </a:pPr>
            <a:r>
              <a:rPr lang="en-US" dirty="0" smtClean="0"/>
              <a:t> Still, it adds floating points.</a:t>
            </a:r>
          </a:p>
          <a:p>
            <a:pPr>
              <a:buFont typeface="Arial" pitchFamily="34" charset="0"/>
              <a:buChar char="•"/>
            </a:pPr>
            <a:r>
              <a:rPr lang="en-US" dirty="0" smtClean="0"/>
              <a:t> Happens cumulative errors due to limited precision.</a:t>
            </a:r>
          </a:p>
          <a:p>
            <a:pPr>
              <a:buFont typeface="Arial" pitchFamily="34" charset="0"/>
              <a:buChar char="•"/>
            </a:pPr>
            <a:r>
              <a:rPr lang="en-US" dirty="0" smtClean="0"/>
              <a:t> When the line is long, calculated point may drift away from the true position.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2"/>
          <a:srcRect/>
          <a:stretch>
            <a:fillRect/>
          </a:stretch>
        </p:blipFill>
        <p:spPr bwMode="auto">
          <a:xfrm>
            <a:off x="3276600" y="1371600"/>
            <a:ext cx="5715000" cy="4616622"/>
          </a:xfrm>
          <a:prstGeom prst="rect">
            <a:avLst/>
          </a:prstGeom>
          <a:noFill/>
          <a:ln w="9525">
            <a:noFill/>
            <a:miter lim="800000"/>
            <a:headEnd/>
            <a:tailEnd/>
          </a:ln>
          <a:effectLst/>
        </p:spPr>
      </p:pic>
      <p:sp>
        <p:nvSpPr>
          <p:cNvPr id="14" name="TextBox 13"/>
          <p:cNvSpPr txBox="1"/>
          <p:nvPr/>
        </p:nvSpPr>
        <p:spPr>
          <a:xfrm>
            <a:off x="304800" y="1524000"/>
            <a:ext cx="3124200" cy="2215991"/>
          </a:xfrm>
          <a:prstGeom prst="rect">
            <a:avLst/>
          </a:prstGeom>
          <a:noFill/>
        </p:spPr>
        <p:txBody>
          <a:bodyPr wrap="square" rtlCol="0">
            <a:spAutoFit/>
          </a:bodyPr>
          <a:lstStyle/>
          <a:p>
            <a:pPr marL="342900" indent="-342900"/>
            <a:r>
              <a:rPr lang="en-US" b="1" i="1" dirty="0" smtClean="0"/>
              <a:t>Scan converting a line using:</a:t>
            </a:r>
          </a:p>
          <a:p>
            <a:pPr marL="342900" indent="-342900">
              <a:buAutoNum type="arabicPeriod"/>
            </a:pPr>
            <a:r>
              <a:rPr lang="en-US" i="1" dirty="0" smtClean="0"/>
              <a:t>Direct application of line equation</a:t>
            </a:r>
          </a:p>
          <a:p>
            <a:pPr marL="342900" indent="-342900">
              <a:buAutoNum type="arabicPeriod"/>
            </a:pPr>
            <a:r>
              <a:rPr lang="en-US" i="1" dirty="0" smtClean="0"/>
              <a:t>Digital Differential Analyzer (DDA)</a:t>
            </a:r>
          </a:p>
          <a:p>
            <a:pPr marL="342900" indent="-342900">
              <a:buAutoNum type="arabicPeriod"/>
            </a:pPr>
            <a:r>
              <a:rPr lang="en-US" sz="2400" b="1" i="1" dirty="0" err="1" smtClean="0"/>
              <a:t>Bresenham’s</a:t>
            </a:r>
            <a:r>
              <a:rPr lang="en-US" sz="2400" b="1" i="1" dirty="0" smtClean="0"/>
              <a:t> Line Algorithm</a:t>
            </a:r>
            <a:endParaRPr lang="en-US" sz="24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6" name="Picture 2"/>
          <p:cNvPicPr>
            <a:picLocks noChangeAspect="1" noChangeArrowheads="1"/>
          </p:cNvPicPr>
          <p:nvPr/>
        </p:nvPicPr>
        <p:blipFill>
          <a:blip r:embed="rId2"/>
          <a:srcRect/>
          <a:stretch>
            <a:fillRect/>
          </a:stretch>
        </p:blipFill>
        <p:spPr bwMode="auto">
          <a:xfrm>
            <a:off x="381000" y="1905000"/>
            <a:ext cx="2990850" cy="3000375"/>
          </a:xfrm>
          <a:prstGeom prst="rect">
            <a:avLst/>
          </a:prstGeom>
          <a:noFill/>
          <a:ln w="9525">
            <a:noFill/>
            <a:miter lim="800000"/>
            <a:headEnd/>
            <a:tailEnd/>
          </a:ln>
          <a:effectLst/>
        </p:spPr>
      </p:pic>
      <p:sp>
        <p:nvSpPr>
          <p:cNvPr id="15" name="TextBox 14"/>
          <p:cNvSpPr txBox="1"/>
          <p:nvPr/>
        </p:nvSpPr>
        <p:spPr>
          <a:xfrm>
            <a:off x="381000" y="4992469"/>
            <a:ext cx="3048000" cy="646331"/>
          </a:xfrm>
          <a:prstGeom prst="rect">
            <a:avLst/>
          </a:prstGeom>
          <a:noFill/>
        </p:spPr>
        <p:txBody>
          <a:bodyPr wrap="square" rtlCol="0">
            <a:spAutoFit/>
          </a:bodyPr>
          <a:lstStyle/>
          <a:p>
            <a:r>
              <a:rPr lang="en-US" dirty="0" smtClean="0"/>
              <a:t>Target is to draw a line between two points P</a:t>
            </a:r>
            <a:r>
              <a:rPr lang="en-US" baseline="-25000" dirty="0" smtClean="0"/>
              <a:t>1</a:t>
            </a:r>
            <a:r>
              <a:rPr lang="en-US" dirty="0" smtClean="0"/>
              <a:t> and P</a:t>
            </a:r>
            <a:r>
              <a:rPr lang="en-US" baseline="-25000" dirty="0" smtClean="0"/>
              <a:t>2</a:t>
            </a:r>
            <a:r>
              <a:rPr lang="en-US" dirty="0" smtClean="0"/>
              <a:t>.</a:t>
            </a:r>
            <a:endParaRPr lang="en-US" dirty="0"/>
          </a:p>
        </p:txBody>
      </p:sp>
      <p:pic>
        <p:nvPicPr>
          <p:cNvPr id="1027" name="Picture 3"/>
          <p:cNvPicPr>
            <a:picLocks noChangeAspect="1" noChangeArrowheads="1"/>
          </p:cNvPicPr>
          <p:nvPr/>
        </p:nvPicPr>
        <p:blipFill>
          <a:blip r:embed="rId3"/>
          <a:srcRect/>
          <a:stretch>
            <a:fillRect/>
          </a:stretch>
        </p:blipFill>
        <p:spPr bwMode="auto">
          <a:xfrm>
            <a:off x="4800600" y="1905000"/>
            <a:ext cx="3000375" cy="2990850"/>
          </a:xfrm>
          <a:prstGeom prst="rect">
            <a:avLst/>
          </a:prstGeom>
          <a:noFill/>
          <a:ln w="9525">
            <a:noFill/>
            <a:miter lim="800000"/>
            <a:headEnd/>
            <a:tailEnd/>
          </a:ln>
          <a:effectLst/>
        </p:spPr>
      </p:pic>
      <p:sp>
        <p:nvSpPr>
          <p:cNvPr id="17" name="TextBox 16"/>
          <p:cNvSpPr txBox="1"/>
          <p:nvPr/>
        </p:nvSpPr>
        <p:spPr>
          <a:xfrm>
            <a:off x="48006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791200" y="190500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9050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724464"/>
          <a:ext cx="1270000" cy="762000"/>
        </p:xfrm>
        <a:graphic>
          <a:graphicData uri="http://schemas.openxmlformats.org/presentationml/2006/ole">
            <p:oleObj spid="_x0000_s2050" name="Equation" r:id="rId4" imgW="634680" imgH="380880" progId="Equation.DSMT4">
              <p:embed/>
            </p:oleObj>
          </a:graphicData>
        </a:graphic>
      </p:graphicFrame>
      <p:grpSp>
        <p:nvGrpSpPr>
          <p:cNvPr id="37"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1" name="Picture 3"/>
          <p:cNvPicPr>
            <a:picLocks noChangeAspect="1" noChangeArrowheads="1"/>
          </p:cNvPicPr>
          <p:nvPr/>
        </p:nvPicPr>
        <p:blipFill>
          <a:blip r:embed="rId5"/>
          <a:srcRect/>
          <a:stretch>
            <a:fillRect/>
          </a:stretch>
        </p:blipFill>
        <p:spPr bwMode="auto">
          <a:xfrm>
            <a:off x="1524000" y="2971800"/>
            <a:ext cx="2990850" cy="2990850"/>
          </a:xfrm>
          <a:prstGeom prst="rect">
            <a:avLst/>
          </a:prstGeom>
          <a:noFill/>
          <a:ln w="9525">
            <a:noFill/>
            <a:miter lim="800000"/>
            <a:headEnd/>
            <a:tailEnd/>
          </a:ln>
          <a:effectLst/>
        </p:spPr>
      </p:pic>
      <p:sp>
        <p:nvSpPr>
          <p:cNvPr id="38" name="Rectangle 37"/>
          <p:cNvSpPr/>
          <p:nvPr/>
        </p:nvSpPr>
        <p:spPr>
          <a:xfrm>
            <a:off x="2286000" y="6019800"/>
            <a:ext cx="1164293" cy="369332"/>
          </a:xfrm>
          <a:prstGeom prst="rect">
            <a:avLst/>
          </a:prstGeom>
        </p:spPr>
        <p:txBody>
          <a:bodyPr wrap="none">
            <a:spAutoFit/>
          </a:bodyPr>
          <a:lstStyle/>
          <a:p>
            <a:r>
              <a:rPr lang="en-US" dirty="0" smtClean="0"/>
              <a:t>Here, m&gt;1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791200" y="190500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3074"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51" name="Picture 3"/>
          <p:cNvPicPr>
            <a:picLocks noChangeAspect="1" noChangeArrowheads="1"/>
          </p:cNvPicPr>
          <p:nvPr/>
        </p:nvPicPr>
        <p:blipFill>
          <a:blip r:embed="rId5"/>
          <a:srcRect/>
          <a:stretch>
            <a:fillRect/>
          </a:stretch>
        </p:blipFill>
        <p:spPr bwMode="auto">
          <a:xfrm>
            <a:off x="457200" y="2971800"/>
            <a:ext cx="2990850" cy="2990850"/>
          </a:xfrm>
          <a:prstGeom prst="rect">
            <a:avLst/>
          </a:prstGeom>
          <a:noFill/>
          <a:ln w="9525">
            <a:noFill/>
            <a:miter lim="800000"/>
            <a:headEnd/>
            <a:tailEnd/>
          </a:ln>
          <a:effectLst/>
        </p:spPr>
      </p:pic>
      <p:sp>
        <p:nvSpPr>
          <p:cNvPr id="34" name="Rectangle 33"/>
          <p:cNvSpPr/>
          <p:nvPr/>
        </p:nvSpPr>
        <p:spPr>
          <a:xfrm>
            <a:off x="2819400" y="28194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p:cNvPicPr>
            <a:picLocks noChangeAspect="1" noChangeArrowheads="1"/>
          </p:cNvPicPr>
          <p:nvPr/>
        </p:nvPicPr>
        <p:blipFill>
          <a:blip r:embed="rId5"/>
          <a:srcRect/>
          <a:stretch>
            <a:fillRect/>
          </a:stretch>
        </p:blipFill>
        <p:spPr bwMode="auto">
          <a:xfrm rot="16200000">
            <a:off x="2895600" y="2895600"/>
            <a:ext cx="2990850" cy="2990850"/>
          </a:xfrm>
          <a:prstGeom prst="rect">
            <a:avLst/>
          </a:prstGeom>
          <a:noFill/>
          <a:ln w="9525">
            <a:noFill/>
            <a:miter lim="800000"/>
            <a:headEnd/>
            <a:tailEnd/>
          </a:ln>
          <a:effectLst/>
        </p:spPr>
      </p:pic>
      <p:sp>
        <p:nvSpPr>
          <p:cNvPr id="35" name="TextBox 34"/>
          <p:cNvSpPr txBox="1"/>
          <p:nvPr/>
        </p:nvSpPr>
        <p:spPr>
          <a:xfrm>
            <a:off x="1752600" y="5943600"/>
            <a:ext cx="5638800" cy="646331"/>
          </a:xfrm>
          <a:prstGeom prst="rect">
            <a:avLst/>
          </a:prstGeom>
          <a:noFill/>
        </p:spPr>
        <p:txBody>
          <a:bodyPr wrap="square" rtlCol="0">
            <a:spAutoFit/>
          </a:bodyPr>
          <a:lstStyle/>
          <a:p>
            <a:pPr>
              <a:buFont typeface="Arial" pitchFamily="34" charset="0"/>
              <a:buChar char="•"/>
            </a:pPr>
            <a:r>
              <a:rPr lang="en-US" dirty="0" smtClean="0"/>
              <a:t> Do it by rotating by 90</a:t>
            </a:r>
            <a:r>
              <a:rPr lang="en-US" baseline="30000" dirty="0" smtClean="0"/>
              <a:t>0</a:t>
            </a:r>
            <a:r>
              <a:rPr lang="en-US" dirty="0" smtClean="0"/>
              <a:t> or -90</a:t>
            </a:r>
            <a:r>
              <a:rPr lang="en-US" baseline="30000" dirty="0" smtClean="0"/>
              <a:t>0</a:t>
            </a:r>
            <a:r>
              <a:rPr lang="en-US" dirty="0" smtClean="0"/>
              <a:t> for drawing purpose only.</a:t>
            </a:r>
          </a:p>
          <a:p>
            <a:pPr>
              <a:buFont typeface="Arial" pitchFamily="34" charset="0"/>
              <a:buChar char="•"/>
            </a:pPr>
            <a:r>
              <a:rPr lang="en-US" dirty="0" smtClean="0"/>
              <a:t> Now m&lt;1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791200"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7170"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p:cNvPicPr>
            <a:picLocks noChangeAspect="1" noChangeArrowheads="1"/>
          </p:cNvPicPr>
          <p:nvPr/>
        </p:nvPicPr>
        <p:blipFill>
          <a:blip r:embed="rId5"/>
          <a:srcRect/>
          <a:stretch>
            <a:fillRect/>
          </a:stretch>
        </p:blipFill>
        <p:spPr bwMode="auto">
          <a:xfrm rot="16200000">
            <a:off x="5791200" y="3581400"/>
            <a:ext cx="2990850"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791200"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8194"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pic>
        <p:nvPicPr>
          <p:cNvPr id="26" name="Picture 4"/>
          <p:cNvPicPr>
            <a:picLocks noChangeAspect="1" noChangeArrowheads="1"/>
          </p:cNvPicPr>
          <p:nvPr/>
        </p:nvPicPr>
        <p:blipFill>
          <a:blip r:embed="rId5"/>
          <a:srcRect/>
          <a:stretch>
            <a:fillRect/>
          </a:stretch>
        </p:blipFill>
        <p:spPr bwMode="auto">
          <a:xfrm>
            <a:off x="5781675" y="3581400"/>
            <a:ext cx="2981325" cy="3000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9218"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97670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9219" name="Picture 3"/>
          <p:cNvPicPr>
            <a:picLocks noChangeAspect="1" noChangeArrowheads="1"/>
          </p:cNvPicPr>
          <p:nvPr/>
        </p:nvPicPr>
        <p:blipFill>
          <a:blip r:embed="rId5"/>
          <a:srcRect/>
          <a:stretch>
            <a:fillRect/>
          </a:stretch>
        </p:blipFill>
        <p:spPr bwMode="auto">
          <a:xfrm>
            <a:off x="5791200" y="3581400"/>
            <a:ext cx="299085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1266"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6074483"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11267" name="Picture 3"/>
          <p:cNvPicPr>
            <a:picLocks noChangeAspect="1" noChangeArrowheads="1"/>
          </p:cNvPicPr>
          <p:nvPr/>
        </p:nvPicPr>
        <p:blipFill>
          <a:blip r:embed="rId5"/>
          <a:srcRect/>
          <a:stretch>
            <a:fillRect/>
          </a:stretch>
        </p:blipFill>
        <p:spPr bwMode="auto">
          <a:xfrm>
            <a:off x="5791200" y="3581400"/>
            <a:ext cx="2981325" cy="2962275"/>
          </a:xfrm>
          <a:prstGeom prst="rect">
            <a:avLst/>
          </a:prstGeom>
          <a:noFill/>
          <a:ln w="9525">
            <a:noFill/>
            <a:miter lim="800000"/>
            <a:headEnd/>
            <a:tailEnd/>
          </a:ln>
          <a:effectLst/>
        </p:spPr>
      </p:pic>
      <p:sp>
        <p:nvSpPr>
          <p:cNvPr id="26" name="TextBox 25"/>
          <p:cNvSpPr txBox="1"/>
          <p:nvPr/>
        </p:nvSpPr>
        <p:spPr>
          <a:xfrm>
            <a:off x="1905000" y="5410200"/>
            <a:ext cx="3505200" cy="369332"/>
          </a:xfrm>
          <a:prstGeom prst="rect">
            <a:avLst/>
          </a:prstGeom>
          <a:noFill/>
        </p:spPr>
        <p:txBody>
          <a:bodyPr wrap="square" rtlCol="0">
            <a:spAutoFit/>
          </a:bodyPr>
          <a:lstStyle/>
          <a:p>
            <a:r>
              <a:rPr lang="en-US" b="1" dirty="0" smtClean="0"/>
              <a:t>What pixel to draw: red or green?</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2290"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4876800" cy="923330"/>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a:t>
            </a:r>
            <a:endParaRPr lang="en-US" dirty="0"/>
          </a:p>
        </p:txBody>
      </p:sp>
      <p:pic>
        <p:nvPicPr>
          <p:cNvPr id="12292" name="Picture 4"/>
          <p:cNvPicPr>
            <a:picLocks noChangeAspect="1" noChangeArrowheads="1"/>
          </p:cNvPicPr>
          <p:nvPr/>
        </p:nvPicPr>
        <p:blipFill>
          <a:blip r:embed="rId5"/>
          <a:srcRect/>
          <a:stretch>
            <a:fillRect/>
          </a:stretch>
        </p:blipFill>
        <p:spPr bwMode="auto">
          <a:xfrm>
            <a:off x="5795743" y="3581400"/>
            <a:ext cx="2981325"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1" name="Rectangle 10"/>
          <p:cNvSpPr/>
          <p:nvPr/>
        </p:nvSpPr>
        <p:spPr>
          <a:xfrm>
            <a:off x="762000" y="1600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840468"/>
            <a:ext cx="2895600" cy="923330"/>
          </a:xfrm>
          <a:prstGeom prst="rect">
            <a:avLst/>
          </a:prstGeom>
          <a:noFill/>
        </p:spPr>
        <p:txBody>
          <a:bodyPr wrap="square" rtlCol="0">
            <a:spAutoFit/>
          </a:bodyPr>
          <a:lstStyle/>
          <a:p>
            <a:r>
              <a:rPr lang="en-US" dirty="0" smtClean="0"/>
              <a:t>1. Point : is a mathematical point (x, y) within an image area </a:t>
            </a:r>
            <a:r>
              <a:rPr lang="en-US" dirty="0" err="1" smtClean="0"/>
              <a:t>hxw</a:t>
            </a:r>
            <a:r>
              <a:rPr lang="en-US" dirty="0" smtClean="0"/>
              <a:t>.</a:t>
            </a:r>
            <a:endParaRPr lang="en-US" dirty="0"/>
          </a:p>
        </p:txBody>
      </p:sp>
      <p:pic>
        <p:nvPicPr>
          <p:cNvPr id="1027" name="Picture 3"/>
          <p:cNvPicPr>
            <a:picLocks noChangeAspect="1" noChangeArrowheads="1"/>
          </p:cNvPicPr>
          <p:nvPr/>
        </p:nvPicPr>
        <p:blipFill>
          <a:blip r:embed="rId2"/>
          <a:srcRect/>
          <a:stretch>
            <a:fillRect/>
          </a:stretch>
        </p:blipFill>
        <p:spPr bwMode="auto">
          <a:xfrm>
            <a:off x="3807805" y="970672"/>
            <a:ext cx="3419475" cy="3552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3314"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4876800" cy="1200329"/>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a:t>
            </a:r>
            <a:r>
              <a:rPr lang="en-US" b="1" dirty="0" smtClean="0"/>
              <a:t>2m(x</a:t>
            </a:r>
            <a:r>
              <a:rPr lang="en-US" b="1" baseline="-25000" dirty="0" smtClean="0"/>
              <a:t>i</a:t>
            </a:r>
            <a:r>
              <a:rPr lang="en-US" b="1" dirty="0" smtClean="0"/>
              <a:t>+1)+2b-2y</a:t>
            </a:r>
            <a:r>
              <a:rPr lang="en-US" b="1" baseline="-25000" dirty="0" smtClean="0"/>
              <a:t>i</a:t>
            </a:r>
            <a:r>
              <a:rPr lang="en-US" b="1" dirty="0" smtClean="0"/>
              <a:t>-1</a:t>
            </a:r>
          </a:p>
          <a:p>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35" name="Rectangle 34"/>
          <p:cNvSpPr/>
          <p:nvPr/>
        </p:nvSpPr>
        <p:spPr>
          <a:xfrm>
            <a:off x="304800" y="4648200"/>
            <a:ext cx="2453236" cy="369332"/>
          </a:xfrm>
          <a:prstGeom prst="rect">
            <a:avLst/>
          </a:prstGeom>
        </p:spPr>
        <p:txBody>
          <a:bodyPr wrap="none">
            <a:spAutoFit/>
          </a:bodyPr>
          <a:lstStyle/>
          <a:p>
            <a:r>
              <a:rPr lang="en-US" dirty="0" smtClean="0"/>
              <a:t>We know that m=</a:t>
            </a:r>
            <a:r>
              <a:rPr lang="en-US" dirty="0" err="1" smtClean="0"/>
              <a:t>Δy</a:t>
            </a:r>
            <a:r>
              <a:rPr lang="en-US" dirty="0" smtClean="0"/>
              <a:t>/</a:t>
            </a:r>
            <a:r>
              <a:rPr lang="en-US" dirty="0" err="1" smtClean="0"/>
              <a:t>Δx</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4338"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5334000" cy="1200329"/>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-1=2m(x</a:t>
            </a:r>
            <a:r>
              <a:rPr lang="en-US" baseline="-25000" dirty="0" smtClean="0"/>
              <a:t>i</a:t>
            </a:r>
            <a:r>
              <a:rPr lang="en-US" dirty="0" smtClean="0"/>
              <a:t>+1)+2b-2y</a:t>
            </a:r>
            <a:r>
              <a:rPr lang="en-US" baseline="-25000" dirty="0" smtClean="0"/>
              <a:t>i</a:t>
            </a:r>
            <a:r>
              <a:rPr lang="en-US" dirty="0" smtClean="0"/>
              <a:t>-1=</a:t>
            </a:r>
            <a:r>
              <a:rPr lang="en-US" b="1" dirty="0" smtClean="0"/>
              <a:t>2Δy/</a:t>
            </a:r>
            <a:r>
              <a:rPr lang="en-US" b="1" dirty="0" err="1" smtClean="0"/>
              <a:t>Δx</a:t>
            </a:r>
            <a:r>
              <a:rPr lang="en-US" b="1" dirty="0" smtClean="0"/>
              <a:t>(x</a:t>
            </a:r>
            <a:r>
              <a:rPr lang="en-US" b="1" baseline="-25000" dirty="0" smtClean="0"/>
              <a:t>i</a:t>
            </a:r>
            <a:r>
              <a:rPr lang="en-US" b="1" dirty="0" smtClean="0"/>
              <a:t>+1)+2b-2y</a:t>
            </a:r>
            <a:r>
              <a:rPr lang="en-US" b="1" baseline="-25000" dirty="0" smtClean="0"/>
              <a:t>i</a:t>
            </a:r>
            <a:r>
              <a:rPr lang="en-US" b="1" dirty="0" smtClean="0"/>
              <a:t>-</a:t>
            </a:r>
            <a:r>
              <a:rPr lang="en-US" dirty="0" smtClean="0"/>
              <a:t>1</a:t>
            </a:r>
          </a:p>
          <a:p>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5362"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5334000" cy="1200329"/>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-1=2m(x</a:t>
            </a:r>
            <a:r>
              <a:rPr lang="en-US" baseline="-25000" dirty="0" smtClean="0"/>
              <a:t>i</a:t>
            </a:r>
            <a:r>
              <a:rPr lang="en-US" dirty="0" smtClean="0"/>
              <a:t>+1)+2b-2y</a:t>
            </a:r>
            <a:r>
              <a:rPr lang="en-US" baseline="-25000" dirty="0" smtClean="0"/>
              <a:t>i</a:t>
            </a:r>
            <a:r>
              <a:rPr lang="en-US" dirty="0" smtClean="0"/>
              <a:t>-1=</a:t>
            </a:r>
            <a:r>
              <a:rPr lang="en-US" b="1" dirty="0" smtClean="0"/>
              <a:t>2Δy/</a:t>
            </a:r>
            <a:r>
              <a:rPr lang="en-US" b="1" dirty="0" err="1" smtClean="0"/>
              <a:t>Δx</a:t>
            </a:r>
            <a:r>
              <a:rPr lang="en-US" b="1" dirty="0" smtClean="0"/>
              <a:t>(x</a:t>
            </a:r>
            <a:r>
              <a:rPr lang="en-US" b="1" baseline="-25000" dirty="0" smtClean="0"/>
              <a:t>i</a:t>
            </a:r>
            <a:r>
              <a:rPr lang="en-US" b="1" dirty="0" smtClean="0"/>
              <a:t>+1)+2b-2y</a:t>
            </a:r>
            <a:r>
              <a:rPr lang="en-US" b="1" baseline="-25000" dirty="0" smtClean="0"/>
              <a:t>i</a:t>
            </a:r>
            <a:r>
              <a:rPr lang="en-US" b="1" dirty="0" smtClean="0"/>
              <a:t>-</a:t>
            </a:r>
            <a:r>
              <a:rPr lang="en-US" dirty="0" smtClean="0"/>
              <a:t>1</a:t>
            </a:r>
          </a:p>
          <a:p>
            <a:r>
              <a:rPr lang="en-US" b="1" dirty="0" err="1" smtClean="0"/>
              <a:t>Δx</a:t>
            </a:r>
            <a:r>
              <a:rPr lang="en-US" dirty="0" smtClean="0"/>
              <a:t>(s-t) = </a:t>
            </a:r>
            <a:r>
              <a:rPr lang="en-US" b="1" dirty="0" smtClean="0"/>
              <a:t>2Δy*(x</a:t>
            </a:r>
            <a:r>
              <a:rPr lang="en-US" b="1" baseline="-25000" dirty="0" smtClean="0"/>
              <a:t>i</a:t>
            </a:r>
            <a:r>
              <a:rPr lang="en-US" b="1" dirty="0" smtClean="0"/>
              <a:t>+1)+2Δx*b-2Δx*</a:t>
            </a:r>
            <a:r>
              <a:rPr lang="en-US" b="1" dirty="0" err="1" smtClean="0"/>
              <a:t>y</a:t>
            </a:r>
            <a:r>
              <a:rPr lang="en-US" b="1" baseline="-25000" dirty="0" err="1" smtClean="0"/>
              <a:t>i</a:t>
            </a:r>
            <a:r>
              <a:rPr lang="en-US" b="1" dirty="0" err="1" smtClean="0"/>
              <a:t>-Δx</a:t>
            </a:r>
            <a:r>
              <a:rPr lang="en-US" b="1" dirty="0" smtClean="0"/>
              <a:t>*1</a:t>
            </a:r>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6386"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5334000" cy="1477328"/>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-1=2m(x</a:t>
            </a:r>
            <a:r>
              <a:rPr lang="en-US" baseline="-25000" dirty="0" smtClean="0"/>
              <a:t>i</a:t>
            </a:r>
            <a:r>
              <a:rPr lang="en-US" dirty="0" smtClean="0"/>
              <a:t>+1)+2b-2y</a:t>
            </a:r>
            <a:r>
              <a:rPr lang="en-US" baseline="-25000" dirty="0" smtClean="0"/>
              <a:t>i</a:t>
            </a:r>
            <a:r>
              <a:rPr lang="en-US" dirty="0" smtClean="0"/>
              <a:t>-1=</a:t>
            </a:r>
            <a:r>
              <a:rPr lang="en-US" b="1" dirty="0" smtClean="0"/>
              <a:t>2Δy/</a:t>
            </a:r>
            <a:r>
              <a:rPr lang="en-US" b="1" dirty="0" err="1" smtClean="0"/>
              <a:t>Δx</a:t>
            </a:r>
            <a:r>
              <a:rPr lang="en-US" b="1" dirty="0" smtClean="0"/>
              <a:t>(x</a:t>
            </a:r>
            <a:r>
              <a:rPr lang="en-US" b="1" baseline="-25000" dirty="0" smtClean="0"/>
              <a:t>i</a:t>
            </a:r>
            <a:r>
              <a:rPr lang="en-US" b="1" dirty="0" smtClean="0"/>
              <a:t>+1)+2b-2y</a:t>
            </a:r>
            <a:r>
              <a:rPr lang="en-US" b="1" baseline="-25000" dirty="0" smtClean="0"/>
              <a:t>i</a:t>
            </a:r>
            <a:r>
              <a:rPr lang="en-US" b="1" dirty="0" smtClean="0"/>
              <a:t>-</a:t>
            </a:r>
            <a:r>
              <a:rPr lang="en-US" dirty="0" smtClean="0"/>
              <a:t>1</a:t>
            </a:r>
          </a:p>
          <a:p>
            <a:r>
              <a:rPr lang="en-US" b="1" dirty="0" err="1" smtClean="0"/>
              <a:t>Δx</a:t>
            </a:r>
            <a:r>
              <a:rPr lang="en-US" dirty="0" smtClean="0"/>
              <a:t>(s-t) = 2Δy*(x</a:t>
            </a:r>
            <a:r>
              <a:rPr lang="en-US" baseline="-25000" dirty="0" smtClean="0"/>
              <a:t>i</a:t>
            </a:r>
            <a:r>
              <a:rPr lang="en-US" dirty="0" smtClean="0"/>
              <a:t>+1)+2</a:t>
            </a:r>
            <a:r>
              <a:rPr lang="en-US" b="1" dirty="0" smtClean="0"/>
              <a:t>Δx*</a:t>
            </a:r>
            <a:r>
              <a:rPr lang="en-US" dirty="0" smtClean="0"/>
              <a:t>b-2</a:t>
            </a:r>
            <a:r>
              <a:rPr lang="en-US" b="1" dirty="0" smtClean="0"/>
              <a:t>Δx*</a:t>
            </a:r>
            <a:r>
              <a:rPr lang="en-US" dirty="0" err="1" smtClean="0"/>
              <a:t>y</a:t>
            </a:r>
            <a:r>
              <a:rPr lang="en-US" baseline="-25000" dirty="0" err="1" smtClean="0"/>
              <a:t>i</a:t>
            </a:r>
            <a:r>
              <a:rPr lang="en-US" dirty="0" err="1" smtClean="0"/>
              <a:t>-</a:t>
            </a:r>
            <a:r>
              <a:rPr lang="en-US" b="1" dirty="0" err="1" smtClean="0"/>
              <a:t>Δx</a:t>
            </a:r>
            <a:r>
              <a:rPr lang="en-US" dirty="0" smtClean="0"/>
              <a:t> 	</a:t>
            </a:r>
            <a:r>
              <a:rPr lang="en-US" b="1" dirty="0" smtClean="0"/>
              <a:t>=2Δy*x</a:t>
            </a:r>
            <a:r>
              <a:rPr lang="en-US" b="1" baseline="-25000" dirty="0" smtClean="0"/>
              <a:t>i</a:t>
            </a:r>
            <a:r>
              <a:rPr lang="en-US" b="1" dirty="0" smtClean="0"/>
              <a:t>+2Δy*1+2Δx*b-2Δx*</a:t>
            </a:r>
            <a:r>
              <a:rPr lang="en-US" b="1" dirty="0" err="1" smtClean="0"/>
              <a:t>y</a:t>
            </a:r>
            <a:r>
              <a:rPr lang="en-US" b="1" baseline="-25000" dirty="0" err="1" smtClean="0"/>
              <a:t>i</a:t>
            </a:r>
            <a:r>
              <a:rPr lang="en-US" b="1" dirty="0" err="1" smtClean="0"/>
              <a:t>-Δx</a:t>
            </a:r>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7410"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5334000" cy="1477328"/>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-1=2m(x</a:t>
            </a:r>
            <a:r>
              <a:rPr lang="en-US" baseline="-25000" dirty="0" smtClean="0"/>
              <a:t>i</a:t>
            </a:r>
            <a:r>
              <a:rPr lang="en-US" dirty="0" smtClean="0"/>
              <a:t>+1)+2b-2y</a:t>
            </a:r>
            <a:r>
              <a:rPr lang="en-US" baseline="-25000" dirty="0" smtClean="0"/>
              <a:t>i</a:t>
            </a:r>
            <a:r>
              <a:rPr lang="en-US" dirty="0" smtClean="0"/>
              <a:t>-1=</a:t>
            </a:r>
            <a:r>
              <a:rPr lang="en-US" b="1" dirty="0" smtClean="0"/>
              <a:t>2Δy/</a:t>
            </a:r>
            <a:r>
              <a:rPr lang="en-US" b="1" dirty="0" err="1" smtClean="0"/>
              <a:t>Δx</a:t>
            </a:r>
            <a:r>
              <a:rPr lang="en-US" b="1" dirty="0" smtClean="0"/>
              <a:t>(x</a:t>
            </a:r>
            <a:r>
              <a:rPr lang="en-US" b="1" baseline="-25000" dirty="0" smtClean="0"/>
              <a:t>i</a:t>
            </a:r>
            <a:r>
              <a:rPr lang="en-US" b="1" dirty="0" smtClean="0"/>
              <a:t>+1)+2b-2y</a:t>
            </a:r>
            <a:r>
              <a:rPr lang="en-US" b="1" baseline="-25000" dirty="0" smtClean="0"/>
              <a:t>i</a:t>
            </a:r>
            <a:r>
              <a:rPr lang="en-US" b="1" dirty="0" smtClean="0"/>
              <a:t>-</a:t>
            </a:r>
            <a:r>
              <a:rPr lang="en-US" dirty="0" smtClean="0"/>
              <a:t>1</a:t>
            </a:r>
          </a:p>
          <a:p>
            <a:r>
              <a:rPr lang="en-US" dirty="0" err="1" smtClean="0"/>
              <a:t>Δx</a:t>
            </a:r>
            <a:r>
              <a:rPr lang="en-US" dirty="0" smtClean="0"/>
              <a:t>(s-t) = 2Δy*x</a:t>
            </a:r>
            <a:r>
              <a:rPr lang="en-US" baseline="-25000" dirty="0" smtClean="0"/>
              <a:t>i</a:t>
            </a:r>
            <a:r>
              <a:rPr lang="en-US" dirty="0" smtClean="0"/>
              <a:t>+2Δy*1+2Δx*b-2Δx*</a:t>
            </a:r>
            <a:r>
              <a:rPr lang="en-US" dirty="0" err="1" smtClean="0"/>
              <a:t>y</a:t>
            </a:r>
            <a:r>
              <a:rPr lang="en-US" baseline="-25000" dirty="0" err="1" smtClean="0"/>
              <a:t>i</a:t>
            </a:r>
            <a:r>
              <a:rPr lang="en-US" dirty="0" err="1" smtClean="0"/>
              <a:t>-Δx</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+ 2Δy+ </a:t>
            </a:r>
            <a:r>
              <a:rPr lang="en-US" b="1" dirty="0" err="1" smtClean="0"/>
              <a:t>Δx</a:t>
            </a:r>
            <a:r>
              <a:rPr lang="en-US" b="1" dirty="0" smtClean="0"/>
              <a:t>(2b-1)</a:t>
            </a:r>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8434"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5334000" cy="1200329"/>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-1=2m(x</a:t>
            </a:r>
            <a:r>
              <a:rPr lang="en-US" baseline="-25000" dirty="0" smtClean="0"/>
              <a:t>i</a:t>
            </a:r>
            <a:r>
              <a:rPr lang="en-US" dirty="0" smtClean="0"/>
              <a:t>+1)+2b-2y</a:t>
            </a:r>
            <a:r>
              <a:rPr lang="en-US" baseline="-25000" dirty="0" smtClean="0"/>
              <a:t>i</a:t>
            </a:r>
            <a:r>
              <a:rPr lang="en-US" dirty="0" smtClean="0"/>
              <a:t>-1=</a:t>
            </a:r>
            <a:r>
              <a:rPr lang="en-US" b="1" dirty="0" smtClean="0"/>
              <a:t>2Δy/</a:t>
            </a:r>
            <a:r>
              <a:rPr lang="en-US" b="1" dirty="0" err="1" smtClean="0"/>
              <a:t>Δx</a:t>
            </a:r>
            <a:r>
              <a:rPr lang="en-US" b="1" dirty="0" smtClean="0"/>
              <a:t>(x</a:t>
            </a:r>
            <a:r>
              <a:rPr lang="en-US" b="1" baseline="-25000" dirty="0" smtClean="0"/>
              <a:t>i</a:t>
            </a:r>
            <a:r>
              <a:rPr lang="en-US" b="1" dirty="0" smtClean="0"/>
              <a:t>+1)+2b-2y</a:t>
            </a:r>
            <a:r>
              <a:rPr lang="en-US" b="1" baseline="-25000" dirty="0" smtClean="0"/>
              <a:t>i</a:t>
            </a:r>
            <a:r>
              <a:rPr lang="en-US" b="1" dirty="0" smtClean="0"/>
              <a:t>-</a:t>
            </a:r>
            <a:r>
              <a:rPr lang="en-US" dirty="0" smtClean="0"/>
              <a:t>1</a:t>
            </a:r>
          </a:p>
          <a:p>
            <a:r>
              <a:rPr lang="en-US" dirty="0" err="1" smtClean="0"/>
              <a:t>Δx</a:t>
            </a:r>
            <a:r>
              <a:rPr lang="en-US" dirty="0" smtClean="0"/>
              <a:t>(s-t) =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+ 2Δy+ </a:t>
            </a:r>
            <a:r>
              <a:rPr lang="en-US" b="1" dirty="0" err="1" smtClean="0"/>
              <a:t>Δx</a:t>
            </a:r>
            <a:r>
              <a:rPr lang="en-US" b="1" dirty="0" smtClean="0"/>
              <a:t>(2b-1)</a:t>
            </a:r>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4876800"/>
            <a:ext cx="4114800" cy="369332"/>
          </a:xfrm>
          <a:prstGeom prst="rect">
            <a:avLst/>
          </a:prstGeom>
          <a:noFill/>
        </p:spPr>
        <p:txBody>
          <a:bodyPr wrap="square" rtlCol="0">
            <a:spAutoFit/>
          </a:bodyPr>
          <a:lstStyle/>
          <a:p>
            <a:r>
              <a:rPr lang="en-US" dirty="0" smtClean="0"/>
              <a:t>Let </a:t>
            </a:r>
            <a:r>
              <a:rPr lang="en-US" b="1" dirty="0" smtClean="0"/>
              <a:t>C= 2Δy+ </a:t>
            </a:r>
            <a:r>
              <a:rPr lang="en-US" b="1" dirty="0" err="1" smtClean="0"/>
              <a:t>Δx</a:t>
            </a:r>
            <a:r>
              <a:rPr lang="en-US" b="1" dirty="0" smtClean="0"/>
              <a:t>(2b-1)</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19458"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5334000" cy="1200329"/>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-1=2m(x</a:t>
            </a:r>
            <a:r>
              <a:rPr lang="en-US" baseline="-25000" dirty="0" smtClean="0"/>
              <a:t>i</a:t>
            </a:r>
            <a:r>
              <a:rPr lang="en-US" dirty="0" smtClean="0"/>
              <a:t>+1)+2b-2y</a:t>
            </a:r>
            <a:r>
              <a:rPr lang="en-US" baseline="-25000" dirty="0" smtClean="0"/>
              <a:t>i</a:t>
            </a:r>
            <a:r>
              <a:rPr lang="en-US" dirty="0" smtClean="0"/>
              <a:t>-1=</a:t>
            </a:r>
            <a:r>
              <a:rPr lang="en-US" b="1" dirty="0" smtClean="0"/>
              <a:t>2Δy/</a:t>
            </a:r>
            <a:r>
              <a:rPr lang="en-US" b="1" dirty="0" err="1" smtClean="0"/>
              <a:t>Δx</a:t>
            </a:r>
            <a:r>
              <a:rPr lang="en-US" b="1" dirty="0" smtClean="0"/>
              <a:t>(x</a:t>
            </a:r>
            <a:r>
              <a:rPr lang="en-US" b="1" baseline="-25000" dirty="0" smtClean="0"/>
              <a:t>i</a:t>
            </a:r>
            <a:r>
              <a:rPr lang="en-US" b="1" dirty="0" smtClean="0"/>
              <a:t>+1)+2b-2y</a:t>
            </a:r>
            <a:r>
              <a:rPr lang="en-US" b="1" baseline="-25000" dirty="0" smtClean="0"/>
              <a:t>i</a:t>
            </a:r>
            <a:r>
              <a:rPr lang="en-US" b="1" dirty="0" smtClean="0"/>
              <a:t>-</a:t>
            </a:r>
            <a:r>
              <a:rPr lang="en-US" dirty="0" smtClean="0"/>
              <a:t>1</a:t>
            </a:r>
          </a:p>
          <a:p>
            <a:r>
              <a:rPr lang="en-US" dirty="0" err="1" smtClean="0"/>
              <a:t>Δx</a:t>
            </a:r>
            <a:r>
              <a:rPr lang="en-US" dirty="0" smtClean="0"/>
              <a:t>(s-t) =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+ 2Δy+ </a:t>
            </a:r>
            <a:r>
              <a:rPr lang="en-US" b="1" dirty="0" err="1" smtClean="0"/>
              <a:t>Δx</a:t>
            </a:r>
            <a:r>
              <a:rPr lang="en-US" b="1" dirty="0" smtClean="0"/>
              <a:t>(2b-1)</a:t>
            </a:r>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4876800"/>
            <a:ext cx="4114800" cy="646331"/>
          </a:xfrm>
          <a:prstGeom prst="rect">
            <a:avLst/>
          </a:prstGeom>
          <a:noFill/>
        </p:spPr>
        <p:txBody>
          <a:bodyPr wrap="square" rtlCol="0">
            <a:spAutoFit/>
          </a:bodyPr>
          <a:lstStyle/>
          <a:p>
            <a:r>
              <a:rPr lang="en-US" dirty="0" smtClean="0"/>
              <a:t>Let </a:t>
            </a:r>
            <a:r>
              <a:rPr lang="en-US" b="1" dirty="0" smtClean="0"/>
              <a:t>C= 2Δy+ </a:t>
            </a:r>
            <a:r>
              <a:rPr lang="en-US" b="1" dirty="0" err="1" smtClean="0"/>
              <a:t>Δx</a:t>
            </a:r>
            <a:r>
              <a:rPr lang="en-US" b="1" dirty="0" smtClean="0"/>
              <a:t>(2b-1)</a:t>
            </a:r>
            <a:r>
              <a:rPr lang="en-US" dirty="0" smtClean="0"/>
              <a:t>, all are constant.</a:t>
            </a:r>
            <a:endParaRPr lang="en-US" b="1" dirty="0" smtClean="0"/>
          </a:p>
          <a:p>
            <a:r>
              <a:rPr lang="en-US" dirty="0" err="1" smtClean="0"/>
              <a:t>Δx</a:t>
            </a:r>
            <a:r>
              <a:rPr lang="en-US" dirty="0" smtClean="0"/>
              <a:t>(s-t) =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0482"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5334000" cy="1200329"/>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-1=2m(x</a:t>
            </a:r>
            <a:r>
              <a:rPr lang="en-US" baseline="-25000" dirty="0" smtClean="0"/>
              <a:t>i</a:t>
            </a:r>
            <a:r>
              <a:rPr lang="en-US" dirty="0" smtClean="0"/>
              <a:t>+1)+2b-2y</a:t>
            </a:r>
            <a:r>
              <a:rPr lang="en-US" baseline="-25000" dirty="0" smtClean="0"/>
              <a:t>i</a:t>
            </a:r>
            <a:r>
              <a:rPr lang="en-US" dirty="0" smtClean="0"/>
              <a:t>-1=</a:t>
            </a:r>
            <a:r>
              <a:rPr lang="en-US" b="1" dirty="0" smtClean="0"/>
              <a:t>2Δy/</a:t>
            </a:r>
            <a:r>
              <a:rPr lang="en-US" b="1" dirty="0" err="1" smtClean="0"/>
              <a:t>Δx</a:t>
            </a:r>
            <a:r>
              <a:rPr lang="en-US" b="1" dirty="0" smtClean="0"/>
              <a:t>(x</a:t>
            </a:r>
            <a:r>
              <a:rPr lang="en-US" b="1" baseline="-25000" dirty="0" smtClean="0"/>
              <a:t>i</a:t>
            </a:r>
            <a:r>
              <a:rPr lang="en-US" b="1" dirty="0" smtClean="0"/>
              <a:t>+1)+2b-2y</a:t>
            </a:r>
            <a:r>
              <a:rPr lang="en-US" b="1" baseline="-25000" dirty="0" smtClean="0"/>
              <a:t>i</a:t>
            </a:r>
            <a:r>
              <a:rPr lang="en-US" b="1" dirty="0" smtClean="0"/>
              <a:t>-</a:t>
            </a:r>
            <a:r>
              <a:rPr lang="en-US" dirty="0" smtClean="0"/>
              <a:t>1</a:t>
            </a:r>
          </a:p>
          <a:p>
            <a:r>
              <a:rPr lang="en-US" dirty="0" err="1" smtClean="0"/>
              <a:t>Δx</a:t>
            </a:r>
            <a:r>
              <a:rPr lang="en-US" dirty="0" smtClean="0"/>
              <a:t>(s-t) =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+ 2Δy+ </a:t>
            </a:r>
            <a:r>
              <a:rPr lang="en-US" b="1" dirty="0" err="1" smtClean="0"/>
              <a:t>Δx</a:t>
            </a:r>
            <a:r>
              <a:rPr lang="en-US" b="1" dirty="0" smtClean="0"/>
              <a:t>(2b-1)</a:t>
            </a:r>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4876800"/>
            <a:ext cx="4114800" cy="1477328"/>
          </a:xfrm>
          <a:prstGeom prst="rect">
            <a:avLst/>
          </a:prstGeom>
          <a:noFill/>
        </p:spPr>
        <p:txBody>
          <a:bodyPr wrap="square" rtlCol="0">
            <a:spAutoFit/>
          </a:bodyPr>
          <a:lstStyle/>
          <a:p>
            <a:r>
              <a:rPr lang="en-US" dirty="0" smtClean="0"/>
              <a:t>Let </a:t>
            </a:r>
            <a:r>
              <a:rPr lang="en-US" b="1" dirty="0" smtClean="0"/>
              <a:t>C= 2Δy+ </a:t>
            </a:r>
            <a:r>
              <a:rPr lang="en-US" b="1" dirty="0" err="1" smtClean="0"/>
              <a:t>Δx</a:t>
            </a:r>
            <a:r>
              <a:rPr lang="en-US" b="1" dirty="0" smtClean="0"/>
              <a:t>(2b-1)</a:t>
            </a:r>
            <a:r>
              <a:rPr lang="en-US" dirty="0" smtClean="0"/>
              <a:t> , all are constant.</a:t>
            </a:r>
            <a:endParaRPr lang="en-US" b="1" dirty="0" smtClean="0"/>
          </a:p>
          <a:p>
            <a:r>
              <a:rPr lang="en-US" dirty="0" err="1" smtClean="0"/>
              <a:t>Δx</a:t>
            </a:r>
            <a:r>
              <a:rPr lang="en-US" dirty="0" smtClean="0"/>
              <a:t>(s-t) =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endParaRPr lang="en-US" b="1" dirty="0" smtClean="0"/>
          </a:p>
          <a:p>
            <a:r>
              <a:rPr lang="en-US" dirty="0" smtClean="0"/>
              <a:t>Again, let </a:t>
            </a:r>
            <a:r>
              <a:rPr lang="en-US" b="1" dirty="0" err="1" smtClean="0"/>
              <a:t>d</a:t>
            </a:r>
            <a:r>
              <a:rPr lang="en-US" b="1" baseline="-25000" dirty="0" err="1" smtClean="0"/>
              <a:t>i</a:t>
            </a:r>
            <a:r>
              <a:rPr lang="en-US" b="1" dirty="0" smtClean="0"/>
              <a:t> = </a:t>
            </a:r>
            <a:r>
              <a:rPr lang="en-US" b="1" dirty="0" err="1" smtClean="0"/>
              <a:t>Δx</a:t>
            </a:r>
            <a:r>
              <a:rPr lang="en-US" b="1" dirty="0" smtClean="0"/>
              <a:t>(s-t</a:t>
            </a:r>
            <a:r>
              <a:rPr lang="en-US" dirty="0" smtClean="0"/>
              <a:t>), used </a:t>
            </a:r>
            <a:r>
              <a:rPr lang="en-US" dirty="0" err="1" smtClean="0"/>
              <a:t>d</a:t>
            </a:r>
            <a:r>
              <a:rPr lang="en-US" baseline="-25000" dirty="0" err="1" smtClean="0"/>
              <a:t>i</a:t>
            </a:r>
            <a:r>
              <a:rPr lang="en-US" dirty="0" smtClean="0"/>
              <a:t> instead of d because s and t varies from pixel to pixel.</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1506"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sp>
        <p:nvSpPr>
          <p:cNvPr id="33" name="TextBox 32"/>
          <p:cNvSpPr txBox="1"/>
          <p:nvPr/>
        </p:nvSpPr>
        <p:spPr>
          <a:xfrm>
            <a:off x="304800" y="3581400"/>
            <a:ext cx="5334000" cy="1200329"/>
          </a:xfrm>
          <a:prstGeom prst="rect">
            <a:avLst/>
          </a:prstGeom>
          <a:noFill/>
        </p:spPr>
        <p:txBody>
          <a:bodyPr wrap="square" rtlCol="0">
            <a:spAutoFit/>
          </a:bodyPr>
          <a:lstStyle/>
          <a:p>
            <a:r>
              <a:rPr lang="en-US" dirty="0" smtClean="0"/>
              <a:t>Here, </a:t>
            </a:r>
            <a:r>
              <a:rPr lang="en-US" dirty="0" err="1" smtClean="0"/>
              <a:t>y</a:t>
            </a:r>
            <a:r>
              <a:rPr lang="en-US" baseline="-25000" dirty="0" err="1" smtClean="0"/>
              <a:t>T</a:t>
            </a:r>
            <a:r>
              <a:rPr lang="en-US" baseline="-25000" dirty="0" smtClean="0"/>
              <a:t> </a:t>
            </a:r>
            <a:r>
              <a:rPr lang="en-US" dirty="0" smtClean="0"/>
              <a:t>= y</a:t>
            </a:r>
            <a:r>
              <a:rPr lang="en-US" baseline="-25000" dirty="0" smtClean="0"/>
              <a:t>i</a:t>
            </a:r>
            <a:r>
              <a:rPr lang="en-US" dirty="0" smtClean="0"/>
              <a:t>+1, </a:t>
            </a:r>
            <a:r>
              <a:rPr lang="en-US" dirty="0" err="1" smtClean="0"/>
              <a:t>y</a:t>
            </a:r>
            <a:r>
              <a:rPr lang="en-US" baseline="-25000" dirty="0" err="1" smtClean="0"/>
              <a:t>B</a:t>
            </a:r>
            <a:r>
              <a:rPr lang="en-US" dirty="0" smtClean="0"/>
              <a:t> = </a:t>
            </a:r>
            <a:r>
              <a:rPr lang="en-US" dirty="0" err="1" smtClean="0"/>
              <a:t>y</a:t>
            </a:r>
            <a:r>
              <a:rPr lang="en-US" baseline="-25000" dirty="0" err="1" smtClean="0"/>
              <a:t>i</a:t>
            </a:r>
            <a:r>
              <a:rPr lang="en-US" dirty="0" smtClean="0"/>
              <a:t>.</a:t>
            </a:r>
          </a:p>
          <a:p>
            <a:r>
              <a:rPr lang="en-US" dirty="0" smtClean="0"/>
              <a:t>t=y</a:t>
            </a:r>
            <a:r>
              <a:rPr lang="en-US" baseline="-25000" dirty="0" smtClean="0"/>
              <a:t>i</a:t>
            </a:r>
            <a:r>
              <a:rPr lang="en-US" dirty="0" smtClean="0"/>
              <a:t>+1– y,	and s=y-</a:t>
            </a:r>
            <a:r>
              <a:rPr lang="en-US" dirty="0" err="1" smtClean="0"/>
              <a:t>y</a:t>
            </a:r>
            <a:r>
              <a:rPr lang="en-US" baseline="-25000" dirty="0" err="1" smtClean="0"/>
              <a:t>i</a:t>
            </a:r>
            <a:endParaRPr lang="en-US" baseline="-25000" dirty="0" smtClean="0"/>
          </a:p>
          <a:p>
            <a:r>
              <a:rPr lang="en-US" dirty="0" smtClean="0"/>
              <a:t>s-t=2y-2y</a:t>
            </a:r>
            <a:r>
              <a:rPr lang="en-US" baseline="-25000" dirty="0" smtClean="0"/>
              <a:t>i</a:t>
            </a:r>
            <a:r>
              <a:rPr lang="en-US" dirty="0" smtClean="0"/>
              <a:t>-1=2m(x</a:t>
            </a:r>
            <a:r>
              <a:rPr lang="en-US" baseline="-25000" dirty="0" smtClean="0"/>
              <a:t>i</a:t>
            </a:r>
            <a:r>
              <a:rPr lang="en-US" dirty="0" smtClean="0"/>
              <a:t>+1)+2b-2y</a:t>
            </a:r>
            <a:r>
              <a:rPr lang="en-US" baseline="-25000" dirty="0" smtClean="0"/>
              <a:t>i</a:t>
            </a:r>
            <a:r>
              <a:rPr lang="en-US" dirty="0" smtClean="0"/>
              <a:t>-1=</a:t>
            </a:r>
            <a:r>
              <a:rPr lang="en-US" b="1" dirty="0" smtClean="0"/>
              <a:t>2Δy/</a:t>
            </a:r>
            <a:r>
              <a:rPr lang="en-US" b="1" dirty="0" err="1" smtClean="0"/>
              <a:t>Δx</a:t>
            </a:r>
            <a:r>
              <a:rPr lang="en-US" b="1" dirty="0" smtClean="0"/>
              <a:t>(x</a:t>
            </a:r>
            <a:r>
              <a:rPr lang="en-US" b="1" baseline="-25000" dirty="0" smtClean="0"/>
              <a:t>i</a:t>
            </a:r>
            <a:r>
              <a:rPr lang="en-US" b="1" dirty="0" smtClean="0"/>
              <a:t>+1)+2b-2y</a:t>
            </a:r>
            <a:r>
              <a:rPr lang="en-US" b="1" baseline="-25000" dirty="0" smtClean="0"/>
              <a:t>i</a:t>
            </a:r>
            <a:r>
              <a:rPr lang="en-US" b="1" dirty="0" smtClean="0"/>
              <a:t>-</a:t>
            </a:r>
            <a:r>
              <a:rPr lang="en-US" dirty="0" smtClean="0"/>
              <a:t>1</a:t>
            </a:r>
          </a:p>
          <a:p>
            <a:r>
              <a:rPr lang="en-US" dirty="0" err="1" smtClean="0"/>
              <a:t>Δx</a:t>
            </a:r>
            <a:r>
              <a:rPr lang="en-US" dirty="0" smtClean="0"/>
              <a:t>(s-t) =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+ 2Δy+ </a:t>
            </a:r>
            <a:r>
              <a:rPr lang="en-US" b="1" dirty="0" err="1" smtClean="0"/>
              <a:t>Δx</a:t>
            </a:r>
            <a:r>
              <a:rPr lang="en-US" b="1" dirty="0" smtClean="0"/>
              <a:t>(2b-1)</a:t>
            </a:r>
            <a:endParaRPr lang="en-US" dirty="0" smtClean="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4876800"/>
            <a:ext cx="4114800" cy="1754326"/>
          </a:xfrm>
          <a:prstGeom prst="rect">
            <a:avLst/>
          </a:prstGeom>
          <a:noFill/>
        </p:spPr>
        <p:txBody>
          <a:bodyPr wrap="square" rtlCol="0">
            <a:spAutoFit/>
          </a:bodyPr>
          <a:lstStyle/>
          <a:p>
            <a:r>
              <a:rPr lang="en-US" dirty="0" smtClean="0"/>
              <a:t>Let </a:t>
            </a:r>
            <a:r>
              <a:rPr lang="en-US" b="1" dirty="0" smtClean="0"/>
              <a:t>C= 2Δy+ </a:t>
            </a:r>
            <a:r>
              <a:rPr lang="en-US" b="1" dirty="0" err="1" smtClean="0"/>
              <a:t>Δx</a:t>
            </a:r>
            <a:r>
              <a:rPr lang="en-US" b="1" dirty="0" smtClean="0"/>
              <a:t>(2b-1)</a:t>
            </a:r>
            <a:r>
              <a:rPr lang="en-US" dirty="0" smtClean="0"/>
              <a:t> , all are constant.</a:t>
            </a:r>
            <a:endParaRPr lang="en-US" b="1" dirty="0" smtClean="0"/>
          </a:p>
          <a:p>
            <a:r>
              <a:rPr lang="en-US" dirty="0" err="1" smtClean="0"/>
              <a:t>Δx</a:t>
            </a:r>
            <a:r>
              <a:rPr lang="en-US" dirty="0" smtClean="0"/>
              <a:t>(s-t) =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endParaRPr lang="en-US" b="1" dirty="0" smtClean="0"/>
          </a:p>
          <a:p>
            <a:r>
              <a:rPr lang="en-US" dirty="0" smtClean="0"/>
              <a:t>Again, let </a:t>
            </a:r>
            <a:r>
              <a:rPr lang="en-US" b="1" dirty="0" err="1" smtClean="0"/>
              <a:t>d</a:t>
            </a:r>
            <a:r>
              <a:rPr lang="en-US" b="1" baseline="-25000" dirty="0" err="1" smtClean="0"/>
              <a:t>i</a:t>
            </a:r>
            <a:r>
              <a:rPr lang="en-US" b="1" dirty="0" smtClean="0"/>
              <a:t> = </a:t>
            </a:r>
            <a:r>
              <a:rPr lang="en-US" b="1" dirty="0" err="1" smtClean="0"/>
              <a:t>Δx</a:t>
            </a:r>
            <a:r>
              <a:rPr lang="en-US" b="1" dirty="0" smtClean="0"/>
              <a:t>(s-t</a:t>
            </a:r>
            <a:r>
              <a:rPr lang="en-US" dirty="0" smtClean="0"/>
              <a:t>), used </a:t>
            </a:r>
            <a:r>
              <a:rPr lang="en-US" dirty="0" err="1" smtClean="0"/>
              <a:t>d</a:t>
            </a:r>
            <a:r>
              <a:rPr lang="en-US" baseline="-25000" dirty="0" err="1" smtClean="0"/>
              <a:t>i</a:t>
            </a:r>
            <a:r>
              <a:rPr lang="en-US" dirty="0" smtClean="0"/>
              <a:t> instead of d because s and t varies from pixel to pixel.</a:t>
            </a:r>
          </a:p>
          <a:p>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2530"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3505200"/>
            <a:ext cx="4114800" cy="646331"/>
          </a:xfrm>
          <a:prstGeom prst="rect">
            <a:avLst/>
          </a:prstGeom>
          <a:noFill/>
        </p:spPr>
        <p:txBody>
          <a:bodyPr wrap="square" rtlCol="0">
            <a:spAutoFit/>
          </a:bodyPr>
          <a:lstStyle/>
          <a:p>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r>
              <a:rPr lang="en-US" dirty="0" smtClean="0"/>
              <a:t>This is decision parameter.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1" name="Rectangle 10"/>
          <p:cNvSpPr/>
          <p:nvPr/>
        </p:nvSpPr>
        <p:spPr>
          <a:xfrm>
            <a:off x="762000" y="1600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840468"/>
            <a:ext cx="990600" cy="369332"/>
          </a:xfrm>
          <a:prstGeom prst="rect">
            <a:avLst/>
          </a:prstGeom>
          <a:noFill/>
        </p:spPr>
        <p:txBody>
          <a:bodyPr wrap="square" rtlCol="0">
            <a:spAutoFit/>
          </a:bodyPr>
          <a:lstStyle/>
          <a:p>
            <a:r>
              <a:rPr lang="en-US" dirty="0" smtClean="0"/>
              <a:t>1. Point</a:t>
            </a:r>
            <a:endParaRPr lang="en-US" dirty="0"/>
          </a:p>
        </p:txBody>
      </p:sp>
      <p:pic>
        <p:nvPicPr>
          <p:cNvPr id="2" name="Picture 2" descr="../_images/image.png"/>
          <p:cNvPicPr>
            <a:picLocks noChangeAspect="1" noChangeArrowheads="1"/>
          </p:cNvPicPr>
          <p:nvPr/>
        </p:nvPicPr>
        <p:blipFill>
          <a:blip r:embed="rId2"/>
          <a:srcRect b="5673"/>
          <a:stretch>
            <a:fillRect/>
          </a:stretch>
        </p:blipFill>
        <p:spPr bwMode="auto">
          <a:xfrm>
            <a:off x="3733800" y="928907"/>
            <a:ext cx="3590925" cy="3566893"/>
          </a:xfrm>
          <a:prstGeom prst="rect">
            <a:avLst/>
          </a:prstGeom>
          <a:noFill/>
        </p:spPr>
      </p:pic>
      <p:sp>
        <p:nvSpPr>
          <p:cNvPr id="13" name="TextBox 12"/>
          <p:cNvSpPr txBox="1"/>
          <p:nvPr/>
        </p:nvSpPr>
        <p:spPr>
          <a:xfrm>
            <a:off x="228600" y="2743200"/>
            <a:ext cx="3657600" cy="1477328"/>
          </a:xfrm>
          <a:prstGeom prst="rect">
            <a:avLst/>
          </a:prstGeom>
          <a:noFill/>
        </p:spPr>
        <p:txBody>
          <a:bodyPr wrap="square" rtlCol="0">
            <a:spAutoFit/>
          </a:bodyPr>
          <a:lstStyle/>
          <a:p>
            <a:r>
              <a:rPr lang="en-US" b="1" dirty="0" smtClean="0"/>
              <a:t>Scan Conversion:</a:t>
            </a:r>
            <a:r>
              <a:rPr lang="en-US" dirty="0" smtClean="0"/>
              <a:t> is digitizing a picture definition given in an application program into a set of pixel intensity values for storing in the frame buffer.</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3554"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3505200"/>
            <a:ext cx="4114800" cy="923330"/>
          </a:xfrm>
          <a:prstGeom prst="rect">
            <a:avLst/>
          </a:prstGeom>
          <a:noFill/>
        </p:spPr>
        <p:txBody>
          <a:bodyPr wrap="square" rtlCol="0">
            <a:spAutoFit/>
          </a:bodyPr>
          <a:lstStyle/>
          <a:p>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r>
              <a:rPr lang="en-US" dirty="0" smtClean="0"/>
              <a:t>At next step, </a:t>
            </a:r>
            <a:r>
              <a:rPr lang="en-US" b="1" dirty="0" smtClean="0"/>
              <a:t>d</a:t>
            </a:r>
            <a:r>
              <a:rPr lang="en-US" b="1" baseline="-25000" dirty="0" smtClean="0"/>
              <a:t>i+1 </a:t>
            </a:r>
            <a:r>
              <a:rPr lang="en-US" dirty="0" smtClean="0"/>
              <a:t>= </a:t>
            </a:r>
            <a:r>
              <a:rPr lang="en-US" b="1" dirty="0" smtClean="0"/>
              <a:t>2Δy*x</a:t>
            </a:r>
            <a:r>
              <a:rPr lang="en-US" b="1" baseline="-25000" dirty="0" smtClean="0"/>
              <a:t>i+1</a:t>
            </a:r>
            <a:r>
              <a:rPr lang="en-US" b="1" dirty="0" smtClean="0"/>
              <a:t>- 2Δx*y</a:t>
            </a:r>
            <a:r>
              <a:rPr lang="en-US" b="1" baseline="-25000" dirty="0" smtClean="0"/>
              <a:t>i+1</a:t>
            </a:r>
            <a:r>
              <a:rPr lang="en-US" b="1" dirty="0" smtClean="0"/>
              <a:t> +C</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4578"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3505200"/>
            <a:ext cx="4648200" cy="1200329"/>
          </a:xfrm>
          <a:prstGeom prst="rect">
            <a:avLst/>
          </a:prstGeom>
          <a:noFill/>
        </p:spPr>
        <p:txBody>
          <a:bodyPr wrap="square" rtlCol="0">
            <a:spAutoFit/>
          </a:bodyPr>
          <a:lstStyle/>
          <a:p>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r>
              <a:rPr lang="en-US" dirty="0" smtClean="0"/>
              <a:t>At next step, </a:t>
            </a:r>
            <a:r>
              <a:rPr lang="en-US" b="1" dirty="0" smtClean="0"/>
              <a:t>d</a:t>
            </a:r>
            <a:r>
              <a:rPr lang="en-US" b="1" baseline="-25000" dirty="0" smtClean="0"/>
              <a:t>i+1 </a:t>
            </a:r>
            <a:r>
              <a:rPr lang="en-US" dirty="0" smtClean="0"/>
              <a:t>= </a:t>
            </a:r>
            <a:r>
              <a:rPr lang="en-US" b="1" dirty="0" smtClean="0"/>
              <a:t>2Δy*x</a:t>
            </a:r>
            <a:r>
              <a:rPr lang="en-US" b="1" baseline="-25000" dirty="0" smtClean="0"/>
              <a:t>i+1</a:t>
            </a:r>
            <a:r>
              <a:rPr lang="en-US" b="1" dirty="0" smtClean="0"/>
              <a:t>- 2Δx*y</a:t>
            </a:r>
            <a:r>
              <a:rPr lang="en-US" b="1" baseline="-25000" dirty="0" smtClean="0"/>
              <a:t>i+1</a:t>
            </a:r>
            <a:r>
              <a:rPr lang="en-US" b="1" dirty="0" smtClean="0"/>
              <a:t> +C</a:t>
            </a:r>
            <a:endParaRPr lang="en-US" dirty="0" smtClean="0"/>
          </a:p>
          <a:p>
            <a:r>
              <a:rPr lang="en-US" dirty="0" smtClean="0"/>
              <a:t>Computing </a:t>
            </a:r>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i+1</a:t>
            </a:r>
            <a:r>
              <a:rPr lang="en-US" b="1" dirty="0" smtClean="0"/>
              <a:t>-x</a:t>
            </a:r>
            <a:r>
              <a:rPr lang="en-US" b="1" baseline="-25000" dirty="0" smtClean="0"/>
              <a:t>i</a:t>
            </a:r>
            <a:r>
              <a:rPr lang="en-US" b="1" dirty="0" smtClean="0"/>
              <a:t>)-2Δx(y</a:t>
            </a:r>
            <a:r>
              <a:rPr lang="en-US" b="1" baseline="-25000" dirty="0" smtClean="0"/>
              <a:t>i+1</a:t>
            </a:r>
            <a:r>
              <a:rPr lang="en-US" b="1" dirty="0" smtClean="0"/>
              <a:t>-y</a:t>
            </a:r>
            <a:r>
              <a:rPr lang="en-US" b="1" baseline="-25000" dirty="0" smtClean="0"/>
              <a:t>i</a:t>
            </a:r>
            <a:r>
              <a:rPr lang="en-US" b="1"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5602"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3505200"/>
            <a:ext cx="4648200" cy="1200329"/>
          </a:xfrm>
          <a:prstGeom prst="rect">
            <a:avLst/>
          </a:prstGeom>
          <a:noFill/>
        </p:spPr>
        <p:txBody>
          <a:bodyPr wrap="square" rtlCol="0">
            <a:spAutoFit/>
          </a:bodyPr>
          <a:lstStyle/>
          <a:p>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r>
              <a:rPr lang="en-US" dirty="0" smtClean="0"/>
              <a:t>At next step, </a:t>
            </a:r>
            <a:r>
              <a:rPr lang="en-US" b="1" dirty="0" smtClean="0"/>
              <a:t>d</a:t>
            </a:r>
            <a:r>
              <a:rPr lang="en-US" b="1" baseline="-25000" dirty="0" smtClean="0"/>
              <a:t>i+1 </a:t>
            </a:r>
            <a:r>
              <a:rPr lang="en-US" dirty="0" smtClean="0"/>
              <a:t>= </a:t>
            </a:r>
            <a:r>
              <a:rPr lang="en-US" b="1" dirty="0" smtClean="0"/>
              <a:t>2Δy*x</a:t>
            </a:r>
            <a:r>
              <a:rPr lang="en-US" b="1" baseline="-25000" dirty="0" smtClean="0"/>
              <a:t>i+1</a:t>
            </a:r>
            <a:r>
              <a:rPr lang="en-US" b="1" dirty="0" smtClean="0"/>
              <a:t>- 2Δx*y</a:t>
            </a:r>
            <a:r>
              <a:rPr lang="en-US" b="1" baseline="-25000" dirty="0" smtClean="0"/>
              <a:t>i+1</a:t>
            </a:r>
            <a:r>
              <a:rPr lang="en-US" b="1" dirty="0" smtClean="0"/>
              <a:t> +C</a:t>
            </a:r>
            <a:endParaRPr lang="en-US" dirty="0" smtClean="0"/>
          </a:p>
          <a:p>
            <a:r>
              <a:rPr lang="en-US" dirty="0" smtClean="0"/>
              <a:t>Computing </a:t>
            </a:r>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i+1</a:t>
            </a:r>
            <a:r>
              <a:rPr lang="en-US" b="1" dirty="0" smtClean="0"/>
              <a:t>-x</a:t>
            </a:r>
            <a:r>
              <a:rPr lang="en-US" b="1" baseline="-25000" dirty="0" smtClean="0"/>
              <a:t>i</a:t>
            </a:r>
            <a:r>
              <a:rPr lang="en-US" b="1" dirty="0" smtClean="0"/>
              <a:t>)-2Δx(y</a:t>
            </a:r>
            <a:r>
              <a:rPr lang="en-US" b="1" baseline="-25000" dirty="0" smtClean="0"/>
              <a:t>i+1</a:t>
            </a:r>
            <a:r>
              <a:rPr lang="en-US" b="1" dirty="0" smtClean="0"/>
              <a:t>-y</a:t>
            </a:r>
            <a:r>
              <a:rPr lang="en-US" b="1" baseline="-25000" dirty="0" smtClean="0"/>
              <a:t>i</a:t>
            </a:r>
            <a:r>
              <a:rPr lang="en-US" b="1" dirty="0" smtClean="0"/>
              <a:t>)</a:t>
            </a:r>
            <a:endParaRPr lang="en-US" dirty="0" smtClean="0"/>
          </a:p>
          <a:p>
            <a:endParaRPr lang="en-US" dirty="0"/>
          </a:p>
        </p:txBody>
      </p:sp>
      <p:sp>
        <p:nvSpPr>
          <p:cNvPr id="33" name="TextBox 32"/>
          <p:cNvSpPr txBox="1"/>
          <p:nvPr/>
        </p:nvSpPr>
        <p:spPr>
          <a:xfrm>
            <a:off x="381000" y="4495800"/>
            <a:ext cx="3200400" cy="369332"/>
          </a:xfrm>
          <a:prstGeom prst="rect">
            <a:avLst/>
          </a:prstGeom>
          <a:noFill/>
        </p:spPr>
        <p:txBody>
          <a:bodyPr wrap="square" rtlCol="0">
            <a:spAutoFit/>
          </a:bodyPr>
          <a:lstStyle/>
          <a:p>
            <a:r>
              <a:rPr lang="en-US" dirty="0" smtClean="0"/>
              <a:t>We know that x</a:t>
            </a:r>
            <a:r>
              <a:rPr lang="en-US" baseline="-25000" dirty="0" smtClean="0"/>
              <a:t>i+1</a:t>
            </a:r>
            <a:r>
              <a:rPr lang="en-US" dirty="0" smtClean="0"/>
              <a:t>=x</a:t>
            </a:r>
            <a:r>
              <a:rPr lang="en-US" baseline="-25000" dirty="0" smtClean="0"/>
              <a:t>i</a:t>
            </a:r>
            <a:r>
              <a:rPr lang="en-US" dirty="0" smtClean="0"/>
              <a:t>+1</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6626"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3505200"/>
            <a:ext cx="4648200" cy="1200329"/>
          </a:xfrm>
          <a:prstGeom prst="rect">
            <a:avLst/>
          </a:prstGeom>
          <a:noFill/>
        </p:spPr>
        <p:txBody>
          <a:bodyPr wrap="square" rtlCol="0">
            <a:spAutoFit/>
          </a:bodyPr>
          <a:lstStyle/>
          <a:p>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r>
              <a:rPr lang="en-US" dirty="0" smtClean="0"/>
              <a:t>At next step, </a:t>
            </a:r>
            <a:r>
              <a:rPr lang="en-US" b="1" dirty="0" smtClean="0"/>
              <a:t>d</a:t>
            </a:r>
            <a:r>
              <a:rPr lang="en-US" b="1" baseline="-25000" dirty="0" smtClean="0"/>
              <a:t>i+1 </a:t>
            </a:r>
            <a:r>
              <a:rPr lang="en-US" dirty="0" smtClean="0"/>
              <a:t>= </a:t>
            </a:r>
            <a:r>
              <a:rPr lang="en-US" b="1" dirty="0" smtClean="0"/>
              <a:t>2Δy*x</a:t>
            </a:r>
            <a:r>
              <a:rPr lang="en-US" b="1" baseline="-25000" dirty="0" smtClean="0"/>
              <a:t>i+1</a:t>
            </a:r>
            <a:r>
              <a:rPr lang="en-US" b="1" dirty="0" smtClean="0"/>
              <a:t>- 2Δx*y</a:t>
            </a:r>
            <a:r>
              <a:rPr lang="en-US" b="1" baseline="-25000" dirty="0" smtClean="0"/>
              <a:t>i+1</a:t>
            </a:r>
            <a:r>
              <a:rPr lang="en-US" b="1" dirty="0" smtClean="0"/>
              <a:t> +C</a:t>
            </a:r>
            <a:endParaRPr lang="en-US" dirty="0" smtClean="0"/>
          </a:p>
          <a:p>
            <a:r>
              <a:rPr lang="en-US" dirty="0" smtClean="0"/>
              <a:t>Computing </a:t>
            </a:r>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i+1</a:t>
            </a:r>
            <a:r>
              <a:rPr lang="en-US" b="1" dirty="0" smtClean="0"/>
              <a:t>-x</a:t>
            </a:r>
            <a:r>
              <a:rPr lang="en-US" b="1" baseline="-25000" dirty="0" smtClean="0"/>
              <a:t>i</a:t>
            </a:r>
            <a:r>
              <a:rPr lang="en-US" b="1" dirty="0" smtClean="0"/>
              <a:t>)-2Δx(y</a:t>
            </a:r>
            <a:r>
              <a:rPr lang="en-US" b="1" baseline="-25000" dirty="0" smtClean="0"/>
              <a:t>i+1</a:t>
            </a:r>
            <a:r>
              <a:rPr lang="en-US" b="1" dirty="0" smtClean="0"/>
              <a:t>-y</a:t>
            </a:r>
            <a:r>
              <a:rPr lang="en-US" b="1" baseline="-25000" dirty="0" smtClean="0"/>
              <a:t>i</a:t>
            </a:r>
            <a:r>
              <a:rPr lang="en-US" b="1" dirty="0" smtClean="0"/>
              <a:t>)</a:t>
            </a:r>
            <a:endParaRPr lang="en-US" dirty="0" smtClean="0"/>
          </a:p>
          <a:p>
            <a:endParaRPr lang="en-US" dirty="0"/>
          </a:p>
        </p:txBody>
      </p:sp>
      <p:sp>
        <p:nvSpPr>
          <p:cNvPr id="33" name="TextBox 32"/>
          <p:cNvSpPr txBox="1"/>
          <p:nvPr/>
        </p:nvSpPr>
        <p:spPr>
          <a:xfrm>
            <a:off x="381000" y="4495800"/>
            <a:ext cx="3200400" cy="646331"/>
          </a:xfrm>
          <a:prstGeom prst="rect">
            <a:avLst/>
          </a:prstGeom>
          <a:noFill/>
        </p:spPr>
        <p:txBody>
          <a:bodyPr wrap="square" rtlCol="0">
            <a:spAutoFit/>
          </a:bodyPr>
          <a:lstStyle/>
          <a:p>
            <a:r>
              <a:rPr lang="en-US" dirty="0" smtClean="0"/>
              <a:t>We know that x</a:t>
            </a:r>
            <a:r>
              <a:rPr lang="en-US" baseline="-25000" dirty="0" smtClean="0"/>
              <a:t>i+1</a:t>
            </a:r>
            <a:r>
              <a:rPr lang="en-US" dirty="0" smtClean="0"/>
              <a:t>=x</a:t>
            </a:r>
            <a:r>
              <a:rPr lang="en-US" baseline="-25000" dirty="0" smtClean="0"/>
              <a:t>i</a:t>
            </a:r>
            <a:r>
              <a:rPr lang="en-US" dirty="0" smtClean="0"/>
              <a:t>+1</a:t>
            </a:r>
          </a:p>
          <a:p>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a:t>
            </a:r>
            <a:r>
              <a:rPr lang="en-US" b="1" dirty="0" smtClean="0"/>
              <a:t>2Δy-2Δx(y</a:t>
            </a:r>
            <a:r>
              <a:rPr lang="en-US" b="1" baseline="-25000" dirty="0" smtClean="0"/>
              <a:t>i+1</a:t>
            </a:r>
            <a:r>
              <a:rPr lang="en-US" b="1" dirty="0" smtClean="0"/>
              <a:t>-y</a:t>
            </a:r>
            <a:r>
              <a:rPr lang="en-US" b="1" baseline="-25000" dirty="0" smtClean="0"/>
              <a:t>i</a:t>
            </a:r>
            <a:r>
              <a:rPr lang="en-US" b="1"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7650"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3505200"/>
            <a:ext cx="4648200" cy="1200329"/>
          </a:xfrm>
          <a:prstGeom prst="rect">
            <a:avLst/>
          </a:prstGeom>
          <a:noFill/>
        </p:spPr>
        <p:txBody>
          <a:bodyPr wrap="square" rtlCol="0">
            <a:spAutoFit/>
          </a:bodyPr>
          <a:lstStyle/>
          <a:p>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r>
              <a:rPr lang="en-US" dirty="0" smtClean="0"/>
              <a:t>At next step, </a:t>
            </a:r>
            <a:r>
              <a:rPr lang="en-US" b="1" dirty="0" smtClean="0"/>
              <a:t>d</a:t>
            </a:r>
            <a:r>
              <a:rPr lang="en-US" b="1" baseline="-25000" dirty="0" smtClean="0"/>
              <a:t>i+1 </a:t>
            </a:r>
            <a:r>
              <a:rPr lang="en-US" dirty="0" smtClean="0"/>
              <a:t>= </a:t>
            </a:r>
            <a:r>
              <a:rPr lang="en-US" b="1" dirty="0" smtClean="0"/>
              <a:t>2Δy*x</a:t>
            </a:r>
            <a:r>
              <a:rPr lang="en-US" b="1" baseline="-25000" dirty="0" smtClean="0"/>
              <a:t>i+1</a:t>
            </a:r>
            <a:r>
              <a:rPr lang="en-US" b="1" dirty="0" smtClean="0"/>
              <a:t>- 2Δx*y</a:t>
            </a:r>
            <a:r>
              <a:rPr lang="en-US" b="1" baseline="-25000" dirty="0" smtClean="0"/>
              <a:t>i+1</a:t>
            </a:r>
            <a:r>
              <a:rPr lang="en-US" b="1" dirty="0" smtClean="0"/>
              <a:t> +C</a:t>
            </a:r>
            <a:endParaRPr lang="en-US" dirty="0" smtClean="0"/>
          </a:p>
          <a:p>
            <a:r>
              <a:rPr lang="en-US" dirty="0" smtClean="0"/>
              <a:t>Computing </a:t>
            </a:r>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i+1</a:t>
            </a:r>
            <a:r>
              <a:rPr lang="en-US" b="1" dirty="0" smtClean="0"/>
              <a:t>-x</a:t>
            </a:r>
            <a:r>
              <a:rPr lang="en-US" b="1" baseline="-25000" dirty="0" smtClean="0"/>
              <a:t>i</a:t>
            </a:r>
            <a:r>
              <a:rPr lang="en-US" b="1" dirty="0" smtClean="0"/>
              <a:t>)-2Δx(y</a:t>
            </a:r>
            <a:r>
              <a:rPr lang="en-US" b="1" baseline="-25000" dirty="0" smtClean="0"/>
              <a:t>i+1</a:t>
            </a:r>
            <a:r>
              <a:rPr lang="en-US" b="1" dirty="0" smtClean="0"/>
              <a:t>-y</a:t>
            </a:r>
            <a:r>
              <a:rPr lang="en-US" b="1" baseline="-25000" dirty="0" smtClean="0"/>
              <a:t>i</a:t>
            </a:r>
            <a:r>
              <a:rPr lang="en-US" b="1" dirty="0" smtClean="0"/>
              <a:t>)</a:t>
            </a:r>
            <a:endParaRPr lang="en-US" dirty="0" smtClean="0"/>
          </a:p>
          <a:p>
            <a:endParaRPr lang="en-US" dirty="0"/>
          </a:p>
        </p:txBody>
      </p:sp>
      <p:sp>
        <p:nvSpPr>
          <p:cNvPr id="33" name="TextBox 32"/>
          <p:cNvSpPr txBox="1"/>
          <p:nvPr/>
        </p:nvSpPr>
        <p:spPr>
          <a:xfrm>
            <a:off x="381000" y="4495800"/>
            <a:ext cx="5105400" cy="1477328"/>
          </a:xfrm>
          <a:prstGeom prst="rect">
            <a:avLst/>
          </a:prstGeom>
          <a:noFill/>
        </p:spPr>
        <p:txBody>
          <a:bodyPr wrap="square" rtlCol="0">
            <a:spAutoFit/>
          </a:bodyPr>
          <a:lstStyle/>
          <a:p>
            <a:r>
              <a:rPr lang="en-US" dirty="0" smtClean="0"/>
              <a:t>We know that x</a:t>
            </a:r>
            <a:r>
              <a:rPr lang="en-US" baseline="-25000" dirty="0" smtClean="0"/>
              <a:t>i+1</a:t>
            </a:r>
            <a:r>
              <a:rPr lang="en-US" dirty="0" smtClean="0"/>
              <a:t>=x</a:t>
            </a:r>
            <a:r>
              <a:rPr lang="en-US" baseline="-25000" dirty="0" smtClean="0"/>
              <a:t>i</a:t>
            </a:r>
            <a:r>
              <a:rPr lang="en-US" dirty="0" smtClean="0"/>
              <a:t>+1</a:t>
            </a:r>
          </a:p>
          <a:p>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a:t>
            </a:r>
            <a:r>
              <a:rPr lang="en-US" b="1" dirty="0" smtClean="0"/>
              <a:t>2Δy-2Δx(y</a:t>
            </a:r>
            <a:r>
              <a:rPr lang="en-US" b="1" baseline="-25000" dirty="0" smtClean="0"/>
              <a:t>i+1</a:t>
            </a:r>
            <a:r>
              <a:rPr lang="en-US" b="1" dirty="0" smtClean="0"/>
              <a:t>-y</a:t>
            </a:r>
            <a:r>
              <a:rPr lang="en-US" b="1" baseline="-25000" dirty="0" smtClean="0"/>
              <a:t>i</a:t>
            </a:r>
            <a:r>
              <a:rPr lang="en-US" b="1" dirty="0" smtClean="0"/>
              <a:t>)</a:t>
            </a:r>
          </a:p>
          <a:p>
            <a:endParaRPr lang="en-US" dirty="0" smtClean="0"/>
          </a:p>
          <a:p>
            <a:r>
              <a:rPr lang="en-US" dirty="0" smtClean="0"/>
              <a:t>If d</a:t>
            </a:r>
            <a:r>
              <a:rPr lang="en-US" baseline="-25000" dirty="0" smtClean="0"/>
              <a:t>i</a:t>
            </a:r>
            <a:r>
              <a:rPr lang="en-US" dirty="0" smtClean="0"/>
              <a:t>≥0, then pixel T is drawn and y</a:t>
            </a:r>
            <a:r>
              <a:rPr lang="en-US" baseline="-25000" dirty="0" smtClean="0"/>
              <a:t>i+1</a:t>
            </a:r>
            <a:r>
              <a:rPr lang="en-US" dirty="0" smtClean="0"/>
              <a:t>=y</a:t>
            </a:r>
            <a:r>
              <a:rPr lang="en-US" baseline="-25000" dirty="0" smtClean="0"/>
              <a:t>i</a:t>
            </a:r>
            <a:r>
              <a:rPr lang="en-US" dirty="0" smtClean="0"/>
              <a:t>+1</a:t>
            </a:r>
          </a:p>
          <a:p>
            <a:r>
              <a:rPr lang="en-US" dirty="0" smtClean="0"/>
              <a:t>Then, </a:t>
            </a:r>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a:t>
            </a:r>
            <a:r>
              <a:rPr lang="en-US" b="1" dirty="0" smtClean="0"/>
              <a:t>2(</a:t>
            </a:r>
            <a:r>
              <a:rPr lang="en-US" b="1" dirty="0" err="1" smtClean="0"/>
              <a:t>Δy-Δx</a:t>
            </a:r>
            <a:r>
              <a:rPr lang="en-US" b="1"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22" name="TextBox 21"/>
          <p:cNvSpPr txBox="1"/>
          <p:nvPr/>
        </p:nvSpPr>
        <p:spPr>
          <a:xfrm>
            <a:off x="304800" y="1752600"/>
            <a:ext cx="5105400" cy="923330"/>
          </a:xfrm>
          <a:prstGeom prst="rect">
            <a:avLst/>
          </a:prstGeom>
          <a:noFill/>
        </p:spPr>
        <p:txBody>
          <a:bodyPr wrap="square" rtlCol="0">
            <a:spAutoFit/>
          </a:bodyPr>
          <a:lstStyle/>
          <a:p>
            <a:r>
              <a:rPr lang="en-US" dirty="0" smtClean="0"/>
              <a:t>Measure slope m by </a:t>
            </a:r>
          </a:p>
          <a:p>
            <a:endParaRPr lang="en-US" dirty="0" smtClean="0"/>
          </a:p>
          <a:p>
            <a:r>
              <a:rPr lang="en-US" dirty="0" smtClean="0"/>
              <a:t>If m       1  then exchange coordinates so that m &lt; 1.</a:t>
            </a:r>
            <a:endParaRPr lang="en-US" dirty="0"/>
          </a:p>
        </p:txBody>
      </p:sp>
      <p:graphicFrame>
        <p:nvGraphicFramePr>
          <p:cNvPr id="2050" name="Object 2"/>
          <p:cNvGraphicFramePr>
            <a:graphicFrameLocks noChangeAspect="1"/>
          </p:cNvGraphicFramePr>
          <p:nvPr/>
        </p:nvGraphicFramePr>
        <p:xfrm>
          <a:off x="2362200" y="1600200"/>
          <a:ext cx="1270000" cy="762000"/>
        </p:xfrm>
        <a:graphic>
          <a:graphicData uri="http://schemas.openxmlformats.org/presentationml/2006/ole">
            <p:oleObj spid="_x0000_s28674" name="Equation" r:id="rId4" imgW="634680" imgH="380880" progId="Equation.DSMT4">
              <p:embed/>
            </p:oleObj>
          </a:graphicData>
        </a:graphic>
      </p:graphicFrame>
      <p:grpSp>
        <p:nvGrpSpPr>
          <p:cNvPr id="3" name="Group 36"/>
          <p:cNvGrpSpPr/>
          <p:nvPr/>
        </p:nvGrpSpPr>
        <p:grpSpPr>
          <a:xfrm>
            <a:off x="810064" y="2500532"/>
            <a:ext cx="228600" cy="304800"/>
            <a:chOff x="1981200" y="3352800"/>
            <a:chExt cx="228600" cy="304800"/>
          </a:xfrm>
        </p:grpSpPr>
        <p:cxnSp>
          <p:nvCxnSpPr>
            <p:cNvPr id="24" name="Straight Connector 23"/>
            <p:cNvCxnSpPr/>
            <p:nvPr/>
          </p:nvCxnSpPr>
          <p:spPr>
            <a:xfrm rot="10800000" flipV="1">
              <a:off x="1981200" y="34290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81200" y="3505200"/>
              <a:ext cx="2286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943100" y="3467100"/>
              <a:ext cx="304800" cy="76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 y="2743200"/>
            <a:ext cx="5596019" cy="369332"/>
          </a:xfrm>
          <a:prstGeom prst="rect">
            <a:avLst/>
          </a:prstGeom>
        </p:spPr>
        <p:txBody>
          <a:bodyPr wrap="none">
            <a:spAutoFit/>
          </a:bodyPr>
          <a:lstStyle/>
          <a:p>
            <a:r>
              <a:rPr lang="en-US" dirty="0" smtClean="0"/>
              <a:t>Set x</a:t>
            </a:r>
            <a:r>
              <a:rPr lang="en-US" baseline="-25000" dirty="0" smtClean="0"/>
              <a:t>i</a:t>
            </a:r>
            <a:r>
              <a:rPr lang="en-US" dirty="0" smtClean="0"/>
              <a:t>=x</a:t>
            </a:r>
            <a:r>
              <a:rPr lang="en-US" baseline="-25000" dirty="0" smtClean="0"/>
              <a:t>1</a:t>
            </a:r>
            <a:r>
              <a:rPr lang="en-US" dirty="0" smtClean="0"/>
              <a:t> and </a:t>
            </a:r>
            <a:r>
              <a:rPr lang="en-US" dirty="0" err="1" smtClean="0"/>
              <a:t>y</a:t>
            </a:r>
            <a:r>
              <a:rPr lang="en-US" baseline="-25000" dirty="0" err="1" smtClean="0"/>
              <a:t>i</a:t>
            </a:r>
            <a:r>
              <a:rPr lang="en-US" dirty="0" smtClean="0"/>
              <a:t>=y</a:t>
            </a:r>
            <a:r>
              <a:rPr lang="en-US" baseline="-25000" dirty="0" smtClean="0"/>
              <a:t>1</a:t>
            </a:r>
            <a:r>
              <a:rPr lang="en-US" dirty="0" smtClean="0"/>
              <a:t>, draw a pixel at (x</a:t>
            </a:r>
            <a:r>
              <a:rPr lang="en-US" baseline="-25000" dirty="0" smtClean="0"/>
              <a:t>i</a:t>
            </a:r>
            <a:r>
              <a:rPr lang="en-US" dirty="0" smtClean="0"/>
              <a:t>, </a:t>
            </a:r>
            <a:r>
              <a:rPr lang="en-US" dirty="0" err="1" smtClean="0"/>
              <a:t>y</a:t>
            </a:r>
            <a:r>
              <a:rPr lang="en-US" baseline="-25000" dirty="0" err="1" smtClean="0"/>
              <a:t>i</a:t>
            </a:r>
            <a:r>
              <a:rPr lang="en-US" dirty="0" smtClean="0"/>
              <a:t>) location, here </a:t>
            </a:r>
            <a:r>
              <a:rPr lang="en-US" dirty="0" err="1" smtClean="0"/>
              <a:t>i</a:t>
            </a:r>
            <a:r>
              <a:rPr lang="en-US" dirty="0" smtClean="0"/>
              <a:t>=1</a:t>
            </a:r>
            <a:endParaRPr lang="en-US" dirty="0"/>
          </a:p>
        </p:txBody>
      </p:sp>
      <p:sp>
        <p:nvSpPr>
          <p:cNvPr id="32" name="Rectangle 31"/>
          <p:cNvSpPr/>
          <p:nvPr/>
        </p:nvSpPr>
        <p:spPr>
          <a:xfrm>
            <a:off x="290732" y="3135868"/>
            <a:ext cx="5875711" cy="369332"/>
          </a:xfrm>
          <a:prstGeom prst="rect">
            <a:avLst/>
          </a:prstGeom>
        </p:spPr>
        <p:txBody>
          <a:bodyPr wrap="none">
            <a:spAutoFit/>
          </a:bodyPr>
          <a:lstStyle/>
          <a:p>
            <a:r>
              <a:rPr lang="en-US" dirty="0" smtClean="0"/>
              <a:t>Increase x</a:t>
            </a:r>
            <a:r>
              <a:rPr lang="en-US" baseline="-25000" dirty="0" smtClean="0"/>
              <a:t>i</a:t>
            </a:r>
            <a:r>
              <a:rPr lang="en-US" dirty="0" smtClean="0"/>
              <a:t> by 1, that is x</a:t>
            </a:r>
            <a:r>
              <a:rPr lang="en-US" baseline="-25000" dirty="0" smtClean="0"/>
              <a:t>i</a:t>
            </a:r>
            <a:r>
              <a:rPr lang="en-US" dirty="0" smtClean="0"/>
              <a:t>=x</a:t>
            </a:r>
            <a:r>
              <a:rPr lang="en-US" baseline="-25000" dirty="0" smtClean="0"/>
              <a:t>i</a:t>
            </a:r>
            <a:r>
              <a:rPr lang="en-US" dirty="0" smtClean="0"/>
              <a:t>+1. Indicated column shown in Fig</a:t>
            </a:r>
            <a:endParaRPr lang="en-US" dirty="0"/>
          </a:p>
        </p:txBody>
      </p:sp>
      <p:pic>
        <p:nvPicPr>
          <p:cNvPr id="13315" name="Picture 3"/>
          <p:cNvPicPr>
            <a:picLocks noChangeAspect="1" noChangeArrowheads="1"/>
          </p:cNvPicPr>
          <p:nvPr/>
        </p:nvPicPr>
        <p:blipFill>
          <a:blip r:embed="rId5"/>
          <a:srcRect/>
          <a:stretch>
            <a:fillRect/>
          </a:stretch>
        </p:blipFill>
        <p:spPr bwMode="auto">
          <a:xfrm>
            <a:off x="5805268" y="3562350"/>
            <a:ext cx="2981325" cy="2990850"/>
          </a:xfrm>
          <a:prstGeom prst="rect">
            <a:avLst/>
          </a:prstGeom>
          <a:noFill/>
          <a:ln w="9525">
            <a:noFill/>
            <a:miter lim="800000"/>
            <a:headEnd/>
            <a:tailEnd/>
          </a:ln>
          <a:effectLst/>
        </p:spPr>
      </p:pic>
      <p:sp>
        <p:nvSpPr>
          <p:cNvPr id="26" name="TextBox 25"/>
          <p:cNvSpPr txBox="1"/>
          <p:nvPr/>
        </p:nvSpPr>
        <p:spPr>
          <a:xfrm>
            <a:off x="304800" y="3505200"/>
            <a:ext cx="4648200" cy="1200329"/>
          </a:xfrm>
          <a:prstGeom prst="rect">
            <a:avLst/>
          </a:prstGeom>
          <a:noFill/>
        </p:spPr>
        <p:txBody>
          <a:bodyPr wrap="square" rtlCol="0">
            <a:spAutoFit/>
          </a:bodyPr>
          <a:lstStyle/>
          <a:p>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a:t>
            </a:r>
            <a:r>
              <a:rPr lang="en-US" b="1" dirty="0" smtClean="0"/>
              <a:t>- 2Δx*</a:t>
            </a:r>
            <a:r>
              <a:rPr lang="en-US" b="1" dirty="0" err="1" smtClean="0"/>
              <a:t>y</a:t>
            </a:r>
            <a:r>
              <a:rPr lang="en-US" b="1" baseline="-25000" dirty="0" err="1" smtClean="0"/>
              <a:t>i</a:t>
            </a:r>
            <a:r>
              <a:rPr lang="en-US" b="1" dirty="0" smtClean="0"/>
              <a:t> +C</a:t>
            </a:r>
          </a:p>
          <a:p>
            <a:r>
              <a:rPr lang="en-US" dirty="0" smtClean="0"/>
              <a:t>At next step, </a:t>
            </a:r>
            <a:r>
              <a:rPr lang="en-US" b="1" dirty="0" smtClean="0"/>
              <a:t>d</a:t>
            </a:r>
            <a:r>
              <a:rPr lang="en-US" b="1" baseline="-25000" dirty="0" smtClean="0"/>
              <a:t>i+1 </a:t>
            </a:r>
            <a:r>
              <a:rPr lang="en-US" dirty="0" smtClean="0"/>
              <a:t>= </a:t>
            </a:r>
            <a:r>
              <a:rPr lang="en-US" b="1" dirty="0" smtClean="0"/>
              <a:t>2Δy*x</a:t>
            </a:r>
            <a:r>
              <a:rPr lang="en-US" b="1" baseline="-25000" dirty="0" smtClean="0"/>
              <a:t>i+1</a:t>
            </a:r>
            <a:r>
              <a:rPr lang="en-US" b="1" dirty="0" smtClean="0"/>
              <a:t>- 2Δx*y</a:t>
            </a:r>
            <a:r>
              <a:rPr lang="en-US" b="1" baseline="-25000" dirty="0" smtClean="0"/>
              <a:t>i+1</a:t>
            </a:r>
            <a:r>
              <a:rPr lang="en-US" b="1" dirty="0" smtClean="0"/>
              <a:t> +C</a:t>
            </a:r>
            <a:endParaRPr lang="en-US" dirty="0" smtClean="0"/>
          </a:p>
          <a:p>
            <a:r>
              <a:rPr lang="en-US" dirty="0" smtClean="0"/>
              <a:t>Computing </a:t>
            </a:r>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 =</a:t>
            </a:r>
            <a:r>
              <a:rPr lang="en-US" b="1" dirty="0" smtClean="0"/>
              <a:t>2Δy(x</a:t>
            </a:r>
            <a:r>
              <a:rPr lang="en-US" b="1" baseline="-25000" dirty="0" smtClean="0"/>
              <a:t>i+1</a:t>
            </a:r>
            <a:r>
              <a:rPr lang="en-US" b="1" dirty="0" smtClean="0"/>
              <a:t>-x</a:t>
            </a:r>
            <a:r>
              <a:rPr lang="en-US" b="1" baseline="-25000" dirty="0" smtClean="0"/>
              <a:t>i</a:t>
            </a:r>
            <a:r>
              <a:rPr lang="en-US" b="1" dirty="0" smtClean="0"/>
              <a:t>)-2Δx(y</a:t>
            </a:r>
            <a:r>
              <a:rPr lang="en-US" b="1" baseline="-25000" dirty="0" smtClean="0"/>
              <a:t>i+1</a:t>
            </a:r>
            <a:r>
              <a:rPr lang="en-US" b="1" dirty="0" smtClean="0"/>
              <a:t>-y</a:t>
            </a:r>
            <a:r>
              <a:rPr lang="en-US" b="1" baseline="-25000" dirty="0" smtClean="0"/>
              <a:t>i</a:t>
            </a:r>
            <a:r>
              <a:rPr lang="en-US" b="1" dirty="0" smtClean="0"/>
              <a:t>)</a:t>
            </a:r>
            <a:endParaRPr lang="en-US" dirty="0" smtClean="0"/>
          </a:p>
          <a:p>
            <a:endParaRPr lang="en-US" dirty="0"/>
          </a:p>
        </p:txBody>
      </p:sp>
      <p:sp>
        <p:nvSpPr>
          <p:cNvPr id="33" name="TextBox 32"/>
          <p:cNvSpPr txBox="1"/>
          <p:nvPr/>
        </p:nvSpPr>
        <p:spPr>
          <a:xfrm>
            <a:off x="381000" y="4495800"/>
            <a:ext cx="5105400" cy="2031325"/>
          </a:xfrm>
          <a:prstGeom prst="rect">
            <a:avLst/>
          </a:prstGeom>
          <a:noFill/>
        </p:spPr>
        <p:txBody>
          <a:bodyPr wrap="square" rtlCol="0">
            <a:spAutoFit/>
          </a:bodyPr>
          <a:lstStyle/>
          <a:p>
            <a:r>
              <a:rPr lang="en-US" dirty="0" smtClean="0"/>
              <a:t>We know that x</a:t>
            </a:r>
            <a:r>
              <a:rPr lang="en-US" baseline="-25000" dirty="0" smtClean="0"/>
              <a:t>i+1</a:t>
            </a:r>
            <a:r>
              <a:rPr lang="en-US" dirty="0" smtClean="0"/>
              <a:t>=x</a:t>
            </a:r>
            <a:r>
              <a:rPr lang="en-US" baseline="-25000" dirty="0" smtClean="0"/>
              <a:t>i</a:t>
            </a:r>
            <a:r>
              <a:rPr lang="en-US" dirty="0" smtClean="0"/>
              <a:t>+1</a:t>
            </a:r>
          </a:p>
          <a:p>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a:t>
            </a:r>
            <a:r>
              <a:rPr lang="en-US" b="1" dirty="0" smtClean="0"/>
              <a:t>2Δy-2Δx(y</a:t>
            </a:r>
            <a:r>
              <a:rPr lang="en-US" b="1" baseline="-25000" dirty="0" smtClean="0"/>
              <a:t>i+1</a:t>
            </a:r>
            <a:r>
              <a:rPr lang="en-US" b="1" dirty="0" smtClean="0"/>
              <a:t>-y</a:t>
            </a:r>
            <a:r>
              <a:rPr lang="en-US" b="1" baseline="-25000" dirty="0" smtClean="0"/>
              <a:t>i</a:t>
            </a:r>
            <a:r>
              <a:rPr lang="en-US" b="1" dirty="0" smtClean="0"/>
              <a:t>)</a:t>
            </a:r>
          </a:p>
          <a:p>
            <a:endParaRPr lang="en-US" dirty="0" smtClean="0"/>
          </a:p>
          <a:p>
            <a:r>
              <a:rPr lang="en-US" dirty="0" smtClean="0"/>
              <a:t>If d</a:t>
            </a:r>
            <a:r>
              <a:rPr lang="en-US" baseline="-25000" dirty="0" smtClean="0"/>
              <a:t>i</a:t>
            </a:r>
            <a:r>
              <a:rPr lang="en-US" dirty="0" smtClean="0"/>
              <a:t>≥0, then pixel T is drawn and y</a:t>
            </a:r>
            <a:r>
              <a:rPr lang="en-US" baseline="-25000" dirty="0" smtClean="0"/>
              <a:t>i+1</a:t>
            </a:r>
            <a:r>
              <a:rPr lang="en-US" dirty="0" smtClean="0"/>
              <a:t>=y</a:t>
            </a:r>
            <a:r>
              <a:rPr lang="en-US" baseline="-25000" dirty="0" smtClean="0"/>
              <a:t>i</a:t>
            </a:r>
            <a:r>
              <a:rPr lang="en-US" dirty="0" smtClean="0"/>
              <a:t>+1</a:t>
            </a:r>
          </a:p>
          <a:p>
            <a:r>
              <a:rPr lang="en-US" dirty="0" smtClean="0"/>
              <a:t>Then, </a:t>
            </a:r>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a:t>
            </a:r>
            <a:r>
              <a:rPr lang="en-US" b="1" dirty="0" smtClean="0"/>
              <a:t>2(</a:t>
            </a:r>
            <a:r>
              <a:rPr lang="en-US" b="1" dirty="0" err="1" smtClean="0"/>
              <a:t>Δy-Δx</a:t>
            </a:r>
            <a:r>
              <a:rPr lang="en-US" b="1" dirty="0" smtClean="0"/>
              <a:t>)</a:t>
            </a:r>
          </a:p>
          <a:p>
            <a:r>
              <a:rPr lang="en-US" dirty="0" smtClean="0"/>
              <a:t>Else pixel B is drawn and </a:t>
            </a:r>
            <a:r>
              <a:rPr lang="en-US" dirty="0" err="1" smtClean="0"/>
              <a:t>y</a:t>
            </a:r>
            <a:r>
              <a:rPr lang="en-US" baseline="-25000" dirty="0" err="1" smtClean="0"/>
              <a:t>i</a:t>
            </a:r>
            <a:r>
              <a:rPr lang="en-US" dirty="0" smtClean="0"/>
              <a:t>=</a:t>
            </a:r>
            <a:r>
              <a:rPr lang="en-US" dirty="0" err="1" smtClean="0"/>
              <a:t>y</a:t>
            </a:r>
            <a:r>
              <a:rPr lang="en-US" baseline="-25000" dirty="0" err="1" smtClean="0"/>
              <a:t>i</a:t>
            </a:r>
            <a:endParaRPr lang="en-US" dirty="0" smtClean="0"/>
          </a:p>
          <a:p>
            <a:r>
              <a:rPr lang="en-US" dirty="0" smtClean="0"/>
              <a:t>Then, </a:t>
            </a:r>
            <a:r>
              <a:rPr lang="en-US" b="1" dirty="0" smtClean="0"/>
              <a:t>d</a:t>
            </a:r>
            <a:r>
              <a:rPr lang="en-US" b="1" baseline="-25000" dirty="0" smtClean="0"/>
              <a:t>i+1 </a:t>
            </a:r>
            <a:r>
              <a:rPr lang="en-US" dirty="0" smtClean="0"/>
              <a:t>= </a:t>
            </a:r>
            <a:r>
              <a:rPr lang="en-US" b="1" dirty="0" err="1" smtClean="0"/>
              <a:t>d</a:t>
            </a:r>
            <a:r>
              <a:rPr lang="en-US" b="1" baseline="-25000" dirty="0" err="1" smtClean="0"/>
              <a:t>i</a:t>
            </a:r>
            <a:r>
              <a:rPr lang="en-US" b="1" baseline="-25000" dirty="0" smtClean="0"/>
              <a:t> </a:t>
            </a:r>
            <a:r>
              <a:rPr lang="en-US" dirty="0" smtClean="0"/>
              <a:t>+</a:t>
            </a:r>
            <a:r>
              <a:rPr lang="en-US" b="1" dirty="0" smtClean="0"/>
              <a:t>2Δy</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srcRect/>
          <a:stretch>
            <a:fillRect/>
          </a:stretch>
        </p:blipFill>
        <p:spPr bwMode="auto">
          <a:xfrm>
            <a:off x="5805268" y="3562350"/>
            <a:ext cx="2981325" cy="2990850"/>
          </a:xfrm>
          <a:prstGeom prst="rect">
            <a:avLst/>
          </a:prstGeom>
          <a:noFill/>
          <a:ln w="9525">
            <a:noFill/>
            <a:miter lim="800000"/>
            <a:headEnd/>
            <a:tailEnd/>
          </a:ln>
          <a:effectLst/>
        </p:spPr>
      </p:pic>
      <p:graphicFrame>
        <p:nvGraphicFramePr>
          <p:cNvPr id="29699" name="Object 3"/>
          <p:cNvGraphicFramePr>
            <a:graphicFrameLocks noChangeAspect="1"/>
          </p:cNvGraphicFramePr>
          <p:nvPr/>
        </p:nvGraphicFramePr>
        <p:xfrm>
          <a:off x="609600" y="1905000"/>
          <a:ext cx="4247535" cy="914400"/>
        </p:xfrm>
        <a:graphic>
          <a:graphicData uri="http://schemas.openxmlformats.org/presentationml/2006/ole">
            <p:oleObj spid="_x0000_s29699" name="Equation" r:id="rId5" imgW="1828800" imgH="393480" progId="Equation.DSMT4">
              <p:embed/>
            </p:oleObj>
          </a:graphicData>
        </a:graphic>
      </p:graphicFrame>
      <p:sp>
        <p:nvSpPr>
          <p:cNvPr id="35" name="TextBox 34"/>
          <p:cNvSpPr txBox="1"/>
          <p:nvPr/>
        </p:nvSpPr>
        <p:spPr>
          <a:xfrm>
            <a:off x="609600" y="2971800"/>
            <a:ext cx="4343400" cy="923330"/>
          </a:xfrm>
          <a:prstGeom prst="rect">
            <a:avLst/>
          </a:prstGeom>
          <a:noFill/>
        </p:spPr>
        <p:txBody>
          <a:bodyPr wrap="square" rtlCol="0">
            <a:spAutoFit/>
          </a:bodyPr>
          <a:lstStyle/>
          <a:p>
            <a:r>
              <a:rPr lang="en-US" dirty="0" smtClean="0"/>
              <a:t>We earlier, computed that</a:t>
            </a:r>
          </a:p>
          <a:p>
            <a:r>
              <a:rPr lang="en-US" dirty="0" smtClean="0"/>
              <a:t>s-t=2m(x</a:t>
            </a:r>
            <a:r>
              <a:rPr lang="en-US" baseline="-25000" dirty="0" smtClean="0"/>
              <a:t>i</a:t>
            </a:r>
            <a:r>
              <a:rPr lang="en-US" dirty="0" smtClean="0"/>
              <a:t>+1)+2b-2y</a:t>
            </a:r>
            <a:r>
              <a:rPr lang="en-US" baseline="-25000" dirty="0" smtClean="0"/>
              <a:t>i</a:t>
            </a:r>
            <a:r>
              <a:rPr lang="en-US" dirty="0" smtClean="0"/>
              <a:t>-1</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srcRect/>
          <a:stretch>
            <a:fillRect/>
          </a:stretch>
        </p:blipFill>
        <p:spPr bwMode="auto">
          <a:xfrm>
            <a:off x="5805268" y="3562350"/>
            <a:ext cx="2981325" cy="2990850"/>
          </a:xfrm>
          <a:prstGeom prst="rect">
            <a:avLst/>
          </a:prstGeom>
          <a:noFill/>
          <a:ln w="9525">
            <a:noFill/>
            <a:miter lim="800000"/>
            <a:headEnd/>
            <a:tailEnd/>
          </a:ln>
          <a:effectLst/>
        </p:spPr>
      </p:pic>
      <p:graphicFrame>
        <p:nvGraphicFramePr>
          <p:cNvPr id="29699" name="Object 3"/>
          <p:cNvGraphicFramePr>
            <a:graphicFrameLocks noChangeAspect="1"/>
          </p:cNvGraphicFramePr>
          <p:nvPr/>
        </p:nvGraphicFramePr>
        <p:xfrm>
          <a:off x="609600" y="1905000"/>
          <a:ext cx="4247535" cy="914400"/>
        </p:xfrm>
        <a:graphic>
          <a:graphicData uri="http://schemas.openxmlformats.org/presentationml/2006/ole">
            <p:oleObj spid="_x0000_s30722" name="Equation" r:id="rId5" imgW="1828800" imgH="393480" progId="Equation.DSMT4">
              <p:embed/>
            </p:oleObj>
          </a:graphicData>
        </a:graphic>
      </p:graphicFrame>
      <p:sp>
        <p:nvSpPr>
          <p:cNvPr id="35" name="TextBox 34"/>
          <p:cNvSpPr txBox="1"/>
          <p:nvPr/>
        </p:nvSpPr>
        <p:spPr>
          <a:xfrm>
            <a:off x="609600" y="2971800"/>
            <a:ext cx="4343400" cy="1200329"/>
          </a:xfrm>
          <a:prstGeom prst="rect">
            <a:avLst/>
          </a:prstGeom>
          <a:noFill/>
        </p:spPr>
        <p:txBody>
          <a:bodyPr wrap="square" rtlCol="0">
            <a:spAutoFit/>
          </a:bodyPr>
          <a:lstStyle/>
          <a:p>
            <a:r>
              <a:rPr lang="en-US" dirty="0" smtClean="0"/>
              <a:t>We earlier, computed that</a:t>
            </a:r>
          </a:p>
          <a:p>
            <a:r>
              <a:rPr lang="en-US" dirty="0" smtClean="0"/>
              <a:t>s-t=2m(x</a:t>
            </a:r>
            <a:r>
              <a:rPr lang="en-US" baseline="-25000" dirty="0" smtClean="0"/>
              <a:t>i</a:t>
            </a:r>
            <a:r>
              <a:rPr lang="en-US" dirty="0" smtClean="0"/>
              <a:t>+1)+2b-2y</a:t>
            </a:r>
            <a:r>
              <a:rPr lang="en-US" baseline="-25000" dirty="0" smtClean="0"/>
              <a:t>i</a:t>
            </a:r>
            <a:r>
              <a:rPr lang="en-US" dirty="0" smtClean="0"/>
              <a:t>-1</a:t>
            </a:r>
          </a:p>
          <a:p>
            <a:r>
              <a:rPr lang="en-US" b="1" dirty="0" err="1" smtClean="0"/>
              <a:t>Δx</a:t>
            </a:r>
            <a:r>
              <a:rPr lang="en-US" dirty="0" smtClean="0"/>
              <a:t>(s-t)=</a:t>
            </a:r>
            <a:r>
              <a:rPr lang="en-US" b="1" dirty="0" err="1" smtClean="0"/>
              <a:t>Δx</a:t>
            </a:r>
            <a:r>
              <a:rPr lang="en-US" dirty="0" smtClean="0"/>
              <a:t>(2m(x</a:t>
            </a:r>
            <a:r>
              <a:rPr lang="en-US" baseline="-25000" dirty="0" smtClean="0"/>
              <a:t>i</a:t>
            </a:r>
            <a:r>
              <a:rPr lang="en-US" dirty="0" smtClean="0"/>
              <a:t>+1)+2b-2y</a:t>
            </a:r>
            <a:r>
              <a:rPr lang="en-US" baseline="-25000" dirty="0" smtClean="0"/>
              <a:t>i</a:t>
            </a:r>
            <a:r>
              <a:rPr lang="en-US" dirty="0" smtClean="0"/>
              <a:t>-1)</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srcRect/>
          <a:stretch>
            <a:fillRect/>
          </a:stretch>
        </p:blipFill>
        <p:spPr bwMode="auto">
          <a:xfrm>
            <a:off x="5805268" y="3562350"/>
            <a:ext cx="2981325" cy="2990850"/>
          </a:xfrm>
          <a:prstGeom prst="rect">
            <a:avLst/>
          </a:prstGeom>
          <a:noFill/>
          <a:ln w="9525">
            <a:noFill/>
            <a:miter lim="800000"/>
            <a:headEnd/>
            <a:tailEnd/>
          </a:ln>
          <a:effectLst/>
        </p:spPr>
      </p:pic>
      <p:graphicFrame>
        <p:nvGraphicFramePr>
          <p:cNvPr id="29699" name="Object 3"/>
          <p:cNvGraphicFramePr>
            <a:graphicFrameLocks noChangeAspect="1"/>
          </p:cNvGraphicFramePr>
          <p:nvPr/>
        </p:nvGraphicFramePr>
        <p:xfrm>
          <a:off x="609600" y="1905000"/>
          <a:ext cx="4247535" cy="914400"/>
        </p:xfrm>
        <a:graphic>
          <a:graphicData uri="http://schemas.openxmlformats.org/presentationml/2006/ole">
            <p:oleObj spid="_x0000_s31746" name="Equation" r:id="rId5" imgW="1828800" imgH="393480" progId="Equation.DSMT4">
              <p:embed/>
            </p:oleObj>
          </a:graphicData>
        </a:graphic>
      </p:graphicFrame>
      <p:sp>
        <p:nvSpPr>
          <p:cNvPr id="35" name="TextBox 34"/>
          <p:cNvSpPr txBox="1"/>
          <p:nvPr/>
        </p:nvSpPr>
        <p:spPr>
          <a:xfrm>
            <a:off x="609600" y="2971800"/>
            <a:ext cx="4343400" cy="1200329"/>
          </a:xfrm>
          <a:prstGeom prst="rect">
            <a:avLst/>
          </a:prstGeom>
          <a:noFill/>
        </p:spPr>
        <p:txBody>
          <a:bodyPr wrap="square" rtlCol="0">
            <a:spAutoFit/>
          </a:bodyPr>
          <a:lstStyle/>
          <a:p>
            <a:r>
              <a:rPr lang="en-US" dirty="0" smtClean="0"/>
              <a:t>We earlier, computed that</a:t>
            </a:r>
          </a:p>
          <a:p>
            <a:r>
              <a:rPr lang="en-US" dirty="0" smtClean="0"/>
              <a:t>s-t=2m(x</a:t>
            </a:r>
            <a:r>
              <a:rPr lang="en-US" baseline="-25000" dirty="0" smtClean="0"/>
              <a:t>i</a:t>
            </a:r>
            <a:r>
              <a:rPr lang="en-US" dirty="0" smtClean="0"/>
              <a:t>+1)+2b-2y</a:t>
            </a:r>
            <a:r>
              <a:rPr lang="en-US" baseline="-25000" dirty="0" smtClean="0"/>
              <a:t>i</a:t>
            </a:r>
            <a:r>
              <a:rPr lang="en-US" dirty="0" smtClean="0"/>
              <a:t>-1</a:t>
            </a:r>
          </a:p>
          <a:p>
            <a:r>
              <a:rPr lang="en-US" b="1" dirty="0" err="1" smtClean="0"/>
              <a:t>d</a:t>
            </a:r>
            <a:r>
              <a:rPr lang="en-US" b="1" baseline="-25000" dirty="0" err="1" smtClean="0"/>
              <a:t>i</a:t>
            </a:r>
            <a:r>
              <a:rPr lang="en-US" dirty="0" smtClean="0"/>
              <a:t>=</a:t>
            </a:r>
            <a:r>
              <a:rPr lang="en-US" b="1" dirty="0" err="1" smtClean="0"/>
              <a:t>Δx</a:t>
            </a:r>
            <a:r>
              <a:rPr lang="en-US" dirty="0" smtClean="0"/>
              <a:t>(2m(x</a:t>
            </a:r>
            <a:r>
              <a:rPr lang="en-US" baseline="-25000" dirty="0" smtClean="0"/>
              <a:t>i</a:t>
            </a:r>
            <a:r>
              <a:rPr lang="en-US" dirty="0" smtClean="0"/>
              <a:t>+1)+2b-2y</a:t>
            </a:r>
            <a:r>
              <a:rPr lang="en-US" baseline="-25000" dirty="0" smtClean="0"/>
              <a:t>i</a:t>
            </a:r>
            <a:r>
              <a:rPr lang="en-US" dirty="0" smtClean="0"/>
              <a:t>-1)</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srcRect/>
          <a:stretch>
            <a:fillRect/>
          </a:stretch>
        </p:blipFill>
        <p:spPr bwMode="auto">
          <a:xfrm>
            <a:off x="5805268" y="3562350"/>
            <a:ext cx="2981325" cy="2990850"/>
          </a:xfrm>
          <a:prstGeom prst="rect">
            <a:avLst/>
          </a:prstGeom>
          <a:noFill/>
          <a:ln w="9525">
            <a:noFill/>
            <a:miter lim="800000"/>
            <a:headEnd/>
            <a:tailEnd/>
          </a:ln>
          <a:effectLst/>
        </p:spPr>
      </p:pic>
      <p:graphicFrame>
        <p:nvGraphicFramePr>
          <p:cNvPr id="29699" name="Object 3"/>
          <p:cNvGraphicFramePr>
            <a:graphicFrameLocks noChangeAspect="1"/>
          </p:cNvGraphicFramePr>
          <p:nvPr/>
        </p:nvGraphicFramePr>
        <p:xfrm>
          <a:off x="609600" y="1905000"/>
          <a:ext cx="4247535" cy="914400"/>
        </p:xfrm>
        <a:graphic>
          <a:graphicData uri="http://schemas.openxmlformats.org/presentationml/2006/ole">
            <p:oleObj spid="_x0000_s32770" name="Equation" r:id="rId5" imgW="1828800" imgH="393480" progId="Equation.DSMT4">
              <p:embed/>
            </p:oleObj>
          </a:graphicData>
        </a:graphic>
      </p:graphicFrame>
      <p:sp>
        <p:nvSpPr>
          <p:cNvPr id="35" name="TextBox 34"/>
          <p:cNvSpPr txBox="1"/>
          <p:nvPr/>
        </p:nvSpPr>
        <p:spPr>
          <a:xfrm>
            <a:off x="609600" y="2971800"/>
            <a:ext cx="4343400" cy="1200329"/>
          </a:xfrm>
          <a:prstGeom prst="rect">
            <a:avLst/>
          </a:prstGeom>
          <a:noFill/>
        </p:spPr>
        <p:txBody>
          <a:bodyPr wrap="square" rtlCol="0">
            <a:spAutoFit/>
          </a:bodyPr>
          <a:lstStyle/>
          <a:p>
            <a:r>
              <a:rPr lang="en-US" dirty="0" smtClean="0"/>
              <a:t>We earlier, computed that</a:t>
            </a:r>
          </a:p>
          <a:p>
            <a:r>
              <a:rPr lang="en-US" dirty="0" smtClean="0"/>
              <a:t>s-t=2m(x</a:t>
            </a:r>
            <a:r>
              <a:rPr lang="en-US" baseline="-25000" dirty="0" smtClean="0"/>
              <a:t>i</a:t>
            </a:r>
            <a:r>
              <a:rPr lang="en-US" dirty="0" smtClean="0"/>
              <a:t>+1)+2b-2y</a:t>
            </a:r>
            <a:r>
              <a:rPr lang="en-US" baseline="-25000" dirty="0" smtClean="0"/>
              <a:t>i</a:t>
            </a:r>
            <a:r>
              <a:rPr lang="en-US" dirty="0" smtClean="0"/>
              <a:t>-1</a:t>
            </a:r>
          </a:p>
          <a:p>
            <a:r>
              <a:rPr lang="en-US" b="1" dirty="0" err="1" smtClean="0"/>
              <a:t>d</a:t>
            </a:r>
            <a:r>
              <a:rPr lang="en-US" b="1" baseline="-25000" dirty="0" err="1" smtClean="0"/>
              <a:t>i</a:t>
            </a:r>
            <a:r>
              <a:rPr lang="en-US" dirty="0" smtClean="0"/>
              <a:t>=</a:t>
            </a:r>
            <a:r>
              <a:rPr lang="en-US" b="1" dirty="0" err="1" smtClean="0"/>
              <a:t>Δx</a:t>
            </a:r>
            <a:r>
              <a:rPr lang="en-US" dirty="0" smtClean="0"/>
              <a:t>(2m(x</a:t>
            </a:r>
            <a:r>
              <a:rPr lang="en-US" baseline="-25000" dirty="0" smtClean="0"/>
              <a:t>i</a:t>
            </a:r>
            <a:r>
              <a:rPr lang="en-US" dirty="0" smtClean="0"/>
              <a:t>+1)+2b-2y</a:t>
            </a:r>
            <a:r>
              <a:rPr lang="en-US" baseline="-25000" dirty="0" smtClean="0"/>
              <a:t>i</a:t>
            </a:r>
            <a:r>
              <a:rPr lang="en-US" dirty="0" smtClean="0"/>
              <a:t>-1)</a:t>
            </a:r>
          </a:p>
          <a:p>
            <a:endParaRPr lang="en-US" dirty="0"/>
          </a:p>
        </p:txBody>
      </p:sp>
      <p:sp>
        <p:nvSpPr>
          <p:cNvPr id="22" name="TextBox 21"/>
          <p:cNvSpPr txBox="1"/>
          <p:nvPr/>
        </p:nvSpPr>
        <p:spPr>
          <a:xfrm>
            <a:off x="533400" y="3988475"/>
            <a:ext cx="4419600" cy="1200329"/>
          </a:xfrm>
          <a:prstGeom prst="rect">
            <a:avLst/>
          </a:prstGeom>
          <a:noFill/>
        </p:spPr>
        <p:txBody>
          <a:bodyPr wrap="square" rtlCol="0">
            <a:spAutoFit/>
          </a:bodyPr>
          <a:lstStyle/>
          <a:p>
            <a:r>
              <a:rPr lang="en-US" dirty="0" smtClean="0"/>
              <a:t>The base value d</a:t>
            </a:r>
            <a:r>
              <a:rPr lang="en-US" baseline="-25000" dirty="0" smtClean="0"/>
              <a:t>1</a:t>
            </a:r>
            <a:r>
              <a:rPr lang="en-US" dirty="0" smtClean="0"/>
              <a:t> will be computed from</a:t>
            </a:r>
          </a:p>
          <a:p>
            <a:r>
              <a:rPr lang="en-US" b="1" dirty="0" smtClean="0"/>
              <a:t>d</a:t>
            </a:r>
            <a:r>
              <a:rPr lang="en-US" b="1" baseline="-25000" dirty="0" smtClean="0"/>
              <a:t>1</a:t>
            </a:r>
            <a:r>
              <a:rPr lang="en-US" dirty="0" smtClean="0"/>
              <a:t>=</a:t>
            </a:r>
            <a:r>
              <a:rPr lang="en-US" dirty="0" err="1" smtClean="0"/>
              <a:t>Δx</a:t>
            </a:r>
            <a:r>
              <a:rPr lang="en-US" dirty="0" smtClean="0"/>
              <a:t>(2m(x</a:t>
            </a:r>
            <a:r>
              <a:rPr lang="en-US" baseline="-25000" dirty="0" smtClean="0"/>
              <a:t>1</a:t>
            </a:r>
            <a:r>
              <a:rPr lang="en-US" dirty="0" smtClean="0"/>
              <a:t>+1)+2b-2y</a:t>
            </a:r>
            <a:r>
              <a:rPr lang="en-US" baseline="-25000" dirty="0" smtClean="0"/>
              <a:t>1</a:t>
            </a:r>
            <a:r>
              <a:rPr lang="en-US" dirty="0" smtClean="0"/>
              <a:t>-1)</a:t>
            </a:r>
          </a:p>
          <a:p>
            <a:r>
              <a:rPr lang="en-US" dirty="0" smtClean="0"/>
              <a:t>     =</a:t>
            </a:r>
            <a:r>
              <a:rPr lang="en-US" dirty="0" err="1" smtClean="0"/>
              <a:t>Δx</a:t>
            </a:r>
            <a:r>
              <a:rPr lang="en-US" dirty="0" smtClean="0"/>
              <a:t>[2(mx</a:t>
            </a:r>
            <a:r>
              <a:rPr lang="en-US" baseline="-25000" dirty="0" smtClean="0"/>
              <a:t>1</a:t>
            </a:r>
            <a:r>
              <a:rPr lang="en-US" dirty="0" smtClean="0"/>
              <a:t>+b-y</a:t>
            </a:r>
            <a:r>
              <a:rPr lang="en-US" baseline="-25000" dirty="0" smtClean="0"/>
              <a:t>1</a:t>
            </a:r>
            <a:r>
              <a:rPr lang="en-US" dirty="0" smtClean="0"/>
              <a:t>)+2m-1]</a:t>
            </a:r>
          </a:p>
          <a:p>
            <a:r>
              <a:rPr lang="en-US" dirty="0" smtClean="0"/>
              <a:t>Since, mx</a:t>
            </a:r>
            <a:r>
              <a:rPr lang="en-US" baseline="-25000" dirty="0" smtClean="0"/>
              <a:t>1</a:t>
            </a:r>
            <a:r>
              <a:rPr lang="en-US" dirty="0" smtClean="0"/>
              <a:t>+b-y</a:t>
            </a:r>
            <a:r>
              <a:rPr lang="en-US" baseline="-25000" dirty="0" smtClean="0"/>
              <a:t>1</a:t>
            </a:r>
            <a:r>
              <a:rPr lang="en-US" dirty="0" smtClean="0"/>
              <a:t>=0,		</a:t>
            </a:r>
            <a:r>
              <a:rPr lang="en-US" b="1" dirty="0" smtClean="0"/>
              <a:t>d</a:t>
            </a:r>
            <a:r>
              <a:rPr lang="en-US" b="1" baseline="-25000" dirty="0" smtClean="0"/>
              <a:t>1</a:t>
            </a:r>
            <a:r>
              <a:rPr lang="en-US" dirty="0" smtClean="0"/>
              <a:t>=2Δy-Δx</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1" name="Rectangle 10"/>
          <p:cNvSpPr/>
          <p:nvPr/>
        </p:nvSpPr>
        <p:spPr>
          <a:xfrm>
            <a:off x="762000" y="1600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840468"/>
            <a:ext cx="990600" cy="369332"/>
          </a:xfrm>
          <a:prstGeom prst="rect">
            <a:avLst/>
          </a:prstGeom>
          <a:noFill/>
        </p:spPr>
        <p:txBody>
          <a:bodyPr wrap="square" rtlCol="0">
            <a:spAutoFit/>
          </a:bodyPr>
          <a:lstStyle/>
          <a:p>
            <a:r>
              <a:rPr lang="en-US" dirty="0" smtClean="0"/>
              <a:t>1. Point</a:t>
            </a:r>
            <a:endParaRPr lang="en-US" dirty="0"/>
          </a:p>
        </p:txBody>
      </p:sp>
      <p:pic>
        <p:nvPicPr>
          <p:cNvPr id="2" name="Picture 2" descr="../_images/image.png"/>
          <p:cNvPicPr>
            <a:picLocks noChangeAspect="1" noChangeArrowheads="1"/>
          </p:cNvPicPr>
          <p:nvPr/>
        </p:nvPicPr>
        <p:blipFill>
          <a:blip r:embed="rId2"/>
          <a:srcRect b="5673"/>
          <a:stretch>
            <a:fillRect/>
          </a:stretch>
        </p:blipFill>
        <p:spPr bwMode="auto">
          <a:xfrm>
            <a:off x="3733800" y="928907"/>
            <a:ext cx="3590925" cy="3566893"/>
          </a:xfrm>
          <a:prstGeom prst="rect">
            <a:avLst/>
          </a:prstGeom>
          <a:noFill/>
        </p:spPr>
      </p:pic>
      <p:sp>
        <p:nvSpPr>
          <p:cNvPr id="13" name="TextBox 12"/>
          <p:cNvSpPr txBox="1"/>
          <p:nvPr/>
        </p:nvSpPr>
        <p:spPr>
          <a:xfrm>
            <a:off x="228600" y="2743200"/>
            <a:ext cx="3657600" cy="1477328"/>
          </a:xfrm>
          <a:prstGeom prst="rect">
            <a:avLst/>
          </a:prstGeom>
          <a:noFill/>
        </p:spPr>
        <p:txBody>
          <a:bodyPr wrap="square" rtlCol="0">
            <a:spAutoFit/>
          </a:bodyPr>
          <a:lstStyle/>
          <a:p>
            <a:r>
              <a:rPr lang="en-US" b="1" dirty="0" smtClean="0"/>
              <a:t>Scan Conversion:</a:t>
            </a:r>
            <a:r>
              <a:rPr lang="en-US" dirty="0" smtClean="0"/>
              <a:t> is digitizing a picture definition given in an application program into a set of pixel intensity values for storing in the frame buffer.</a:t>
            </a:r>
            <a:endParaRPr lang="en-US" dirty="0"/>
          </a:p>
        </p:txBody>
      </p:sp>
      <p:sp>
        <p:nvSpPr>
          <p:cNvPr id="15" name="TextBox 14"/>
          <p:cNvSpPr txBox="1"/>
          <p:nvPr/>
        </p:nvSpPr>
        <p:spPr>
          <a:xfrm>
            <a:off x="609600" y="4182070"/>
            <a:ext cx="7315200" cy="923330"/>
          </a:xfrm>
          <a:prstGeom prst="rect">
            <a:avLst/>
          </a:prstGeom>
          <a:noFill/>
        </p:spPr>
        <p:txBody>
          <a:bodyPr wrap="square" rtlCol="0">
            <a:spAutoFit/>
          </a:bodyPr>
          <a:lstStyle/>
          <a:p>
            <a:r>
              <a:rPr lang="en-US" b="1" dirty="0" smtClean="0"/>
              <a:t>Point scan conversion functions:</a:t>
            </a:r>
          </a:p>
          <a:p>
            <a:r>
              <a:rPr lang="en-US" dirty="0" err="1" smtClean="0"/>
              <a:t>setPixel</a:t>
            </a:r>
            <a:r>
              <a:rPr lang="en-US" dirty="0" smtClean="0"/>
              <a:t>(</a:t>
            </a:r>
            <a:r>
              <a:rPr lang="en-US" dirty="0" err="1" smtClean="0"/>
              <a:t>x,y</a:t>
            </a:r>
            <a:r>
              <a:rPr lang="en-US" dirty="0" smtClean="0"/>
              <a:t>): draws a pixel at (</a:t>
            </a:r>
            <a:r>
              <a:rPr lang="en-US" dirty="0" err="1" smtClean="0"/>
              <a:t>x,y</a:t>
            </a:r>
            <a:r>
              <a:rPr lang="en-US" dirty="0" smtClean="0"/>
              <a:t>) position in the grid.</a:t>
            </a:r>
          </a:p>
          <a:p>
            <a:r>
              <a:rPr lang="en-US" dirty="0" err="1" smtClean="0"/>
              <a:t>getPixel</a:t>
            </a:r>
            <a:r>
              <a:rPr lang="en-US" dirty="0" smtClean="0"/>
              <a:t>(</a:t>
            </a:r>
            <a:r>
              <a:rPr lang="en-US" dirty="0" err="1" smtClean="0"/>
              <a:t>x,y</a:t>
            </a:r>
            <a:r>
              <a:rPr lang="en-US" dirty="0" smtClean="0"/>
              <a:t>): reads the color value of a pixel of a location (x, y)</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srcRect/>
          <a:stretch>
            <a:fillRect/>
          </a:stretch>
        </p:blipFill>
        <p:spPr bwMode="auto">
          <a:xfrm>
            <a:off x="5805268" y="3562350"/>
            <a:ext cx="2981325" cy="2990850"/>
          </a:xfrm>
          <a:prstGeom prst="rect">
            <a:avLst/>
          </a:prstGeom>
          <a:noFill/>
          <a:ln w="9525">
            <a:noFill/>
            <a:miter lim="800000"/>
            <a:headEnd/>
            <a:tailEnd/>
          </a:ln>
          <a:effectLst/>
        </p:spPr>
      </p:pic>
      <p:graphicFrame>
        <p:nvGraphicFramePr>
          <p:cNvPr id="29699" name="Object 3"/>
          <p:cNvGraphicFramePr>
            <a:graphicFrameLocks noChangeAspect="1"/>
          </p:cNvGraphicFramePr>
          <p:nvPr/>
        </p:nvGraphicFramePr>
        <p:xfrm>
          <a:off x="609600" y="1905000"/>
          <a:ext cx="4247535" cy="914400"/>
        </p:xfrm>
        <a:graphic>
          <a:graphicData uri="http://schemas.openxmlformats.org/presentationml/2006/ole">
            <p:oleObj spid="_x0000_s33794" name="Equation" r:id="rId5" imgW="1828800" imgH="393480" progId="Equation.DSMT4">
              <p:embed/>
            </p:oleObj>
          </a:graphicData>
        </a:graphic>
      </p:graphicFrame>
      <p:sp>
        <p:nvSpPr>
          <p:cNvPr id="35" name="TextBox 34"/>
          <p:cNvSpPr txBox="1"/>
          <p:nvPr/>
        </p:nvSpPr>
        <p:spPr>
          <a:xfrm>
            <a:off x="609600" y="2971800"/>
            <a:ext cx="4343400" cy="1200329"/>
          </a:xfrm>
          <a:prstGeom prst="rect">
            <a:avLst/>
          </a:prstGeom>
          <a:noFill/>
        </p:spPr>
        <p:txBody>
          <a:bodyPr wrap="square" rtlCol="0">
            <a:spAutoFit/>
          </a:bodyPr>
          <a:lstStyle/>
          <a:p>
            <a:r>
              <a:rPr lang="en-US" dirty="0" smtClean="0"/>
              <a:t>We earlier, computed that</a:t>
            </a:r>
          </a:p>
          <a:p>
            <a:r>
              <a:rPr lang="en-US" dirty="0" smtClean="0"/>
              <a:t>s-t=2m(x</a:t>
            </a:r>
            <a:r>
              <a:rPr lang="en-US" baseline="-25000" dirty="0" smtClean="0"/>
              <a:t>i</a:t>
            </a:r>
            <a:r>
              <a:rPr lang="en-US" dirty="0" smtClean="0"/>
              <a:t>+1)+2b-2y</a:t>
            </a:r>
            <a:r>
              <a:rPr lang="en-US" baseline="-25000" dirty="0" smtClean="0"/>
              <a:t>i</a:t>
            </a:r>
            <a:r>
              <a:rPr lang="en-US" dirty="0" smtClean="0"/>
              <a:t>-1</a:t>
            </a:r>
          </a:p>
          <a:p>
            <a:r>
              <a:rPr lang="en-US" b="1" dirty="0" err="1" smtClean="0"/>
              <a:t>d</a:t>
            </a:r>
            <a:r>
              <a:rPr lang="en-US" b="1" baseline="-25000" dirty="0" err="1" smtClean="0"/>
              <a:t>i</a:t>
            </a:r>
            <a:r>
              <a:rPr lang="en-US" dirty="0" smtClean="0"/>
              <a:t>=</a:t>
            </a:r>
            <a:r>
              <a:rPr lang="en-US" b="1" dirty="0" err="1" smtClean="0"/>
              <a:t>Δx</a:t>
            </a:r>
            <a:r>
              <a:rPr lang="en-US" dirty="0" smtClean="0"/>
              <a:t>(2m(x</a:t>
            </a:r>
            <a:r>
              <a:rPr lang="en-US" baseline="-25000" dirty="0" smtClean="0"/>
              <a:t>i</a:t>
            </a:r>
            <a:r>
              <a:rPr lang="en-US" dirty="0" smtClean="0"/>
              <a:t>+1)+2b-2y</a:t>
            </a:r>
            <a:r>
              <a:rPr lang="en-US" baseline="-25000" dirty="0" smtClean="0"/>
              <a:t>i</a:t>
            </a:r>
            <a:r>
              <a:rPr lang="en-US" dirty="0" smtClean="0"/>
              <a:t>-1)</a:t>
            </a:r>
          </a:p>
          <a:p>
            <a:endParaRPr lang="en-US" dirty="0"/>
          </a:p>
        </p:txBody>
      </p:sp>
      <p:sp>
        <p:nvSpPr>
          <p:cNvPr id="22" name="TextBox 21"/>
          <p:cNvSpPr txBox="1"/>
          <p:nvPr/>
        </p:nvSpPr>
        <p:spPr>
          <a:xfrm>
            <a:off x="533400" y="3988475"/>
            <a:ext cx="4419600" cy="2031325"/>
          </a:xfrm>
          <a:prstGeom prst="rect">
            <a:avLst/>
          </a:prstGeom>
          <a:noFill/>
        </p:spPr>
        <p:txBody>
          <a:bodyPr wrap="square" rtlCol="0">
            <a:spAutoFit/>
          </a:bodyPr>
          <a:lstStyle/>
          <a:p>
            <a:r>
              <a:rPr lang="en-US" dirty="0" smtClean="0"/>
              <a:t>The base value d</a:t>
            </a:r>
            <a:r>
              <a:rPr lang="en-US" baseline="-25000" dirty="0" smtClean="0"/>
              <a:t>1</a:t>
            </a:r>
            <a:r>
              <a:rPr lang="en-US" dirty="0" smtClean="0"/>
              <a:t> will be computed from</a:t>
            </a:r>
          </a:p>
          <a:p>
            <a:r>
              <a:rPr lang="en-US" b="1" dirty="0" smtClean="0"/>
              <a:t>d</a:t>
            </a:r>
            <a:r>
              <a:rPr lang="en-US" b="1" baseline="-25000" dirty="0" smtClean="0"/>
              <a:t>1</a:t>
            </a:r>
            <a:r>
              <a:rPr lang="en-US" dirty="0" smtClean="0"/>
              <a:t>=</a:t>
            </a:r>
            <a:r>
              <a:rPr lang="en-US" dirty="0" err="1" smtClean="0"/>
              <a:t>Δx</a:t>
            </a:r>
            <a:r>
              <a:rPr lang="en-US" dirty="0" smtClean="0"/>
              <a:t>(2m(x</a:t>
            </a:r>
            <a:r>
              <a:rPr lang="en-US" baseline="-25000" dirty="0" smtClean="0"/>
              <a:t>1</a:t>
            </a:r>
            <a:r>
              <a:rPr lang="en-US" dirty="0" smtClean="0"/>
              <a:t>+1)+2b-2y</a:t>
            </a:r>
            <a:r>
              <a:rPr lang="en-US" baseline="-25000" dirty="0" smtClean="0"/>
              <a:t>1</a:t>
            </a:r>
            <a:r>
              <a:rPr lang="en-US" dirty="0" smtClean="0"/>
              <a:t>-1)</a:t>
            </a:r>
          </a:p>
          <a:p>
            <a:r>
              <a:rPr lang="en-US" dirty="0" smtClean="0"/>
              <a:t>     =</a:t>
            </a:r>
            <a:r>
              <a:rPr lang="en-US" dirty="0" err="1" smtClean="0"/>
              <a:t>Δx</a:t>
            </a:r>
            <a:r>
              <a:rPr lang="en-US" dirty="0" smtClean="0"/>
              <a:t>[2(mx</a:t>
            </a:r>
            <a:r>
              <a:rPr lang="en-US" baseline="-25000" dirty="0" smtClean="0"/>
              <a:t>1</a:t>
            </a:r>
            <a:r>
              <a:rPr lang="en-US" dirty="0" smtClean="0"/>
              <a:t>+b-y</a:t>
            </a:r>
            <a:r>
              <a:rPr lang="en-US" baseline="-25000" dirty="0" smtClean="0"/>
              <a:t>1</a:t>
            </a:r>
            <a:r>
              <a:rPr lang="en-US" dirty="0" smtClean="0"/>
              <a:t>)+2m-1]</a:t>
            </a:r>
          </a:p>
          <a:p>
            <a:r>
              <a:rPr lang="en-US" b="1" dirty="0" smtClean="0"/>
              <a:t>d</a:t>
            </a:r>
            <a:r>
              <a:rPr lang="en-US" b="1" baseline="-25000" dirty="0" smtClean="0"/>
              <a:t>1</a:t>
            </a:r>
            <a:r>
              <a:rPr lang="en-US" dirty="0" smtClean="0"/>
              <a:t>=2Δy-Δx</a:t>
            </a:r>
          </a:p>
          <a:p>
            <a:r>
              <a:rPr lang="en-US" dirty="0" smtClean="0"/>
              <a:t>Next decision value </a:t>
            </a:r>
            <a:r>
              <a:rPr lang="en-US" b="1" dirty="0" smtClean="0"/>
              <a:t>d</a:t>
            </a:r>
            <a:r>
              <a:rPr lang="en-US" b="1" baseline="-25000" dirty="0" smtClean="0"/>
              <a:t>i+1</a:t>
            </a:r>
            <a:r>
              <a:rPr lang="en-US" dirty="0" smtClean="0"/>
              <a:t> will be computed by</a:t>
            </a:r>
          </a:p>
          <a:p>
            <a:endParaRPr lang="en-US" dirty="0" smtClean="0"/>
          </a:p>
          <a:p>
            <a:endParaRPr lang="en-US" dirty="0" smtClean="0"/>
          </a:p>
        </p:txBody>
      </p:sp>
      <p:graphicFrame>
        <p:nvGraphicFramePr>
          <p:cNvPr id="32771" name="Object 3"/>
          <p:cNvGraphicFramePr>
            <a:graphicFrameLocks noChangeAspect="1"/>
          </p:cNvGraphicFramePr>
          <p:nvPr/>
        </p:nvGraphicFramePr>
        <p:xfrm>
          <a:off x="914400" y="5486400"/>
          <a:ext cx="4248150" cy="914400"/>
        </p:xfrm>
        <a:graphic>
          <a:graphicData uri="http://schemas.openxmlformats.org/presentationml/2006/ole">
            <p:oleObj spid="_x0000_s33795" name="Equation" r:id="rId6" imgW="1828800" imgH="39348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1371600"/>
            <a:ext cx="8382000" cy="369332"/>
          </a:xfrm>
          <a:prstGeom prst="rect">
            <a:avLst/>
          </a:prstGeom>
          <a:noFill/>
        </p:spPr>
        <p:txBody>
          <a:bodyPr wrap="square" rtlCol="0">
            <a:spAutoFit/>
          </a:bodyPr>
          <a:lstStyle/>
          <a:p>
            <a:pPr marL="342900" indent="-342900"/>
            <a:r>
              <a:rPr lang="en-US" b="1" i="1" dirty="0" smtClean="0"/>
              <a:t>Scan converting a line using:		3. </a:t>
            </a:r>
            <a:r>
              <a:rPr lang="en-US" b="1" i="1" dirty="0" err="1" smtClean="0"/>
              <a:t>Bresenham’s</a:t>
            </a:r>
            <a:r>
              <a:rPr lang="en-US" b="1" i="1" dirty="0" smtClean="0"/>
              <a:t> Line Algorithm</a:t>
            </a:r>
            <a:endParaRPr lang="en-US" b="1" i="1" dirty="0"/>
          </a:p>
        </p:txBody>
      </p:sp>
      <p:pic>
        <p:nvPicPr>
          <p:cNvPr id="1027" name="Picture 3"/>
          <p:cNvPicPr>
            <a:picLocks noChangeAspect="1" noChangeArrowheads="1"/>
          </p:cNvPicPr>
          <p:nvPr/>
        </p:nvPicPr>
        <p:blipFill>
          <a:blip r:embed="rId3"/>
          <a:srcRect/>
          <a:stretch>
            <a:fillRect/>
          </a:stretch>
        </p:blipFill>
        <p:spPr bwMode="auto">
          <a:xfrm>
            <a:off x="5915025" y="895350"/>
            <a:ext cx="3000375" cy="2990850"/>
          </a:xfrm>
          <a:prstGeom prst="rect">
            <a:avLst/>
          </a:prstGeom>
          <a:noFill/>
          <a:ln w="9525">
            <a:noFill/>
            <a:miter lim="800000"/>
            <a:headEnd/>
            <a:tailEnd/>
          </a:ln>
          <a:effectLst/>
        </p:spPr>
      </p:pic>
      <p:sp>
        <p:nvSpPr>
          <p:cNvPr id="17" name="TextBox 16"/>
          <p:cNvSpPr txBox="1"/>
          <p:nvPr/>
        </p:nvSpPr>
        <p:spPr>
          <a:xfrm>
            <a:off x="5791200" y="4953000"/>
            <a:ext cx="3048000" cy="646331"/>
          </a:xfrm>
          <a:prstGeom prst="rect">
            <a:avLst/>
          </a:prstGeom>
          <a:noFill/>
        </p:spPr>
        <p:txBody>
          <a:bodyPr wrap="square" rtlCol="0">
            <a:spAutoFit/>
          </a:bodyPr>
          <a:lstStyle/>
          <a:p>
            <a:r>
              <a:rPr lang="en-US" dirty="0" smtClean="0"/>
              <a:t>True line by equation y=</a:t>
            </a:r>
            <a:r>
              <a:rPr lang="en-US" dirty="0" err="1" smtClean="0"/>
              <a:t>mx+b</a:t>
            </a:r>
            <a:r>
              <a:rPr lang="en-US" dirty="0" smtClean="0"/>
              <a:t> between the points P</a:t>
            </a:r>
            <a:r>
              <a:rPr lang="en-US" baseline="-25000" dirty="0" smtClean="0"/>
              <a:t>1</a:t>
            </a:r>
            <a:r>
              <a:rPr lang="en-US" dirty="0" smtClean="0"/>
              <a:t> and P</a:t>
            </a:r>
            <a:r>
              <a:rPr lang="en-US" baseline="-25000" dirty="0" smtClean="0"/>
              <a:t>2</a:t>
            </a:r>
            <a:r>
              <a:rPr lang="en-US" dirty="0" smtClean="0"/>
              <a:t>.</a:t>
            </a:r>
            <a:endParaRPr lang="en-US" dirty="0"/>
          </a:p>
        </p:txBody>
      </p:sp>
      <p:sp>
        <p:nvSpPr>
          <p:cNvPr id="34" name="Rectangle 33"/>
          <p:cNvSpPr/>
          <p:nvPr/>
        </p:nvSpPr>
        <p:spPr>
          <a:xfrm>
            <a:off x="5715000" y="3505200"/>
            <a:ext cx="3200400" cy="31242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5" name="Picture 3"/>
          <p:cNvPicPr>
            <a:picLocks noChangeAspect="1" noChangeArrowheads="1"/>
          </p:cNvPicPr>
          <p:nvPr/>
        </p:nvPicPr>
        <p:blipFill>
          <a:blip r:embed="rId4"/>
          <a:srcRect/>
          <a:stretch>
            <a:fillRect/>
          </a:stretch>
        </p:blipFill>
        <p:spPr bwMode="auto">
          <a:xfrm>
            <a:off x="5805268" y="3562350"/>
            <a:ext cx="2981325" cy="2990850"/>
          </a:xfrm>
          <a:prstGeom prst="rect">
            <a:avLst/>
          </a:prstGeom>
          <a:noFill/>
          <a:ln w="9525">
            <a:noFill/>
            <a:miter lim="800000"/>
            <a:headEnd/>
            <a:tailEnd/>
          </a:ln>
          <a:effectLst/>
        </p:spPr>
      </p:pic>
      <p:graphicFrame>
        <p:nvGraphicFramePr>
          <p:cNvPr id="29699" name="Object 3"/>
          <p:cNvGraphicFramePr>
            <a:graphicFrameLocks noChangeAspect="1"/>
          </p:cNvGraphicFramePr>
          <p:nvPr/>
        </p:nvGraphicFramePr>
        <p:xfrm>
          <a:off x="609600" y="1905000"/>
          <a:ext cx="4247535" cy="914400"/>
        </p:xfrm>
        <a:graphic>
          <a:graphicData uri="http://schemas.openxmlformats.org/presentationml/2006/ole">
            <p:oleObj spid="_x0000_s91138" name="Equation" r:id="rId5" imgW="1828800" imgH="393480" progId="Equation.DSMT4">
              <p:embed/>
            </p:oleObj>
          </a:graphicData>
        </a:graphic>
      </p:graphicFrame>
      <p:pic>
        <p:nvPicPr>
          <p:cNvPr id="91140" name="Picture 4"/>
          <p:cNvPicPr>
            <a:picLocks noChangeAspect="1" noChangeArrowheads="1"/>
          </p:cNvPicPr>
          <p:nvPr/>
        </p:nvPicPr>
        <p:blipFill>
          <a:blip r:embed="rId6"/>
          <a:srcRect/>
          <a:stretch>
            <a:fillRect/>
          </a:stretch>
        </p:blipFill>
        <p:spPr bwMode="auto">
          <a:xfrm>
            <a:off x="425487" y="2819400"/>
            <a:ext cx="5213313"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0" y="914400"/>
            <a:ext cx="4114800" cy="400110"/>
          </a:xfrm>
          <a:prstGeom prst="rect">
            <a:avLst/>
          </a:prstGeom>
          <a:noFill/>
        </p:spPr>
        <p:txBody>
          <a:bodyPr wrap="square" rtlCol="0">
            <a:spAutoFit/>
          </a:bodyPr>
          <a:lstStyle/>
          <a:p>
            <a:r>
              <a:rPr lang="en-US" sz="2000" b="1" u="sng" dirty="0" smtClean="0"/>
              <a:t>Delta Symbol:</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cxnSp>
        <p:nvCxnSpPr>
          <p:cNvPr id="25" name="Straight Connector 24"/>
          <p:cNvCxnSpPr>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4000" y="981670"/>
            <a:ext cx="7620000" cy="923330"/>
          </a:xfrm>
          <a:prstGeom prst="rect">
            <a:avLst/>
          </a:prstGeom>
          <a:noFill/>
        </p:spPr>
        <p:txBody>
          <a:bodyPr wrap="square" rtlCol="0">
            <a:spAutoFit/>
          </a:bodyPr>
          <a:lstStyle/>
          <a:p>
            <a:r>
              <a:rPr lang="en-US" b="1" dirty="0" smtClean="0"/>
              <a:t>Delta</a:t>
            </a:r>
            <a:r>
              <a:rPr lang="en-US" dirty="0" smtClean="0"/>
              <a:t> (uppercase </a:t>
            </a:r>
            <a:r>
              <a:rPr lang="en-US" b="1" dirty="0" smtClean="0"/>
              <a:t>Δ</a:t>
            </a:r>
            <a:r>
              <a:rPr lang="en-US" dirty="0" smtClean="0"/>
              <a:t>, lowercase </a:t>
            </a:r>
            <a:r>
              <a:rPr lang="en-US" b="1" dirty="0" smtClean="0"/>
              <a:t>δ</a:t>
            </a:r>
            <a:r>
              <a:rPr lang="en-US" dirty="0" smtClean="0"/>
              <a:t> or </a:t>
            </a:r>
            <a:r>
              <a:rPr lang="en-US" b="1" dirty="0" smtClean="0"/>
              <a:t>𝛿</a:t>
            </a:r>
            <a:r>
              <a:rPr lang="en-US" dirty="0" smtClean="0"/>
              <a:t>) is the fourth letter of the </a:t>
            </a:r>
            <a:r>
              <a:rPr lang="en-US" dirty="0" smtClean="0">
                <a:hlinkClick r:id="rId2" tooltip="Greek alphabet"/>
              </a:rPr>
              <a:t>Greek alphabet</a:t>
            </a:r>
            <a:r>
              <a:rPr lang="en-US" dirty="0" smtClean="0"/>
              <a:t>.</a:t>
            </a:r>
          </a:p>
          <a:p>
            <a:r>
              <a:rPr lang="en-US" dirty="0" smtClean="0"/>
              <a:t>A </a:t>
            </a:r>
            <a:r>
              <a:rPr lang="en-US" dirty="0" smtClean="0">
                <a:hlinkClick r:id="rId3" tooltip="River delta"/>
              </a:rPr>
              <a:t>river delta</a:t>
            </a:r>
            <a:r>
              <a:rPr lang="en-US" dirty="0" smtClean="0"/>
              <a:t> (originally, the </a:t>
            </a:r>
            <a:r>
              <a:rPr lang="en-US" dirty="0" smtClean="0">
                <a:hlinkClick r:id="rId4" tooltip="Nile River"/>
              </a:rPr>
              <a:t>Nile River</a:t>
            </a:r>
            <a:r>
              <a:rPr lang="en-US" dirty="0" smtClean="0"/>
              <a:t> delta) is so named because its shape approximates the triangular uppercase letter delta.</a:t>
            </a:r>
            <a:endParaRPr lang="en-US" dirty="0"/>
          </a:p>
        </p:txBody>
      </p:sp>
      <p:pic>
        <p:nvPicPr>
          <p:cNvPr id="86020" name="Picture 4" descr="Contact your instructor if you are unable to see or interpret this graphic."/>
          <p:cNvPicPr>
            <a:picLocks noChangeAspect="1" noChangeArrowheads="1"/>
          </p:cNvPicPr>
          <p:nvPr/>
        </p:nvPicPr>
        <p:blipFill>
          <a:blip r:embed="rId5"/>
          <a:srcRect l="51568" t="51724"/>
          <a:stretch>
            <a:fillRect/>
          </a:stretch>
        </p:blipFill>
        <p:spPr bwMode="auto">
          <a:xfrm>
            <a:off x="5562600" y="3200400"/>
            <a:ext cx="3309938" cy="2667000"/>
          </a:xfrm>
          <a:prstGeom prst="rect">
            <a:avLst/>
          </a:prstGeom>
          <a:noFill/>
        </p:spPr>
      </p:pic>
      <p:pic>
        <p:nvPicPr>
          <p:cNvPr id="86022" name="Picture 6" descr="http://geography.name/wp-content/uploads/2016/07/2320cc25933df897d2c58159f68464c4.jpg"/>
          <p:cNvPicPr>
            <a:picLocks noChangeAspect="1" noChangeArrowheads="1"/>
          </p:cNvPicPr>
          <p:nvPr/>
        </p:nvPicPr>
        <p:blipFill>
          <a:blip r:embed="rId6"/>
          <a:srcRect/>
          <a:stretch>
            <a:fillRect/>
          </a:stretch>
        </p:blipFill>
        <p:spPr bwMode="auto">
          <a:xfrm>
            <a:off x="152400" y="2094917"/>
            <a:ext cx="4495800" cy="4458284"/>
          </a:xfrm>
          <a:prstGeom prst="rect">
            <a:avLst/>
          </a:prstGeom>
          <a:noFill/>
        </p:spPr>
      </p:pic>
      <p:cxnSp>
        <p:nvCxnSpPr>
          <p:cNvPr id="30" name="Straight Connector 29"/>
          <p:cNvCxnSpPr/>
          <p:nvPr/>
        </p:nvCxnSpPr>
        <p:spPr>
          <a:xfrm rot="5400000">
            <a:off x="3048000" y="4191000"/>
            <a:ext cx="4267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0661" name="Picture 5"/>
          <p:cNvPicPr>
            <a:picLocks noChangeAspect="1" noChangeArrowheads="1"/>
          </p:cNvPicPr>
          <p:nvPr/>
        </p:nvPicPr>
        <p:blipFill>
          <a:blip r:embed="rId2"/>
          <a:srcRect/>
          <a:stretch>
            <a:fillRect/>
          </a:stretch>
        </p:blipFill>
        <p:spPr bwMode="auto">
          <a:xfrm>
            <a:off x="813955" y="1647824"/>
            <a:ext cx="6591733" cy="4143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0660" name="Picture 4"/>
          <p:cNvPicPr>
            <a:picLocks noChangeAspect="1" noChangeArrowheads="1"/>
          </p:cNvPicPr>
          <p:nvPr/>
        </p:nvPicPr>
        <p:blipFill>
          <a:blip r:embed="rId2"/>
          <a:srcRect/>
          <a:stretch>
            <a:fillRect/>
          </a:stretch>
        </p:blipFill>
        <p:spPr bwMode="auto">
          <a:xfrm>
            <a:off x="433388" y="1530449"/>
            <a:ext cx="8253412" cy="49465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838200" y="1752600"/>
            <a:ext cx="7086600" cy="646331"/>
          </a:xfrm>
          <a:prstGeom prst="rect">
            <a:avLst/>
          </a:prstGeom>
          <a:noFill/>
        </p:spPr>
        <p:txBody>
          <a:bodyPr wrap="square" rtlCol="0">
            <a:spAutoFit/>
          </a:bodyPr>
          <a:lstStyle/>
          <a:p>
            <a:r>
              <a:rPr lang="en-US" dirty="0" smtClean="0"/>
              <a:t>If we know a point P</a:t>
            </a:r>
            <a:r>
              <a:rPr lang="en-US" baseline="-25000" dirty="0" smtClean="0"/>
              <a:t>1</a:t>
            </a:r>
            <a:r>
              <a:rPr lang="en-US" dirty="0" smtClean="0"/>
              <a:t> (x, y) in a circle, we know more 7 symmetric points. These are P</a:t>
            </a:r>
            <a:r>
              <a:rPr lang="en-US" baseline="-25000" dirty="0" smtClean="0"/>
              <a:t>2</a:t>
            </a:r>
            <a:r>
              <a:rPr lang="en-US" dirty="0" smtClean="0"/>
              <a:t>, P</a:t>
            </a:r>
            <a:r>
              <a:rPr lang="en-US" baseline="-25000" dirty="0" smtClean="0"/>
              <a:t>3</a:t>
            </a:r>
            <a:r>
              <a:rPr lang="en-US" dirty="0" smtClean="0"/>
              <a:t>, P</a:t>
            </a:r>
            <a:r>
              <a:rPr lang="en-US" baseline="-25000" dirty="0" smtClean="0"/>
              <a:t>4</a:t>
            </a:r>
            <a:r>
              <a:rPr lang="en-US" dirty="0" smtClean="0"/>
              <a:t>, P</a:t>
            </a:r>
            <a:r>
              <a:rPr lang="en-US" baseline="-25000" dirty="0" smtClean="0"/>
              <a:t>5</a:t>
            </a:r>
            <a:r>
              <a:rPr lang="en-US" dirty="0" smtClean="0"/>
              <a:t>, P</a:t>
            </a:r>
            <a:r>
              <a:rPr lang="en-US" baseline="-25000" dirty="0" smtClean="0"/>
              <a:t>6</a:t>
            </a:r>
            <a:r>
              <a:rPr lang="en-US" dirty="0" smtClean="0"/>
              <a:t>, P</a:t>
            </a:r>
            <a:r>
              <a:rPr lang="en-US" baseline="-25000" dirty="0" smtClean="0"/>
              <a:t>7</a:t>
            </a:r>
            <a:r>
              <a:rPr lang="en-US" dirty="0" smtClean="0"/>
              <a:t>, P</a:t>
            </a:r>
            <a:r>
              <a:rPr lang="en-US" baseline="-25000" dirty="0" smtClean="0"/>
              <a:t>8</a:t>
            </a:r>
            <a:r>
              <a:rPr lang="en-US" dirty="0" smtClean="0"/>
              <a:t>:</a:t>
            </a:r>
            <a:endParaRPr lang="en-US" dirty="0"/>
          </a:p>
        </p:txBody>
      </p:sp>
      <p:pic>
        <p:nvPicPr>
          <p:cNvPr id="71682" name="Picture 2"/>
          <p:cNvPicPr>
            <a:picLocks noChangeAspect="1" noChangeArrowheads="1"/>
          </p:cNvPicPr>
          <p:nvPr/>
        </p:nvPicPr>
        <p:blipFill>
          <a:blip r:embed="rId2">
            <a:lum bright="-10000" contrast="20000"/>
          </a:blip>
          <a:srcRect/>
          <a:stretch>
            <a:fillRect/>
          </a:stretch>
        </p:blipFill>
        <p:spPr bwMode="auto">
          <a:xfrm>
            <a:off x="4888654" y="2667000"/>
            <a:ext cx="4060614" cy="1676400"/>
          </a:xfrm>
          <a:prstGeom prst="rect">
            <a:avLst/>
          </a:prstGeom>
          <a:noFill/>
          <a:ln w="9525">
            <a:noFill/>
            <a:miter lim="800000"/>
            <a:headEnd/>
            <a:tailEnd/>
          </a:ln>
          <a:effectLst/>
        </p:spPr>
      </p:pic>
      <p:pic>
        <p:nvPicPr>
          <p:cNvPr id="71683" name="Picture 3"/>
          <p:cNvPicPr>
            <a:picLocks noChangeAspect="1" noChangeArrowheads="1"/>
          </p:cNvPicPr>
          <p:nvPr/>
        </p:nvPicPr>
        <p:blipFill>
          <a:blip r:embed="rId3"/>
          <a:srcRect/>
          <a:stretch>
            <a:fillRect/>
          </a:stretch>
        </p:blipFill>
        <p:spPr bwMode="auto">
          <a:xfrm>
            <a:off x="673529" y="2434112"/>
            <a:ext cx="4203271" cy="3966688"/>
          </a:xfrm>
          <a:prstGeom prst="rect">
            <a:avLst/>
          </a:prstGeom>
          <a:noFill/>
          <a:ln w="9525">
            <a:noFill/>
            <a:miter lim="800000"/>
            <a:headEnd/>
            <a:tailEnd/>
          </a:ln>
          <a:effectLst/>
        </p:spPr>
      </p:pic>
      <p:sp>
        <p:nvSpPr>
          <p:cNvPr id="22" name="TextBox 21"/>
          <p:cNvSpPr txBox="1"/>
          <p:nvPr/>
        </p:nvSpPr>
        <p:spPr>
          <a:xfrm>
            <a:off x="5257800" y="4639270"/>
            <a:ext cx="3733800" cy="923330"/>
          </a:xfrm>
          <a:prstGeom prst="rect">
            <a:avLst/>
          </a:prstGeom>
          <a:noFill/>
        </p:spPr>
        <p:txBody>
          <a:bodyPr wrap="square" rtlCol="0">
            <a:spAutoFit/>
          </a:bodyPr>
          <a:lstStyle/>
          <a:p>
            <a:r>
              <a:rPr lang="en-US" dirty="0" smtClean="0"/>
              <a:t>Therefore, only 45</a:t>
            </a:r>
            <a:r>
              <a:rPr lang="en-US" baseline="30000" dirty="0" smtClean="0"/>
              <a:t>0</a:t>
            </a:r>
            <a:r>
              <a:rPr lang="en-US" dirty="0" smtClean="0"/>
              <a:t> scan converted points and their symmetrical points will complete a circle drawing.</a:t>
            </a:r>
            <a:endParaRPr lang="en-US" dirty="0"/>
          </a:p>
        </p:txBody>
      </p:sp>
      <p:grpSp>
        <p:nvGrpSpPr>
          <p:cNvPr id="23" name="Group 22"/>
          <p:cNvGrpSpPr/>
          <p:nvPr/>
        </p:nvGrpSpPr>
        <p:grpSpPr>
          <a:xfrm>
            <a:off x="2644929" y="3192196"/>
            <a:ext cx="862089" cy="1056166"/>
            <a:chOff x="2644929" y="3192196"/>
            <a:chExt cx="862089" cy="1056166"/>
          </a:xfrm>
        </p:grpSpPr>
        <p:sp>
          <p:nvSpPr>
            <p:cNvPr id="17" name="Isosceles Triangle 16"/>
            <p:cNvSpPr/>
            <p:nvPr/>
          </p:nvSpPr>
          <p:spPr>
            <a:xfrm rot="12143349">
              <a:off x="2644929" y="3192196"/>
              <a:ext cx="862089" cy="10561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vert="vert" lIns="0" tIns="0" rIns="0" bIns="182880" rtlCol="0" anchor="ctr"/>
            <a:lstStyle/>
            <a:p>
              <a:pPr algn="ctr"/>
              <a:r>
                <a:rPr lang="en-US" dirty="0" smtClean="0"/>
                <a:t>45</a:t>
              </a:r>
              <a:r>
                <a:rPr lang="en-US" baseline="30000" dirty="0" smtClean="0"/>
                <a:t>0</a:t>
              </a:r>
              <a:endParaRPr lang="en-US" dirty="0"/>
            </a:p>
          </p:txBody>
        </p:sp>
        <p:sp>
          <p:nvSpPr>
            <p:cNvPr id="18" name="Freeform 17"/>
            <p:cNvSpPr/>
            <p:nvPr/>
          </p:nvSpPr>
          <p:spPr>
            <a:xfrm>
              <a:off x="2855742" y="3699803"/>
              <a:ext cx="389206" cy="159434"/>
            </a:xfrm>
            <a:custGeom>
              <a:avLst/>
              <a:gdLst>
                <a:gd name="connsiteX0" fmla="*/ 0 w 389206"/>
                <a:gd name="connsiteY0" fmla="*/ 0 h 159434"/>
                <a:gd name="connsiteX1" fmla="*/ 225083 w 389206"/>
                <a:gd name="connsiteY1" fmla="*/ 42203 h 159434"/>
                <a:gd name="connsiteX2" fmla="*/ 365760 w 389206"/>
                <a:gd name="connsiteY2" fmla="*/ 140677 h 159434"/>
                <a:gd name="connsiteX3" fmla="*/ 365760 w 389206"/>
                <a:gd name="connsiteY3" fmla="*/ 154745 h 159434"/>
              </a:gdLst>
              <a:ahLst/>
              <a:cxnLst>
                <a:cxn ang="0">
                  <a:pos x="connsiteX0" y="connsiteY0"/>
                </a:cxn>
                <a:cxn ang="0">
                  <a:pos x="connsiteX1" y="connsiteY1"/>
                </a:cxn>
                <a:cxn ang="0">
                  <a:pos x="connsiteX2" y="connsiteY2"/>
                </a:cxn>
                <a:cxn ang="0">
                  <a:pos x="connsiteX3" y="connsiteY3"/>
                </a:cxn>
              </a:cxnLst>
              <a:rect l="l" t="t" r="r" b="b"/>
              <a:pathLst>
                <a:path w="389206" h="159434">
                  <a:moveTo>
                    <a:pt x="0" y="0"/>
                  </a:moveTo>
                  <a:cubicBezTo>
                    <a:pt x="82061" y="9378"/>
                    <a:pt x="164123" y="18757"/>
                    <a:pt x="225083" y="42203"/>
                  </a:cubicBezTo>
                  <a:cubicBezTo>
                    <a:pt x="286043" y="65649"/>
                    <a:pt x="342314" y="121920"/>
                    <a:pt x="365760" y="140677"/>
                  </a:cubicBezTo>
                  <a:cubicBezTo>
                    <a:pt x="389206" y="159434"/>
                    <a:pt x="377483" y="157089"/>
                    <a:pt x="365760" y="154745"/>
                  </a:cubicBezTo>
                </a:path>
              </a:pathLst>
            </a:cu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aphicFrame>
        <p:nvGraphicFramePr>
          <p:cNvPr id="72706" name="Object 2"/>
          <p:cNvGraphicFramePr>
            <a:graphicFrameLocks noChangeAspect="1"/>
          </p:cNvGraphicFramePr>
          <p:nvPr/>
        </p:nvGraphicFramePr>
        <p:xfrm>
          <a:off x="381000" y="2052205"/>
          <a:ext cx="2306544" cy="2138795"/>
        </p:xfrm>
        <a:graphic>
          <a:graphicData uri="http://schemas.openxmlformats.org/presentationml/2006/ole">
            <p:oleObj spid="_x0000_s72706" name="Equation" r:id="rId3" imgW="698400" imgH="647640" progId="Equation.DSMT4">
              <p:embed/>
            </p:oleObj>
          </a:graphicData>
        </a:graphic>
      </p:graphicFrame>
      <p:grpSp>
        <p:nvGrpSpPr>
          <p:cNvPr id="38" name="Group 37"/>
          <p:cNvGrpSpPr/>
          <p:nvPr/>
        </p:nvGrpSpPr>
        <p:grpSpPr>
          <a:xfrm>
            <a:off x="6214404" y="2590800"/>
            <a:ext cx="2438400" cy="2286794"/>
            <a:chOff x="4572000" y="1828800"/>
            <a:chExt cx="2438400" cy="22867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a:tailEnd type="stealth" w="lg" len="lg"/>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520396" y="1828800"/>
              <a:ext cx="1447800" cy="1436132"/>
              <a:chOff x="5520396" y="1828800"/>
              <a:chExt cx="1447800" cy="14361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5520396" y="21336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grpSp>
      </p:grpSp>
      <p:sp>
        <p:nvSpPr>
          <p:cNvPr id="39" name="TextBox 38"/>
          <p:cNvSpPr txBox="1"/>
          <p:nvPr/>
        </p:nvSpPr>
        <p:spPr>
          <a:xfrm>
            <a:off x="381000" y="4249341"/>
            <a:ext cx="6400800" cy="738664"/>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endParaRPr lang="en-US" dirty="0" smtClean="0"/>
          </a:p>
        </p:txBody>
      </p:sp>
      <p:graphicFrame>
        <p:nvGraphicFramePr>
          <p:cNvPr id="72707" name="Object 3"/>
          <p:cNvGraphicFramePr>
            <a:graphicFrameLocks noChangeAspect="1"/>
          </p:cNvGraphicFramePr>
          <p:nvPr/>
        </p:nvGraphicFramePr>
        <p:xfrm>
          <a:off x="3124200" y="4114800"/>
          <a:ext cx="1905000" cy="670278"/>
        </p:xfrm>
        <a:graphic>
          <a:graphicData uri="http://schemas.openxmlformats.org/presentationml/2006/ole">
            <p:oleObj spid="_x0000_s72707" name="Equation" r:id="rId4" imgW="685800" imgH="241200" progId="Equation.DSMT4">
              <p:embed/>
            </p:oleObj>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aphicFrame>
        <p:nvGraphicFramePr>
          <p:cNvPr id="72706" name="Object 2"/>
          <p:cNvGraphicFramePr>
            <a:graphicFrameLocks noChangeAspect="1"/>
          </p:cNvGraphicFramePr>
          <p:nvPr/>
        </p:nvGraphicFramePr>
        <p:xfrm>
          <a:off x="381000" y="2052205"/>
          <a:ext cx="2306544" cy="2138795"/>
        </p:xfrm>
        <a:graphic>
          <a:graphicData uri="http://schemas.openxmlformats.org/presentationml/2006/ole">
            <p:oleObj spid="_x0000_s82946" name="Equation" r:id="rId3" imgW="698400" imgH="647640" progId="Equation.DSMT4">
              <p:embed/>
            </p:oleObj>
          </a:graphicData>
        </a:graphic>
      </p:graphicFrame>
      <p:grpSp>
        <p:nvGrpSpPr>
          <p:cNvPr id="2" name="Group 37"/>
          <p:cNvGrpSpPr/>
          <p:nvPr/>
        </p:nvGrpSpPr>
        <p:grpSpPr>
          <a:xfrm>
            <a:off x="6214404" y="2590800"/>
            <a:ext cx="2438400" cy="2286794"/>
            <a:chOff x="4572000" y="1828800"/>
            <a:chExt cx="2438400" cy="22867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a:tailEnd type="stealth" w="lg" len="lg"/>
              </a:ln>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5520396" y="1828800"/>
              <a:ext cx="1447800" cy="1436132"/>
              <a:chOff x="5520396" y="1828800"/>
              <a:chExt cx="1447800" cy="14361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5520396" y="20574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grpSp>
      </p:grpSp>
      <p:sp>
        <p:nvSpPr>
          <p:cNvPr id="39" name="TextBox 38"/>
          <p:cNvSpPr txBox="1"/>
          <p:nvPr/>
        </p:nvSpPr>
        <p:spPr>
          <a:xfrm>
            <a:off x="381000" y="4249341"/>
            <a:ext cx="6400800" cy="738664"/>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r>
              <a:rPr lang="en-US" dirty="0" smtClean="0"/>
              <a:t>If we set a value for x, we could be able to compute y.</a:t>
            </a:r>
          </a:p>
        </p:txBody>
      </p:sp>
      <p:graphicFrame>
        <p:nvGraphicFramePr>
          <p:cNvPr id="72707" name="Object 3"/>
          <p:cNvGraphicFramePr>
            <a:graphicFrameLocks noChangeAspect="1"/>
          </p:cNvGraphicFramePr>
          <p:nvPr/>
        </p:nvGraphicFramePr>
        <p:xfrm>
          <a:off x="3124200" y="4114800"/>
          <a:ext cx="1905000" cy="670278"/>
        </p:xfrm>
        <a:graphic>
          <a:graphicData uri="http://schemas.openxmlformats.org/presentationml/2006/ole">
            <p:oleObj spid="_x0000_s82947" name="Equation" r:id="rId4" imgW="685800" imgH="241200" progId="Equation.DSMT4">
              <p:embed/>
            </p:oleObj>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aphicFrame>
        <p:nvGraphicFramePr>
          <p:cNvPr id="72706" name="Object 2"/>
          <p:cNvGraphicFramePr>
            <a:graphicFrameLocks noChangeAspect="1"/>
          </p:cNvGraphicFramePr>
          <p:nvPr/>
        </p:nvGraphicFramePr>
        <p:xfrm>
          <a:off x="381000" y="2052205"/>
          <a:ext cx="2306544" cy="2138795"/>
        </p:xfrm>
        <a:graphic>
          <a:graphicData uri="http://schemas.openxmlformats.org/presentationml/2006/ole">
            <p:oleObj spid="_x0000_s79874" name="Equation" r:id="rId3" imgW="698400" imgH="647640" progId="Equation.DSMT4">
              <p:embed/>
            </p:oleObj>
          </a:graphicData>
        </a:graphic>
      </p:graphicFrame>
      <p:grpSp>
        <p:nvGrpSpPr>
          <p:cNvPr id="2" name="Group 37"/>
          <p:cNvGrpSpPr/>
          <p:nvPr/>
        </p:nvGrpSpPr>
        <p:grpSpPr>
          <a:xfrm>
            <a:off x="6214404" y="2514600"/>
            <a:ext cx="2438400" cy="2362994"/>
            <a:chOff x="4572000" y="1752600"/>
            <a:chExt cx="2438400" cy="23629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5520396" y="1752600"/>
              <a:ext cx="1447800" cy="1512332"/>
              <a:chOff x="5520396" y="1752600"/>
              <a:chExt cx="1447800" cy="15123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5520396" y="20574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sp>
            <p:nvSpPr>
              <p:cNvPr id="37" name="TextBox 36"/>
              <p:cNvSpPr txBox="1"/>
              <p:nvPr/>
            </p:nvSpPr>
            <p:spPr>
              <a:xfrm>
                <a:off x="5520396" y="1752600"/>
                <a:ext cx="457200" cy="369332"/>
              </a:xfrm>
              <a:prstGeom prst="rect">
                <a:avLst/>
              </a:prstGeom>
              <a:noFill/>
            </p:spPr>
            <p:txBody>
              <a:bodyPr wrap="square" rtlCol="0">
                <a:spAutoFit/>
              </a:bodyPr>
              <a:lstStyle/>
              <a:p>
                <a:r>
                  <a:rPr lang="en-US" dirty="0" smtClean="0"/>
                  <a:t>C</a:t>
                </a:r>
                <a:endParaRPr lang="en-US" dirty="0"/>
              </a:p>
            </p:txBody>
          </p:sp>
        </p:grpSp>
      </p:grpSp>
      <p:sp>
        <p:nvSpPr>
          <p:cNvPr id="39" name="TextBox 38"/>
          <p:cNvSpPr txBox="1"/>
          <p:nvPr/>
        </p:nvSpPr>
        <p:spPr>
          <a:xfrm>
            <a:off x="381000" y="4249341"/>
            <a:ext cx="6400800" cy="1015663"/>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r>
              <a:rPr lang="en-US" dirty="0" smtClean="0"/>
              <a:t>If we set a value for x, we could be able to compute y.</a:t>
            </a:r>
          </a:p>
          <a:p>
            <a:r>
              <a:rPr lang="en-US" dirty="0" smtClean="0"/>
              <a:t>	 </a:t>
            </a:r>
            <a:endParaRPr lang="en-US" dirty="0"/>
          </a:p>
        </p:txBody>
      </p:sp>
      <p:graphicFrame>
        <p:nvGraphicFramePr>
          <p:cNvPr id="72707" name="Object 3"/>
          <p:cNvGraphicFramePr>
            <a:graphicFrameLocks noChangeAspect="1"/>
          </p:cNvGraphicFramePr>
          <p:nvPr/>
        </p:nvGraphicFramePr>
        <p:xfrm>
          <a:off x="3124200" y="4114800"/>
          <a:ext cx="1905000" cy="670278"/>
        </p:xfrm>
        <a:graphic>
          <a:graphicData uri="http://schemas.openxmlformats.org/presentationml/2006/ole">
            <p:oleObj spid="_x0000_s79875" name="Equation" r:id="rId4" imgW="685800" imgH="241200" progId="Equation.DSMT4">
              <p:embed/>
            </p:oleObj>
          </a:graphicData>
        </a:graphic>
      </p:graphicFrame>
      <p:sp>
        <p:nvSpPr>
          <p:cNvPr id="30" name="Freeform 29"/>
          <p:cNvSpPr/>
          <p:nvPr/>
        </p:nvSpPr>
        <p:spPr>
          <a:xfrm>
            <a:off x="7427742" y="2588455"/>
            <a:ext cx="872196" cy="337625"/>
          </a:xfrm>
          <a:custGeom>
            <a:avLst/>
            <a:gdLst>
              <a:gd name="connsiteX0" fmla="*/ 0 w 872196"/>
              <a:gd name="connsiteY0" fmla="*/ 0 h 337625"/>
              <a:gd name="connsiteX1" fmla="*/ 506436 w 872196"/>
              <a:gd name="connsiteY1" fmla="*/ 84407 h 337625"/>
              <a:gd name="connsiteX2" fmla="*/ 872196 w 872196"/>
              <a:gd name="connsiteY2" fmla="*/ 337625 h 337625"/>
            </a:gdLst>
            <a:ahLst/>
            <a:cxnLst>
              <a:cxn ang="0">
                <a:pos x="connsiteX0" y="connsiteY0"/>
              </a:cxn>
              <a:cxn ang="0">
                <a:pos x="connsiteX1" y="connsiteY1"/>
              </a:cxn>
              <a:cxn ang="0">
                <a:pos x="connsiteX2" y="connsiteY2"/>
              </a:cxn>
            </a:cxnLst>
            <a:rect l="l" t="t" r="r" b="b"/>
            <a:pathLst>
              <a:path w="872196" h="337625">
                <a:moveTo>
                  <a:pt x="0" y="0"/>
                </a:moveTo>
                <a:cubicBezTo>
                  <a:pt x="180535" y="14068"/>
                  <a:pt x="361070" y="28136"/>
                  <a:pt x="506436" y="84407"/>
                </a:cubicBezTo>
                <a:cubicBezTo>
                  <a:pt x="651802" y="140678"/>
                  <a:pt x="761999" y="239151"/>
                  <a:pt x="872196" y="3376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5"/>
          <p:cNvGrpSpPr/>
          <p:nvPr/>
        </p:nvGrpSpPr>
        <p:grpSpPr>
          <a:xfrm>
            <a:off x="6248400" y="1600200"/>
            <a:ext cx="2819400" cy="1072662"/>
            <a:chOff x="6248400" y="1600200"/>
            <a:chExt cx="2819400" cy="1072662"/>
          </a:xfrm>
        </p:grpSpPr>
        <p:sp>
          <p:nvSpPr>
            <p:cNvPr id="31" name="TextBox 30"/>
            <p:cNvSpPr txBox="1"/>
            <p:nvPr/>
          </p:nvSpPr>
          <p:spPr>
            <a:xfrm>
              <a:off x="6248400" y="1600200"/>
              <a:ext cx="2819400" cy="923330"/>
            </a:xfrm>
            <a:prstGeom prst="rect">
              <a:avLst/>
            </a:prstGeom>
            <a:noFill/>
          </p:spPr>
          <p:txBody>
            <a:bodyPr wrap="square" rtlCol="0">
              <a:spAutoFit/>
            </a:bodyPr>
            <a:lstStyle/>
            <a:p>
              <a:r>
                <a:rPr lang="en-US" i="1" dirty="0" smtClean="0"/>
                <a:t>Compute all coordinates for only the curve BC and find the symmetries.</a:t>
              </a:r>
              <a:endParaRPr lang="en-US" i="1" dirty="0"/>
            </a:p>
          </p:txBody>
        </p:sp>
        <p:cxnSp>
          <p:nvCxnSpPr>
            <p:cNvPr id="45" name="Straight Arrow Connector 44"/>
            <p:cNvCxnSpPr>
              <a:endCxn id="30" idx="1"/>
            </p:cNvCxnSpPr>
            <p:nvPr/>
          </p:nvCxnSpPr>
          <p:spPr>
            <a:xfrm rot="16200000" flipH="1">
              <a:off x="7697958" y="2436642"/>
              <a:ext cx="463062" cy="93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aphicFrame>
        <p:nvGraphicFramePr>
          <p:cNvPr id="72706" name="Object 2"/>
          <p:cNvGraphicFramePr>
            <a:graphicFrameLocks noChangeAspect="1"/>
          </p:cNvGraphicFramePr>
          <p:nvPr/>
        </p:nvGraphicFramePr>
        <p:xfrm>
          <a:off x="381000" y="2052205"/>
          <a:ext cx="2306544" cy="2138795"/>
        </p:xfrm>
        <a:graphic>
          <a:graphicData uri="http://schemas.openxmlformats.org/presentationml/2006/ole">
            <p:oleObj spid="_x0000_s80898" name="Equation" r:id="rId3" imgW="698400" imgH="647640" progId="Equation.DSMT4">
              <p:embed/>
            </p:oleObj>
          </a:graphicData>
        </a:graphic>
      </p:graphicFrame>
      <p:grpSp>
        <p:nvGrpSpPr>
          <p:cNvPr id="2" name="Group 37"/>
          <p:cNvGrpSpPr/>
          <p:nvPr/>
        </p:nvGrpSpPr>
        <p:grpSpPr>
          <a:xfrm>
            <a:off x="6214404" y="2514600"/>
            <a:ext cx="2472396" cy="2362994"/>
            <a:chOff x="4572000" y="1752600"/>
            <a:chExt cx="2472396" cy="23629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232782" y="2573594"/>
                <a:ext cx="822960" cy="1588"/>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5520396" y="1752600"/>
              <a:ext cx="1524000" cy="1512332"/>
              <a:chOff x="5520396" y="1752600"/>
              <a:chExt cx="1524000" cy="15123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6587196" y="24384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1" name="TextBox 40"/>
              <p:cNvSpPr txBox="1"/>
              <p:nvPr/>
            </p:nvSpPr>
            <p:spPr>
              <a:xfrm>
                <a:off x="6477000" y="2895600"/>
                <a:ext cx="457200" cy="369332"/>
              </a:xfrm>
              <a:prstGeom prst="rect">
                <a:avLst/>
              </a:prstGeom>
              <a:noFill/>
            </p:spPr>
            <p:txBody>
              <a:bodyPr wrap="square" rtlCol="0">
                <a:spAutoFit/>
              </a:bodyPr>
              <a:lstStyle/>
              <a:p>
                <a:r>
                  <a:rPr lang="en-US" dirty="0" smtClean="0"/>
                  <a:t>A</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sp>
            <p:nvSpPr>
              <p:cNvPr id="37" name="TextBox 36"/>
              <p:cNvSpPr txBox="1"/>
              <p:nvPr/>
            </p:nvSpPr>
            <p:spPr>
              <a:xfrm>
                <a:off x="5520396" y="1752600"/>
                <a:ext cx="457200" cy="369332"/>
              </a:xfrm>
              <a:prstGeom prst="rect">
                <a:avLst/>
              </a:prstGeom>
              <a:noFill/>
            </p:spPr>
            <p:txBody>
              <a:bodyPr wrap="square" rtlCol="0">
                <a:spAutoFit/>
              </a:bodyPr>
              <a:lstStyle/>
              <a:p>
                <a:r>
                  <a:rPr lang="en-US" dirty="0" smtClean="0"/>
                  <a:t>C</a:t>
                </a:r>
                <a:endParaRPr lang="en-US" dirty="0"/>
              </a:p>
            </p:txBody>
          </p:sp>
        </p:grpSp>
      </p:grpSp>
      <p:sp>
        <p:nvSpPr>
          <p:cNvPr id="39" name="TextBox 38"/>
          <p:cNvSpPr txBox="1"/>
          <p:nvPr/>
        </p:nvSpPr>
        <p:spPr>
          <a:xfrm>
            <a:off x="381000" y="4249341"/>
            <a:ext cx="6400800" cy="1569660"/>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r>
              <a:rPr lang="en-US" dirty="0" smtClean="0"/>
              <a:t>If we set a value for x, we could be able to compute y.</a:t>
            </a:r>
          </a:p>
          <a:p>
            <a:pPr>
              <a:buFont typeface="Arial" pitchFamily="34" charset="0"/>
              <a:buChar char="•"/>
            </a:pPr>
            <a:r>
              <a:rPr lang="en-US" dirty="0" smtClean="0"/>
              <a:t> Vary x from O to A. Each time compute y. </a:t>
            </a:r>
          </a:p>
          <a:p>
            <a:pPr>
              <a:buFont typeface="Arial" pitchFamily="34" charset="0"/>
              <a:buChar char="•"/>
            </a:pPr>
            <a:r>
              <a:rPr lang="en-US" dirty="0" smtClean="0"/>
              <a:t> Draw the points (x, y) on the curve BC and its symmetries.	 </a:t>
            </a:r>
            <a:endParaRPr lang="en-US" dirty="0"/>
          </a:p>
        </p:txBody>
      </p:sp>
      <p:graphicFrame>
        <p:nvGraphicFramePr>
          <p:cNvPr id="72707" name="Object 3"/>
          <p:cNvGraphicFramePr>
            <a:graphicFrameLocks noChangeAspect="1"/>
          </p:cNvGraphicFramePr>
          <p:nvPr/>
        </p:nvGraphicFramePr>
        <p:xfrm>
          <a:off x="3124200" y="4114800"/>
          <a:ext cx="1905000" cy="670278"/>
        </p:xfrm>
        <a:graphic>
          <a:graphicData uri="http://schemas.openxmlformats.org/presentationml/2006/ole">
            <p:oleObj spid="_x0000_s80899" name="Equation" r:id="rId4" imgW="685800" imgH="241200" progId="Equation.DSMT4">
              <p:embed/>
            </p:oleObj>
          </a:graphicData>
        </a:graphic>
      </p:graphicFrame>
      <p:sp>
        <p:nvSpPr>
          <p:cNvPr id="30" name="Freeform 29"/>
          <p:cNvSpPr/>
          <p:nvPr/>
        </p:nvSpPr>
        <p:spPr>
          <a:xfrm>
            <a:off x="7427742" y="2588455"/>
            <a:ext cx="872196" cy="337625"/>
          </a:xfrm>
          <a:custGeom>
            <a:avLst/>
            <a:gdLst>
              <a:gd name="connsiteX0" fmla="*/ 0 w 872196"/>
              <a:gd name="connsiteY0" fmla="*/ 0 h 337625"/>
              <a:gd name="connsiteX1" fmla="*/ 506436 w 872196"/>
              <a:gd name="connsiteY1" fmla="*/ 84407 h 337625"/>
              <a:gd name="connsiteX2" fmla="*/ 872196 w 872196"/>
              <a:gd name="connsiteY2" fmla="*/ 337625 h 337625"/>
            </a:gdLst>
            <a:ahLst/>
            <a:cxnLst>
              <a:cxn ang="0">
                <a:pos x="connsiteX0" y="connsiteY0"/>
              </a:cxn>
              <a:cxn ang="0">
                <a:pos x="connsiteX1" y="connsiteY1"/>
              </a:cxn>
              <a:cxn ang="0">
                <a:pos x="connsiteX2" y="connsiteY2"/>
              </a:cxn>
            </a:cxnLst>
            <a:rect l="l" t="t" r="r" b="b"/>
            <a:pathLst>
              <a:path w="872196" h="337625">
                <a:moveTo>
                  <a:pt x="0" y="0"/>
                </a:moveTo>
                <a:cubicBezTo>
                  <a:pt x="180535" y="14068"/>
                  <a:pt x="361070" y="28136"/>
                  <a:pt x="506436" y="84407"/>
                </a:cubicBezTo>
                <a:cubicBezTo>
                  <a:pt x="651802" y="140678"/>
                  <a:pt x="761999" y="239151"/>
                  <a:pt x="872196" y="3376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5"/>
          <p:cNvGrpSpPr/>
          <p:nvPr/>
        </p:nvGrpSpPr>
        <p:grpSpPr>
          <a:xfrm>
            <a:off x="6248400" y="1600200"/>
            <a:ext cx="2819400" cy="1072662"/>
            <a:chOff x="6248400" y="1600200"/>
            <a:chExt cx="2819400" cy="1072662"/>
          </a:xfrm>
        </p:grpSpPr>
        <p:sp>
          <p:nvSpPr>
            <p:cNvPr id="31" name="TextBox 30"/>
            <p:cNvSpPr txBox="1"/>
            <p:nvPr/>
          </p:nvSpPr>
          <p:spPr>
            <a:xfrm>
              <a:off x="6248400" y="1600200"/>
              <a:ext cx="2819400" cy="923330"/>
            </a:xfrm>
            <a:prstGeom prst="rect">
              <a:avLst/>
            </a:prstGeom>
            <a:noFill/>
          </p:spPr>
          <p:txBody>
            <a:bodyPr wrap="square" rtlCol="0">
              <a:spAutoFit/>
            </a:bodyPr>
            <a:lstStyle/>
            <a:p>
              <a:r>
                <a:rPr lang="en-US" i="1" dirty="0" smtClean="0"/>
                <a:t>Compute all coordinates for only the curve BC and find the symmetries.</a:t>
              </a:r>
              <a:endParaRPr lang="en-US" i="1" dirty="0"/>
            </a:p>
          </p:txBody>
        </p:sp>
        <p:cxnSp>
          <p:nvCxnSpPr>
            <p:cNvPr id="45" name="Straight Arrow Connector 44"/>
            <p:cNvCxnSpPr>
              <a:endCxn id="30" idx="1"/>
            </p:cNvCxnSpPr>
            <p:nvPr/>
          </p:nvCxnSpPr>
          <p:spPr>
            <a:xfrm rot="16200000" flipH="1">
              <a:off x="7697958" y="2436642"/>
              <a:ext cx="463062" cy="93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1" name="Rectangle 10"/>
          <p:cNvSpPr/>
          <p:nvPr/>
        </p:nvSpPr>
        <p:spPr>
          <a:xfrm>
            <a:off x="762000" y="1600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840468"/>
            <a:ext cx="990600" cy="369332"/>
          </a:xfrm>
          <a:prstGeom prst="rect">
            <a:avLst/>
          </a:prstGeom>
          <a:noFill/>
        </p:spPr>
        <p:txBody>
          <a:bodyPr wrap="square" rtlCol="0">
            <a:spAutoFit/>
          </a:bodyPr>
          <a:lstStyle/>
          <a:p>
            <a:r>
              <a:rPr lang="en-US" dirty="0" smtClean="0"/>
              <a:t>1. Point</a:t>
            </a:r>
            <a:endParaRPr lang="en-US" dirty="0"/>
          </a:p>
        </p:txBody>
      </p:sp>
      <p:sp>
        <p:nvSpPr>
          <p:cNvPr id="33" name="TextBox 32"/>
          <p:cNvSpPr txBox="1"/>
          <p:nvPr/>
        </p:nvSpPr>
        <p:spPr>
          <a:xfrm>
            <a:off x="228600" y="2743200"/>
            <a:ext cx="3657600" cy="1477328"/>
          </a:xfrm>
          <a:prstGeom prst="rect">
            <a:avLst/>
          </a:prstGeom>
          <a:noFill/>
        </p:spPr>
        <p:txBody>
          <a:bodyPr wrap="square" rtlCol="0">
            <a:spAutoFit/>
          </a:bodyPr>
          <a:lstStyle/>
          <a:p>
            <a:r>
              <a:rPr lang="en-US" b="1" dirty="0" smtClean="0"/>
              <a:t>Scan Conversion:</a:t>
            </a:r>
            <a:r>
              <a:rPr lang="en-US" dirty="0" smtClean="0"/>
              <a:t> is digitizing a picture definition given in an application program into a set of pixel intensity values for storing in the frame buffer.</a:t>
            </a:r>
            <a:endParaRPr lang="en-US" dirty="0"/>
          </a:p>
        </p:txBody>
      </p:sp>
      <p:pic>
        <p:nvPicPr>
          <p:cNvPr id="2" name="Picture 2" descr="../_images/image.png"/>
          <p:cNvPicPr>
            <a:picLocks noChangeAspect="1" noChangeArrowheads="1"/>
          </p:cNvPicPr>
          <p:nvPr/>
        </p:nvPicPr>
        <p:blipFill>
          <a:blip r:embed="rId2"/>
          <a:srcRect b="5828"/>
          <a:stretch>
            <a:fillRect/>
          </a:stretch>
        </p:blipFill>
        <p:spPr bwMode="auto">
          <a:xfrm>
            <a:off x="3733800" y="934767"/>
            <a:ext cx="3590925" cy="3561033"/>
          </a:xfrm>
          <a:prstGeom prst="rect">
            <a:avLst/>
          </a:prstGeom>
          <a:noFill/>
        </p:spPr>
      </p:pic>
      <p:sp>
        <p:nvSpPr>
          <p:cNvPr id="10" name="TextBox 9"/>
          <p:cNvSpPr txBox="1"/>
          <p:nvPr/>
        </p:nvSpPr>
        <p:spPr>
          <a:xfrm>
            <a:off x="304800" y="5181600"/>
            <a:ext cx="6934200" cy="1200329"/>
          </a:xfrm>
          <a:prstGeom prst="rect">
            <a:avLst/>
          </a:prstGeom>
          <a:noFill/>
        </p:spPr>
        <p:txBody>
          <a:bodyPr wrap="square" rtlCol="0">
            <a:spAutoFit/>
          </a:bodyPr>
          <a:lstStyle/>
          <a:p>
            <a:r>
              <a:rPr lang="en-US" b="1" dirty="0" smtClean="0"/>
              <a:t>Using the function of C/C++:</a:t>
            </a:r>
          </a:p>
          <a:p>
            <a:r>
              <a:rPr lang="en-US" dirty="0" smtClean="0"/>
              <a:t>Implementation of </a:t>
            </a:r>
            <a:r>
              <a:rPr lang="en-US" dirty="0" err="1" smtClean="0"/>
              <a:t>setPixel</a:t>
            </a:r>
            <a:r>
              <a:rPr lang="en-US" dirty="0" smtClean="0"/>
              <a:t>(</a:t>
            </a:r>
            <a:r>
              <a:rPr lang="en-US" dirty="0" err="1" smtClean="0"/>
              <a:t>x,y</a:t>
            </a:r>
            <a:r>
              <a:rPr lang="en-US" dirty="0" smtClean="0"/>
              <a:t>) function: </a:t>
            </a:r>
            <a:r>
              <a:rPr lang="en-US" dirty="0" err="1" smtClean="0"/>
              <a:t>putpixel</a:t>
            </a:r>
            <a:r>
              <a:rPr lang="en-US" dirty="0" smtClean="0"/>
              <a:t> (x, y, c)</a:t>
            </a:r>
          </a:p>
          <a:p>
            <a:r>
              <a:rPr lang="en-US" dirty="0" smtClean="0"/>
              <a:t>Implementation of </a:t>
            </a:r>
            <a:r>
              <a:rPr lang="en-US" dirty="0" err="1" smtClean="0"/>
              <a:t>getPixel</a:t>
            </a:r>
            <a:r>
              <a:rPr lang="en-US" dirty="0" smtClean="0"/>
              <a:t>(</a:t>
            </a:r>
            <a:r>
              <a:rPr lang="en-US" dirty="0" err="1" smtClean="0"/>
              <a:t>x,y</a:t>
            </a:r>
            <a:r>
              <a:rPr lang="en-US" dirty="0" smtClean="0"/>
              <a:t>) function: c=</a:t>
            </a:r>
            <a:r>
              <a:rPr lang="en-US" dirty="0" err="1" smtClean="0"/>
              <a:t>getpixel</a:t>
            </a:r>
            <a:r>
              <a:rPr lang="en-US" dirty="0" smtClean="0"/>
              <a:t> (x, y)</a:t>
            </a:r>
          </a:p>
          <a:p>
            <a:r>
              <a:rPr lang="en-US" dirty="0" smtClean="0"/>
              <a:t>These functions draw/read a pixel of color value c to/from (x, y) location.</a:t>
            </a:r>
            <a:endParaRPr lang="en-US" dirty="0"/>
          </a:p>
        </p:txBody>
      </p:sp>
      <p:sp>
        <p:nvSpPr>
          <p:cNvPr id="13" name="TextBox 12"/>
          <p:cNvSpPr txBox="1"/>
          <p:nvPr/>
        </p:nvSpPr>
        <p:spPr>
          <a:xfrm>
            <a:off x="609600" y="4182070"/>
            <a:ext cx="7315200" cy="923330"/>
          </a:xfrm>
          <a:prstGeom prst="rect">
            <a:avLst/>
          </a:prstGeom>
          <a:noFill/>
        </p:spPr>
        <p:txBody>
          <a:bodyPr wrap="square" rtlCol="0">
            <a:spAutoFit/>
          </a:bodyPr>
          <a:lstStyle/>
          <a:p>
            <a:r>
              <a:rPr lang="en-US" b="1" dirty="0" smtClean="0"/>
              <a:t>Point scan conversion functions:</a:t>
            </a:r>
          </a:p>
          <a:p>
            <a:r>
              <a:rPr lang="en-US" dirty="0" err="1" smtClean="0"/>
              <a:t>setPixel</a:t>
            </a:r>
            <a:r>
              <a:rPr lang="en-US" dirty="0" smtClean="0"/>
              <a:t>(</a:t>
            </a:r>
            <a:r>
              <a:rPr lang="en-US" dirty="0" err="1" smtClean="0"/>
              <a:t>x,y</a:t>
            </a:r>
            <a:r>
              <a:rPr lang="en-US" dirty="0" smtClean="0"/>
              <a:t>): draws a pixel at (</a:t>
            </a:r>
            <a:r>
              <a:rPr lang="en-US" dirty="0" err="1" smtClean="0"/>
              <a:t>x,y</a:t>
            </a:r>
            <a:r>
              <a:rPr lang="en-US" dirty="0" smtClean="0"/>
              <a:t>) position in the grid.</a:t>
            </a:r>
          </a:p>
          <a:p>
            <a:r>
              <a:rPr lang="en-US" dirty="0" err="1" smtClean="0"/>
              <a:t>getPixel</a:t>
            </a:r>
            <a:r>
              <a:rPr lang="en-US" dirty="0" smtClean="0"/>
              <a:t>(</a:t>
            </a:r>
            <a:r>
              <a:rPr lang="en-US" dirty="0" err="1" smtClean="0"/>
              <a:t>x,y</a:t>
            </a:r>
            <a:r>
              <a:rPr lang="en-US" dirty="0" smtClean="0"/>
              <a:t>): reads the color value of a pixel of a location (x, y)</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aphicFrame>
        <p:nvGraphicFramePr>
          <p:cNvPr id="72706" name="Object 2"/>
          <p:cNvGraphicFramePr>
            <a:graphicFrameLocks noChangeAspect="1"/>
          </p:cNvGraphicFramePr>
          <p:nvPr/>
        </p:nvGraphicFramePr>
        <p:xfrm>
          <a:off x="381000" y="2052205"/>
          <a:ext cx="2306544" cy="2138795"/>
        </p:xfrm>
        <a:graphic>
          <a:graphicData uri="http://schemas.openxmlformats.org/presentationml/2006/ole">
            <p:oleObj spid="_x0000_s81922" name="Equation" r:id="rId3" imgW="698400" imgH="647640" progId="Equation.DSMT4">
              <p:embed/>
            </p:oleObj>
          </a:graphicData>
        </a:graphic>
      </p:graphicFrame>
      <p:grpSp>
        <p:nvGrpSpPr>
          <p:cNvPr id="2" name="Group 37"/>
          <p:cNvGrpSpPr/>
          <p:nvPr/>
        </p:nvGrpSpPr>
        <p:grpSpPr>
          <a:xfrm>
            <a:off x="6214404" y="2512200"/>
            <a:ext cx="2472396" cy="2365394"/>
            <a:chOff x="4572000" y="1750200"/>
            <a:chExt cx="2472396" cy="23653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232782" y="2573594"/>
                <a:ext cx="822960" cy="1588"/>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5520396" y="1750200"/>
              <a:ext cx="1524000" cy="1514732"/>
              <a:chOff x="5520396" y="1750200"/>
              <a:chExt cx="1524000" cy="15147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6587196" y="24384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1" name="TextBox 40"/>
              <p:cNvSpPr txBox="1"/>
              <p:nvPr/>
            </p:nvSpPr>
            <p:spPr>
              <a:xfrm>
                <a:off x="6477000" y="2895600"/>
                <a:ext cx="457200" cy="369332"/>
              </a:xfrm>
              <a:prstGeom prst="rect">
                <a:avLst/>
              </a:prstGeom>
              <a:noFill/>
            </p:spPr>
            <p:txBody>
              <a:bodyPr wrap="square" rtlCol="0">
                <a:spAutoFit/>
              </a:bodyPr>
              <a:lstStyle/>
              <a:p>
                <a:r>
                  <a:rPr lang="en-US" dirty="0" smtClean="0"/>
                  <a:t>A</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sp>
            <p:nvSpPr>
              <p:cNvPr id="37" name="TextBox 36"/>
              <p:cNvSpPr txBox="1"/>
              <p:nvPr/>
            </p:nvSpPr>
            <p:spPr>
              <a:xfrm>
                <a:off x="5520396" y="1750200"/>
                <a:ext cx="457200" cy="369332"/>
              </a:xfrm>
              <a:prstGeom prst="rect">
                <a:avLst/>
              </a:prstGeom>
              <a:noFill/>
            </p:spPr>
            <p:txBody>
              <a:bodyPr wrap="square" rtlCol="0">
                <a:spAutoFit/>
              </a:bodyPr>
              <a:lstStyle/>
              <a:p>
                <a:r>
                  <a:rPr lang="en-US" dirty="0" smtClean="0"/>
                  <a:t>C</a:t>
                </a:r>
                <a:endParaRPr lang="en-US" dirty="0"/>
              </a:p>
            </p:txBody>
          </p:sp>
        </p:grpSp>
      </p:grpSp>
      <p:sp>
        <p:nvSpPr>
          <p:cNvPr id="39" name="TextBox 38"/>
          <p:cNvSpPr txBox="1"/>
          <p:nvPr/>
        </p:nvSpPr>
        <p:spPr>
          <a:xfrm>
            <a:off x="381000" y="4249341"/>
            <a:ext cx="6400800" cy="1569660"/>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r>
              <a:rPr lang="en-US" dirty="0" smtClean="0"/>
              <a:t>If we set a value for x, we could be able to compute y.</a:t>
            </a:r>
          </a:p>
          <a:p>
            <a:r>
              <a:rPr lang="en-US" b="1" dirty="0" smtClean="0"/>
              <a:t>Step 1.</a:t>
            </a:r>
            <a:r>
              <a:rPr lang="en-US" dirty="0" smtClean="0"/>
              <a:t> Set x to 0, compute y, draw 8 points using symmetry</a:t>
            </a:r>
          </a:p>
          <a:p>
            <a:r>
              <a:rPr lang="en-US" b="1" dirty="0" smtClean="0"/>
              <a:t>Step 2.</a:t>
            </a:r>
            <a:r>
              <a:rPr lang="en-US" dirty="0" smtClean="0"/>
              <a:t> Increase x by 1, compute y, draw 8 points using symmetry</a:t>
            </a:r>
          </a:p>
          <a:p>
            <a:r>
              <a:rPr lang="en-US" b="1" dirty="0" smtClean="0"/>
              <a:t>Step 3.</a:t>
            </a:r>
            <a:r>
              <a:rPr lang="en-US" dirty="0" smtClean="0"/>
              <a:t> Repeat step 2 until x&lt;=OA</a:t>
            </a:r>
            <a:endParaRPr lang="en-US" dirty="0"/>
          </a:p>
        </p:txBody>
      </p:sp>
      <p:graphicFrame>
        <p:nvGraphicFramePr>
          <p:cNvPr id="72707" name="Object 3"/>
          <p:cNvGraphicFramePr>
            <a:graphicFrameLocks noChangeAspect="1"/>
          </p:cNvGraphicFramePr>
          <p:nvPr/>
        </p:nvGraphicFramePr>
        <p:xfrm>
          <a:off x="3124200" y="4114800"/>
          <a:ext cx="1905000" cy="670278"/>
        </p:xfrm>
        <a:graphic>
          <a:graphicData uri="http://schemas.openxmlformats.org/presentationml/2006/ole">
            <p:oleObj spid="_x0000_s81923" name="Equation" r:id="rId4" imgW="685800" imgH="241200" progId="Equation.DSMT4">
              <p:embed/>
            </p:oleObj>
          </a:graphicData>
        </a:graphic>
      </p:graphicFrame>
      <p:sp>
        <p:nvSpPr>
          <p:cNvPr id="43" name="TextBox 42"/>
          <p:cNvSpPr txBox="1"/>
          <p:nvPr/>
        </p:nvSpPr>
        <p:spPr>
          <a:xfrm>
            <a:off x="6934200" y="5410200"/>
            <a:ext cx="1752600" cy="646331"/>
          </a:xfrm>
          <a:prstGeom prst="rect">
            <a:avLst/>
          </a:prstGeom>
          <a:noFill/>
        </p:spPr>
        <p:txBody>
          <a:bodyPr wrap="square" rtlCol="0">
            <a:spAutoFit/>
          </a:bodyPr>
          <a:lstStyle/>
          <a:p>
            <a:r>
              <a:rPr lang="en-US" dirty="0" smtClean="0"/>
              <a:t>What will be the value of OA?</a:t>
            </a:r>
            <a:endParaRPr lang="en-US" dirty="0"/>
          </a:p>
        </p:txBody>
      </p:sp>
      <p:sp>
        <p:nvSpPr>
          <p:cNvPr id="30" name="Freeform 29"/>
          <p:cNvSpPr/>
          <p:nvPr/>
        </p:nvSpPr>
        <p:spPr>
          <a:xfrm>
            <a:off x="7427742" y="2588455"/>
            <a:ext cx="872196" cy="337625"/>
          </a:xfrm>
          <a:custGeom>
            <a:avLst/>
            <a:gdLst>
              <a:gd name="connsiteX0" fmla="*/ 0 w 872196"/>
              <a:gd name="connsiteY0" fmla="*/ 0 h 337625"/>
              <a:gd name="connsiteX1" fmla="*/ 506436 w 872196"/>
              <a:gd name="connsiteY1" fmla="*/ 84407 h 337625"/>
              <a:gd name="connsiteX2" fmla="*/ 872196 w 872196"/>
              <a:gd name="connsiteY2" fmla="*/ 337625 h 337625"/>
            </a:gdLst>
            <a:ahLst/>
            <a:cxnLst>
              <a:cxn ang="0">
                <a:pos x="connsiteX0" y="connsiteY0"/>
              </a:cxn>
              <a:cxn ang="0">
                <a:pos x="connsiteX1" y="connsiteY1"/>
              </a:cxn>
              <a:cxn ang="0">
                <a:pos x="connsiteX2" y="connsiteY2"/>
              </a:cxn>
            </a:cxnLst>
            <a:rect l="l" t="t" r="r" b="b"/>
            <a:pathLst>
              <a:path w="872196" h="337625">
                <a:moveTo>
                  <a:pt x="0" y="0"/>
                </a:moveTo>
                <a:cubicBezTo>
                  <a:pt x="180535" y="14068"/>
                  <a:pt x="361070" y="28136"/>
                  <a:pt x="506436" y="84407"/>
                </a:cubicBezTo>
                <a:cubicBezTo>
                  <a:pt x="651802" y="140678"/>
                  <a:pt x="761999" y="239151"/>
                  <a:pt x="872196" y="3376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5"/>
          <p:cNvGrpSpPr/>
          <p:nvPr/>
        </p:nvGrpSpPr>
        <p:grpSpPr>
          <a:xfrm>
            <a:off x="6248400" y="1600200"/>
            <a:ext cx="2819400" cy="1072662"/>
            <a:chOff x="6248400" y="1600200"/>
            <a:chExt cx="2819400" cy="1072662"/>
          </a:xfrm>
        </p:grpSpPr>
        <p:sp>
          <p:nvSpPr>
            <p:cNvPr id="31" name="TextBox 30"/>
            <p:cNvSpPr txBox="1"/>
            <p:nvPr/>
          </p:nvSpPr>
          <p:spPr>
            <a:xfrm>
              <a:off x="6248400" y="1600200"/>
              <a:ext cx="2819400" cy="923330"/>
            </a:xfrm>
            <a:prstGeom prst="rect">
              <a:avLst/>
            </a:prstGeom>
            <a:noFill/>
          </p:spPr>
          <p:txBody>
            <a:bodyPr wrap="square" rtlCol="0">
              <a:spAutoFit/>
            </a:bodyPr>
            <a:lstStyle/>
            <a:p>
              <a:r>
                <a:rPr lang="en-US" i="1" dirty="0" smtClean="0"/>
                <a:t>Compute all coordinates for only the curve BC and find the symmetries.</a:t>
              </a:r>
              <a:endParaRPr lang="en-US" i="1" dirty="0"/>
            </a:p>
          </p:txBody>
        </p:sp>
        <p:cxnSp>
          <p:nvCxnSpPr>
            <p:cNvPr id="45" name="Straight Arrow Connector 44"/>
            <p:cNvCxnSpPr>
              <a:endCxn id="30" idx="1"/>
            </p:cNvCxnSpPr>
            <p:nvPr/>
          </p:nvCxnSpPr>
          <p:spPr>
            <a:xfrm rot="16200000" flipH="1">
              <a:off x="7697958" y="2436642"/>
              <a:ext cx="463062" cy="93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381000" y="4249341"/>
            <a:ext cx="6400800" cy="1569660"/>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r>
              <a:rPr lang="en-US" dirty="0" smtClean="0"/>
              <a:t>If we set a value for x, we could be able to compute y.</a:t>
            </a:r>
          </a:p>
          <a:p>
            <a:r>
              <a:rPr lang="en-US" b="1" dirty="0" smtClean="0"/>
              <a:t>Step 1.</a:t>
            </a:r>
            <a:r>
              <a:rPr lang="en-US" dirty="0" smtClean="0"/>
              <a:t> Set x to 0, compute y, draw 8 points using symmetry</a:t>
            </a:r>
          </a:p>
          <a:p>
            <a:r>
              <a:rPr lang="en-US" b="1" dirty="0" smtClean="0"/>
              <a:t>Step 2.</a:t>
            </a:r>
            <a:r>
              <a:rPr lang="en-US" dirty="0" smtClean="0"/>
              <a:t> Increase x by 1, compute y, draw 8 points using symmetry</a:t>
            </a:r>
          </a:p>
          <a:p>
            <a:r>
              <a:rPr lang="en-US" b="1" dirty="0" smtClean="0"/>
              <a:t>Step 3.</a:t>
            </a:r>
            <a:r>
              <a:rPr lang="en-US" dirty="0" smtClean="0"/>
              <a:t> Repeat step 2 until x&lt;=OA	 </a:t>
            </a:r>
            <a:endParaRPr lang="en-US" dirty="0"/>
          </a:p>
        </p:txBody>
      </p:sp>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34290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pSp>
        <p:nvGrpSpPr>
          <p:cNvPr id="2" name="Group 37"/>
          <p:cNvGrpSpPr/>
          <p:nvPr/>
        </p:nvGrpSpPr>
        <p:grpSpPr>
          <a:xfrm>
            <a:off x="6214404" y="2590800"/>
            <a:ext cx="2472396" cy="2286794"/>
            <a:chOff x="4572000" y="1828800"/>
            <a:chExt cx="2472396" cy="22867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232782" y="2573594"/>
                <a:ext cx="822960" cy="1588"/>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5520396" y="1828800"/>
              <a:ext cx="1524000" cy="1436132"/>
              <a:chOff x="5520396" y="1828800"/>
              <a:chExt cx="1524000" cy="14361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6587196" y="24384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1" name="TextBox 40"/>
              <p:cNvSpPr txBox="1"/>
              <p:nvPr/>
            </p:nvSpPr>
            <p:spPr>
              <a:xfrm>
                <a:off x="6477000" y="2895600"/>
                <a:ext cx="457200" cy="369332"/>
              </a:xfrm>
              <a:prstGeom prst="rect">
                <a:avLst/>
              </a:prstGeom>
              <a:noFill/>
            </p:spPr>
            <p:txBody>
              <a:bodyPr wrap="square" rtlCol="0">
                <a:spAutoFit/>
              </a:bodyPr>
              <a:lstStyle/>
              <a:p>
                <a:r>
                  <a:rPr lang="en-US" dirty="0" smtClean="0"/>
                  <a:t>A</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grpSp>
      </p:grpSp>
      <p:graphicFrame>
        <p:nvGraphicFramePr>
          <p:cNvPr id="72707" name="Object 3"/>
          <p:cNvGraphicFramePr>
            <a:graphicFrameLocks noChangeAspect="1"/>
          </p:cNvGraphicFramePr>
          <p:nvPr/>
        </p:nvGraphicFramePr>
        <p:xfrm>
          <a:off x="3124200" y="4114800"/>
          <a:ext cx="1905000" cy="670278"/>
        </p:xfrm>
        <a:graphic>
          <a:graphicData uri="http://schemas.openxmlformats.org/presentationml/2006/ole">
            <p:oleObj spid="_x0000_s73731" name="Equation" r:id="rId3" imgW="685800" imgH="241200" progId="Equation.DSMT4">
              <p:embed/>
            </p:oleObj>
          </a:graphicData>
        </a:graphic>
      </p:graphicFrame>
      <p:sp>
        <p:nvSpPr>
          <p:cNvPr id="43" name="TextBox 42"/>
          <p:cNvSpPr txBox="1"/>
          <p:nvPr/>
        </p:nvSpPr>
        <p:spPr>
          <a:xfrm>
            <a:off x="6858000" y="4876800"/>
            <a:ext cx="1905000" cy="923330"/>
          </a:xfrm>
          <a:prstGeom prst="rect">
            <a:avLst/>
          </a:prstGeom>
          <a:noFill/>
        </p:spPr>
        <p:txBody>
          <a:bodyPr wrap="square" rtlCol="0">
            <a:spAutoFit/>
          </a:bodyPr>
          <a:lstStyle/>
          <a:p>
            <a:r>
              <a:rPr lang="en-US" i="1" dirty="0" smtClean="0"/>
              <a:t>To calculate OA, consider the blue filled triangle</a:t>
            </a:r>
            <a:endParaRPr lang="en-US" i="1" dirty="0"/>
          </a:p>
        </p:txBody>
      </p:sp>
      <p:sp>
        <p:nvSpPr>
          <p:cNvPr id="51" name="Isosceles Triangle 50"/>
          <p:cNvSpPr/>
          <p:nvPr/>
        </p:nvSpPr>
        <p:spPr>
          <a:xfrm>
            <a:off x="7419536" y="2971800"/>
            <a:ext cx="914400" cy="762000"/>
          </a:xfrm>
          <a:prstGeom prst="triangle">
            <a:avLst>
              <a:gd name="adj" fmla="val 9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010400" y="1828800"/>
            <a:ext cx="1524000" cy="369332"/>
          </a:xfrm>
          <a:prstGeom prst="rect">
            <a:avLst/>
          </a:prstGeom>
          <a:noFill/>
        </p:spPr>
        <p:txBody>
          <a:bodyPr wrap="square" rtlCol="0">
            <a:spAutoFit/>
          </a:bodyPr>
          <a:lstStyle/>
          <a:p>
            <a:r>
              <a:rPr lang="en-US" u="sng" dirty="0" smtClean="0"/>
              <a:t>It is a triangle.</a:t>
            </a:r>
            <a:endParaRPr lang="en-US" u="sng" dirty="0"/>
          </a:p>
        </p:txBody>
      </p:sp>
      <p:graphicFrame>
        <p:nvGraphicFramePr>
          <p:cNvPr id="33" name="Object 2"/>
          <p:cNvGraphicFramePr>
            <a:graphicFrameLocks noChangeAspect="1"/>
          </p:cNvGraphicFramePr>
          <p:nvPr/>
        </p:nvGraphicFramePr>
        <p:xfrm>
          <a:off x="381000" y="2052205"/>
          <a:ext cx="2306544" cy="2138795"/>
        </p:xfrm>
        <a:graphic>
          <a:graphicData uri="http://schemas.openxmlformats.org/presentationml/2006/ole">
            <p:oleObj spid="_x0000_s73732" name="Equation" r:id="rId4" imgW="698400" imgH="647640" progId="Equation.DSMT4">
              <p:embed/>
            </p:oleObj>
          </a:graphicData>
        </a:graphic>
      </p:graphicFrame>
      <p:sp>
        <p:nvSpPr>
          <p:cNvPr id="38" name="Freeform 37"/>
          <p:cNvSpPr/>
          <p:nvPr/>
        </p:nvSpPr>
        <p:spPr>
          <a:xfrm>
            <a:off x="7427742" y="2588455"/>
            <a:ext cx="872196" cy="337625"/>
          </a:xfrm>
          <a:custGeom>
            <a:avLst/>
            <a:gdLst>
              <a:gd name="connsiteX0" fmla="*/ 0 w 872196"/>
              <a:gd name="connsiteY0" fmla="*/ 0 h 337625"/>
              <a:gd name="connsiteX1" fmla="*/ 506436 w 872196"/>
              <a:gd name="connsiteY1" fmla="*/ 84407 h 337625"/>
              <a:gd name="connsiteX2" fmla="*/ 872196 w 872196"/>
              <a:gd name="connsiteY2" fmla="*/ 337625 h 337625"/>
            </a:gdLst>
            <a:ahLst/>
            <a:cxnLst>
              <a:cxn ang="0">
                <a:pos x="connsiteX0" y="connsiteY0"/>
              </a:cxn>
              <a:cxn ang="0">
                <a:pos x="connsiteX1" y="connsiteY1"/>
              </a:cxn>
              <a:cxn ang="0">
                <a:pos x="connsiteX2" y="connsiteY2"/>
              </a:cxn>
            </a:cxnLst>
            <a:rect l="l" t="t" r="r" b="b"/>
            <a:pathLst>
              <a:path w="872196" h="337625">
                <a:moveTo>
                  <a:pt x="0" y="0"/>
                </a:moveTo>
                <a:cubicBezTo>
                  <a:pt x="180535" y="14068"/>
                  <a:pt x="361070" y="28136"/>
                  <a:pt x="506436" y="84407"/>
                </a:cubicBezTo>
                <a:cubicBezTo>
                  <a:pt x="651802" y="140678"/>
                  <a:pt x="761999" y="239151"/>
                  <a:pt x="872196" y="3376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Arrow Connector 54"/>
          <p:cNvCxnSpPr/>
          <p:nvPr/>
        </p:nvCxnSpPr>
        <p:spPr>
          <a:xfrm rot="16200000" flipH="1">
            <a:off x="7360920" y="2529840"/>
            <a:ext cx="1005840" cy="18288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162800" y="2512200"/>
            <a:ext cx="457200" cy="369332"/>
          </a:xfrm>
          <a:prstGeom prst="rect">
            <a:avLst/>
          </a:prstGeom>
          <a:noFill/>
        </p:spPr>
        <p:txBody>
          <a:bodyPr wrap="square" rtlCol="0">
            <a:spAutoFit/>
          </a:bodyPr>
          <a:lstStyle/>
          <a:p>
            <a:r>
              <a:rPr lang="en-US" dirty="0" smtClean="0"/>
              <a:t>C</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aphicFrame>
        <p:nvGraphicFramePr>
          <p:cNvPr id="72706" name="Object 2"/>
          <p:cNvGraphicFramePr>
            <a:graphicFrameLocks noChangeAspect="1"/>
          </p:cNvGraphicFramePr>
          <p:nvPr/>
        </p:nvGraphicFramePr>
        <p:xfrm>
          <a:off x="381000" y="2052205"/>
          <a:ext cx="2635250" cy="2443595"/>
        </p:xfrm>
        <a:graphic>
          <a:graphicData uri="http://schemas.openxmlformats.org/presentationml/2006/ole">
            <p:oleObj spid="_x0000_s74754" name="Equation" r:id="rId3" imgW="698400" imgH="647640" progId="Equation.DSMT4">
              <p:embed/>
            </p:oleObj>
          </a:graphicData>
        </a:graphic>
      </p:graphicFrame>
      <p:grpSp>
        <p:nvGrpSpPr>
          <p:cNvPr id="2" name="Group 37"/>
          <p:cNvGrpSpPr/>
          <p:nvPr/>
        </p:nvGrpSpPr>
        <p:grpSpPr>
          <a:xfrm>
            <a:off x="6214404" y="2590800"/>
            <a:ext cx="2472396" cy="2286794"/>
            <a:chOff x="4572000" y="1828800"/>
            <a:chExt cx="2472396" cy="22867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232782" y="2573594"/>
                <a:ext cx="822960" cy="1588"/>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5520396" y="1828800"/>
              <a:ext cx="1524000" cy="1436132"/>
              <a:chOff x="5520396" y="1828800"/>
              <a:chExt cx="1524000" cy="14361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6587196" y="24384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1" name="TextBox 40"/>
              <p:cNvSpPr txBox="1"/>
              <p:nvPr/>
            </p:nvSpPr>
            <p:spPr>
              <a:xfrm>
                <a:off x="6477000" y="2895600"/>
                <a:ext cx="457200" cy="369332"/>
              </a:xfrm>
              <a:prstGeom prst="rect">
                <a:avLst/>
              </a:prstGeom>
              <a:noFill/>
            </p:spPr>
            <p:txBody>
              <a:bodyPr wrap="square" rtlCol="0">
                <a:spAutoFit/>
              </a:bodyPr>
              <a:lstStyle/>
              <a:p>
                <a:r>
                  <a:rPr lang="en-US" dirty="0" smtClean="0"/>
                  <a:t>A</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grpSp>
      </p:grpSp>
      <p:sp>
        <p:nvSpPr>
          <p:cNvPr id="39" name="TextBox 38"/>
          <p:cNvSpPr txBox="1"/>
          <p:nvPr/>
        </p:nvSpPr>
        <p:spPr>
          <a:xfrm>
            <a:off x="381000" y="4572000"/>
            <a:ext cx="6400800" cy="1846659"/>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endParaRPr lang="en-US" dirty="0" smtClean="0"/>
          </a:p>
          <a:p>
            <a:r>
              <a:rPr lang="en-US" dirty="0" smtClean="0"/>
              <a:t>Therefore, if we set a value for x, we could be able to compute y.</a:t>
            </a:r>
          </a:p>
          <a:p>
            <a:r>
              <a:rPr lang="en-US" dirty="0" smtClean="0"/>
              <a:t>Step 1. Set x to 0, compute y, draw 8 points using symmetry</a:t>
            </a:r>
          </a:p>
          <a:p>
            <a:r>
              <a:rPr lang="en-US" dirty="0" smtClean="0"/>
              <a:t>Step 2. Increase x by compute y, draw 8 points using symmetry</a:t>
            </a:r>
          </a:p>
          <a:p>
            <a:r>
              <a:rPr lang="en-US" dirty="0" smtClean="0"/>
              <a:t>Step 3. Repeat step 2 until x&gt;OA	 </a:t>
            </a:r>
            <a:endParaRPr lang="en-US" dirty="0"/>
          </a:p>
        </p:txBody>
      </p:sp>
      <p:graphicFrame>
        <p:nvGraphicFramePr>
          <p:cNvPr id="72707" name="Object 3"/>
          <p:cNvGraphicFramePr>
            <a:graphicFrameLocks noChangeAspect="1"/>
          </p:cNvGraphicFramePr>
          <p:nvPr/>
        </p:nvGraphicFramePr>
        <p:xfrm>
          <a:off x="3124200" y="4419600"/>
          <a:ext cx="1905000" cy="670278"/>
        </p:xfrm>
        <a:graphic>
          <a:graphicData uri="http://schemas.openxmlformats.org/presentationml/2006/ole">
            <p:oleObj spid="_x0000_s74755" name="Equation" r:id="rId4" imgW="685800" imgH="241200" progId="Equation.DSMT4">
              <p:embed/>
            </p:oleObj>
          </a:graphicData>
        </a:graphic>
      </p:graphicFrame>
      <p:sp>
        <p:nvSpPr>
          <p:cNvPr id="30" name="Rectangle 29"/>
          <p:cNvSpPr/>
          <p:nvPr/>
        </p:nvSpPr>
        <p:spPr>
          <a:xfrm>
            <a:off x="228600" y="1371600"/>
            <a:ext cx="59436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tIns="0" rtlCol="0" anchor="t" anchorCtr="0"/>
          <a:lstStyle/>
          <a:p>
            <a:pPr algn="ctr"/>
            <a:r>
              <a:rPr lang="en-US" sz="2400" b="1" dirty="0" smtClean="0"/>
              <a:t>Zoomed Triangle</a:t>
            </a:r>
            <a:endParaRPr lang="en-US" sz="2400" b="1" dirty="0"/>
          </a:p>
        </p:txBody>
      </p:sp>
      <p:grpSp>
        <p:nvGrpSpPr>
          <p:cNvPr id="5" name="Group 49"/>
          <p:cNvGrpSpPr/>
          <p:nvPr/>
        </p:nvGrpSpPr>
        <p:grpSpPr>
          <a:xfrm>
            <a:off x="3505201" y="1371600"/>
            <a:ext cx="2743199" cy="2057399"/>
            <a:chOff x="2590801" y="2590799"/>
            <a:chExt cx="2743199" cy="2057399"/>
          </a:xfrm>
        </p:grpSpPr>
        <p:grpSp>
          <p:nvGrpSpPr>
            <p:cNvPr id="6" name="Group 47"/>
            <p:cNvGrpSpPr/>
            <p:nvPr/>
          </p:nvGrpSpPr>
          <p:grpSpPr>
            <a:xfrm>
              <a:off x="2590801" y="2590799"/>
              <a:ext cx="2667000" cy="2057399"/>
              <a:chOff x="3375991" y="2912156"/>
              <a:chExt cx="1159565" cy="1140457"/>
            </a:xfrm>
          </p:grpSpPr>
          <p:cxnSp>
            <p:nvCxnSpPr>
              <p:cNvPr id="31" name="Straight Connector 30"/>
              <p:cNvCxnSpPr/>
              <p:nvPr/>
            </p:nvCxnSpPr>
            <p:spPr>
              <a:xfrm rot="10800000" flipH="1">
                <a:off x="3532723" y="3886199"/>
                <a:ext cx="874643" cy="158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547404" y="3077977"/>
                <a:ext cx="862104" cy="80822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988986" y="3487994"/>
                <a:ext cx="822960" cy="158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61533" y="3847885"/>
                <a:ext cx="176457" cy="204728"/>
              </a:xfrm>
              <a:prstGeom prst="rect">
                <a:avLst/>
              </a:prstGeom>
              <a:noFill/>
              <a:ln>
                <a:noFill/>
              </a:ln>
            </p:spPr>
            <p:txBody>
              <a:bodyPr wrap="square" rtlCol="0">
                <a:spAutoFit/>
              </a:bodyPr>
              <a:lstStyle/>
              <a:p>
                <a:r>
                  <a:rPr lang="en-US" dirty="0" smtClean="0">
                    <a:solidFill>
                      <a:schemeClr val="bg1"/>
                    </a:solidFill>
                  </a:rPr>
                  <a:t>x</a:t>
                </a:r>
                <a:endParaRPr lang="en-US" dirty="0">
                  <a:solidFill>
                    <a:schemeClr val="bg1"/>
                  </a:solidFill>
                </a:endParaRPr>
              </a:p>
            </p:txBody>
          </p:sp>
          <p:sp>
            <p:nvSpPr>
              <p:cNvPr id="44" name="TextBox 43"/>
              <p:cNvSpPr txBox="1"/>
              <p:nvPr/>
            </p:nvSpPr>
            <p:spPr>
              <a:xfrm>
                <a:off x="4409660" y="3352799"/>
                <a:ext cx="125896" cy="204728"/>
              </a:xfrm>
              <a:prstGeom prst="rect">
                <a:avLst/>
              </a:prstGeom>
              <a:noFill/>
              <a:ln>
                <a:noFill/>
              </a:ln>
            </p:spPr>
            <p:txBody>
              <a:bodyPr wrap="square" rtlCol="0">
                <a:spAutoFit/>
              </a:bodyPr>
              <a:lstStyle/>
              <a:p>
                <a:r>
                  <a:rPr lang="en-US" dirty="0" smtClean="0">
                    <a:solidFill>
                      <a:schemeClr val="bg1"/>
                    </a:solidFill>
                  </a:rPr>
                  <a:t>y</a:t>
                </a:r>
                <a:endParaRPr lang="en-US" dirty="0">
                  <a:solidFill>
                    <a:schemeClr val="bg1"/>
                  </a:solidFill>
                </a:endParaRPr>
              </a:p>
            </p:txBody>
          </p:sp>
          <p:sp>
            <p:nvSpPr>
              <p:cNvPr id="45" name="TextBox 44"/>
              <p:cNvSpPr txBox="1"/>
              <p:nvPr/>
            </p:nvSpPr>
            <p:spPr>
              <a:xfrm>
                <a:off x="3939208" y="3254342"/>
                <a:ext cx="181402" cy="221789"/>
              </a:xfrm>
              <a:prstGeom prst="rect">
                <a:avLst/>
              </a:prstGeom>
              <a:noFill/>
              <a:ln>
                <a:noFill/>
              </a:ln>
            </p:spPr>
            <p:txBody>
              <a:bodyPr wrap="square" rtlCol="0">
                <a:spAutoFit/>
              </a:bodyPr>
              <a:lstStyle/>
              <a:p>
                <a:r>
                  <a:rPr lang="en-US" sz="2000" dirty="0" smtClean="0">
                    <a:solidFill>
                      <a:schemeClr val="bg1"/>
                    </a:solidFill>
                  </a:rPr>
                  <a:t>r</a:t>
                </a:r>
                <a:endParaRPr lang="en-US" sz="2000" dirty="0">
                  <a:solidFill>
                    <a:schemeClr val="bg1"/>
                  </a:solidFill>
                </a:endParaRPr>
              </a:p>
            </p:txBody>
          </p:sp>
          <p:sp>
            <p:nvSpPr>
              <p:cNvPr id="46" name="TextBox 45"/>
              <p:cNvSpPr txBox="1"/>
              <p:nvPr/>
            </p:nvSpPr>
            <p:spPr>
              <a:xfrm>
                <a:off x="3375991" y="3810000"/>
                <a:ext cx="198783" cy="204728"/>
              </a:xfrm>
              <a:prstGeom prst="rect">
                <a:avLst/>
              </a:prstGeom>
              <a:noFill/>
              <a:ln>
                <a:noFill/>
              </a:ln>
            </p:spPr>
            <p:txBody>
              <a:bodyPr wrap="square" rtlCol="0">
                <a:spAutoFit/>
              </a:bodyPr>
              <a:lstStyle/>
              <a:p>
                <a:r>
                  <a:rPr lang="en-US" dirty="0" smtClean="0">
                    <a:solidFill>
                      <a:schemeClr val="bg1"/>
                    </a:solidFill>
                  </a:rPr>
                  <a:t>O</a:t>
                </a:r>
                <a:endParaRPr lang="en-US" dirty="0">
                  <a:solidFill>
                    <a:schemeClr val="bg1"/>
                  </a:solidFill>
                </a:endParaRPr>
              </a:p>
            </p:txBody>
          </p:sp>
          <p:sp>
            <p:nvSpPr>
              <p:cNvPr id="47" name="TextBox 46"/>
              <p:cNvSpPr txBox="1"/>
              <p:nvPr/>
            </p:nvSpPr>
            <p:spPr>
              <a:xfrm>
                <a:off x="4366591" y="2912156"/>
                <a:ext cx="168965" cy="204728"/>
              </a:xfrm>
              <a:prstGeom prst="rect">
                <a:avLst/>
              </a:prstGeom>
              <a:noFill/>
              <a:ln>
                <a:noFill/>
              </a:ln>
            </p:spPr>
            <p:txBody>
              <a:bodyPr wrap="square" rtlCol="0">
                <a:spAutoFit/>
              </a:bodyPr>
              <a:lstStyle/>
              <a:p>
                <a:r>
                  <a:rPr lang="en-US" dirty="0" smtClean="0">
                    <a:solidFill>
                      <a:schemeClr val="bg1"/>
                    </a:solidFill>
                  </a:rPr>
                  <a:t>B</a:t>
                </a:r>
                <a:endParaRPr lang="en-US" dirty="0">
                  <a:solidFill>
                    <a:schemeClr val="bg1"/>
                  </a:solidFill>
                </a:endParaRPr>
              </a:p>
            </p:txBody>
          </p:sp>
        </p:grpSp>
        <p:sp>
          <p:nvSpPr>
            <p:cNvPr id="49" name="TextBox 48"/>
            <p:cNvSpPr txBox="1"/>
            <p:nvPr/>
          </p:nvSpPr>
          <p:spPr>
            <a:xfrm>
              <a:off x="4876800" y="4267200"/>
              <a:ext cx="457200" cy="369332"/>
            </a:xfrm>
            <a:prstGeom prst="rect">
              <a:avLst/>
            </a:prstGeom>
            <a:noFill/>
          </p:spPr>
          <p:txBody>
            <a:bodyPr wrap="square" rtlCol="0">
              <a:spAutoFit/>
            </a:bodyPr>
            <a:lstStyle/>
            <a:p>
              <a:r>
                <a:rPr lang="en-US" dirty="0" smtClean="0">
                  <a:solidFill>
                    <a:schemeClr val="bg1"/>
                  </a:solidFill>
                </a:rPr>
                <a:t>A</a:t>
              </a:r>
              <a:endParaRPr lang="en-US" dirty="0">
                <a:solidFill>
                  <a:schemeClr val="bg1"/>
                </a:solidFill>
              </a:endParaRPr>
            </a:p>
          </p:txBody>
        </p:sp>
      </p:grpSp>
      <p:sp>
        <p:nvSpPr>
          <p:cNvPr id="51" name="Isosceles Triangle 50"/>
          <p:cNvSpPr/>
          <p:nvPr/>
        </p:nvSpPr>
        <p:spPr>
          <a:xfrm>
            <a:off x="7419536" y="2971800"/>
            <a:ext cx="914400" cy="762000"/>
          </a:xfrm>
          <a:prstGeom prst="triangle">
            <a:avLst>
              <a:gd name="adj" fmla="val 9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6823707">
            <a:off x="6633276" y="1911861"/>
            <a:ext cx="624407" cy="16882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7427742" y="2588455"/>
            <a:ext cx="872196" cy="337625"/>
          </a:xfrm>
          <a:custGeom>
            <a:avLst/>
            <a:gdLst>
              <a:gd name="connsiteX0" fmla="*/ 0 w 872196"/>
              <a:gd name="connsiteY0" fmla="*/ 0 h 337625"/>
              <a:gd name="connsiteX1" fmla="*/ 506436 w 872196"/>
              <a:gd name="connsiteY1" fmla="*/ 84407 h 337625"/>
              <a:gd name="connsiteX2" fmla="*/ 872196 w 872196"/>
              <a:gd name="connsiteY2" fmla="*/ 337625 h 337625"/>
            </a:gdLst>
            <a:ahLst/>
            <a:cxnLst>
              <a:cxn ang="0">
                <a:pos x="connsiteX0" y="connsiteY0"/>
              </a:cxn>
              <a:cxn ang="0">
                <a:pos x="connsiteX1" y="connsiteY1"/>
              </a:cxn>
              <a:cxn ang="0">
                <a:pos x="connsiteX2" y="connsiteY2"/>
              </a:cxn>
            </a:cxnLst>
            <a:rect l="l" t="t" r="r" b="b"/>
            <a:pathLst>
              <a:path w="872196" h="337625">
                <a:moveTo>
                  <a:pt x="0" y="0"/>
                </a:moveTo>
                <a:cubicBezTo>
                  <a:pt x="180535" y="14068"/>
                  <a:pt x="361070" y="28136"/>
                  <a:pt x="506436" y="84407"/>
                </a:cubicBezTo>
                <a:cubicBezTo>
                  <a:pt x="651802" y="140678"/>
                  <a:pt x="761999" y="239151"/>
                  <a:pt x="872196" y="3376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7162800" y="2512200"/>
            <a:ext cx="457200" cy="369332"/>
          </a:xfrm>
          <a:prstGeom prst="rect">
            <a:avLst/>
          </a:prstGeom>
          <a:noFill/>
        </p:spPr>
        <p:txBody>
          <a:bodyPr wrap="square" rtlCol="0">
            <a:spAutoFit/>
          </a:bodyPr>
          <a:lstStyle/>
          <a:p>
            <a:r>
              <a:rPr lang="en-US" dirty="0" smtClean="0"/>
              <a:t>C</a:t>
            </a:r>
            <a:endParaRPr lang="en-US" dirty="0"/>
          </a:p>
        </p:txBody>
      </p:sp>
      <p:sp>
        <p:nvSpPr>
          <p:cNvPr id="53" name="TextBox 52"/>
          <p:cNvSpPr txBox="1"/>
          <p:nvPr/>
        </p:nvSpPr>
        <p:spPr>
          <a:xfrm>
            <a:off x="6858000" y="4876800"/>
            <a:ext cx="1905000" cy="923330"/>
          </a:xfrm>
          <a:prstGeom prst="rect">
            <a:avLst/>
          </a:prstGeom>
          <a:noFill/>
        </p:spPr>
        <p:txBody>
          <a:bodyPr wrap="square" rtlCol="0">
            <a:spAutoFit/>
          </a:bodyPr>
          <a:lstStyle/>
          <a:p>
            <a:r>
              <a:rPr lang="en-US" i="1" dirty="0" smtClean="0"/>
              <a:t>To calculate OA, consider the blue filled triangle</a:t>
            </a:r>
            <a:endParaRPr lang="en-US"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aphicFrame>
        <p:nvGraphicFramePr>
          <p:cNvPr id="72706" name="Object 2"/>
          <p:cNvGraphicFramePr>
            <a:graphicFrameLocks noChangeAspect="1"/>
          </p:cNvGraphicFramePr>
          <p:nvPr/>
        </p:nvGraphicFramePr>
        <p:xfrm>
          <a:off x="381000" y="2052205"/>
          <a:ext cx="2635250" cy="2443595"/>
        </p:xfrm>
        <a:graphic>
          <a:graphicData uri="http://schemas.openxmlformats.org/presentationml/2006/ole">
            <p:oleObj spid="_x0000_s75778" name="Equation" r:id="rId3" imgW="698400" imgH="647640" progId="Equation.DSMT4">
              <p:embed/>
            </p:oleObj>
          </a:graphicData>
        </a:graphic>
      </p:graphicFrame>
      <p:grpSp>
        <p:nvGrpSpPr>
          <p:cNvPr id="2" name="Group 37"/>
          <p:cNvGrpSpPr/>
          <p:nvPr/>
        </p:nvGrpSpPr>
        <p:grpSpPr>
          <a:xfrm>
            <a:off x="6214404" y="2590800"/>
            <a:ext cx="2472396" cy="2286794"/>
            <a:chOff x="4572000" y="1828800"/>
            <a:chExt cx="2472396" cy="22867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232782" y="2573594"/>
                <a:ext cx="822960" cy="1588"/>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5520396" y="1828800"/>
              <a:ext cx="1524000" cy="1436132"/>
              <a:chOff x="5520396" y="1828800"/>
              <a:chExt cx="1524000" cy="14361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6587196" y="24384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1" name="TextBox 40"/>
              <p:cNvSpPr txBox="1"/>
              <p:nvPr/>
            </p:nvSpPr>
            <p:spPr>
              <a:xfrm>
                <a:off x="6477000" y="2895600"/>
                <a:ext cx="457200" cy="369332"/>
              </a:xfrm>
              <a:prstGeom prst="rect">
                <a:avLst/>
              </a:prstGeom>
              <a:noFill/>
            </p:spPr>
            <p:txBody>
              <a:bodyPr wrap="square" rtlCol="0">
                <a:spAutoFit/>
              </a:bodyPr>
              <a:lstStyle/>
              <a:p>
                <a:r>
                  <a:rPr lang="en-US" dirty="0" smtClean="0"/>
                  <a:t>A</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grpSp>
      </p:grpSp>
      <p:sp>
        <p:nvSpPr>
          <p:cNvPr id="39" name="TextBox 38"/>
          <p:cNvSpPr txBox="1"/>
          <p:nvPr/>
        </p:nvSpPr>
        <p:spPr>
          <a:xfrm>
            <a:off x="381000" y="4572000"/>
            <a:ext cx="6400800" cy="1846659"/>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endParaRPr lang="en-US" dirty="0" smtClean="0"/>
          </a:p>
          <a:p>
            <a:r>
              <a:rPr lang="en-US" dirty="0" smtClean="0"/>
              <a:t>Therefore, if we set a value for x, we could be able to compute y.</a:t>
            </a:r>
          </a:p>
          <a:p>
            <a:r>
              <a:rPr lang="en-US" dirty="0" smtClean="0"/>
              <a:t>Step 1. Set x to 0, compute y, draw 8 points using symmetry</a:t>
            </a:r>
          </a:p>
          <a:p>
            <a:r>
              <a:rPr lang="en-US" dirty="0" smtClean="0"/>
              <a:t>Step 2. Increase x by compute y, draw 8 points using symmetry</a:t>
            </a:r>
          </a:p>
          <a:p>
            <a:r>
              <a:rPr lang="en-US" dirty="0" smtClean="0"/>
              <a:t>Step 3. Repeat step 2 until x&gt;OA	 </a:t>
            </a:r>
            <a:endParaRPr lang="en-US" dirty="0"/>
          </a:p>
        </p:txBody>
      </p:sp>
      <p:graphicFrame>
        <p:nvGraphicFramePr>
          <p:cNvPr id="72707" name="Object 3"/>
          <p:cNvGraphicFramePr>
            <a:graphicFrameLocks noChangeAspect="1"/>
          </p:cNvGraphicFramePr>
          <p:nvPr/>
        </p:nvGraphicFramePr>
        <p:xfrm>
          <a:off x="3124200" y="4419600"/>
          <a:ext cx="1905000" cy="670278"/>
        </p:xfrm>
        <a:graphic>
          <a:graphicData uri="http://schemas.openxmlformats.org/presentationml/2006/ole">
            <p:oleObj spid="_x0000_s75779" name="Equation" r:id="rId4" imgW="685800" imgH="241200" progId="Equation.DSMT4">
              <p:embed/>
            </p:oleObj>
          </a:graphicData>
        </a:graphic>
      </p:graphicFrame>
      <p:sp>
        <p:nvSpPr>
          <p:cNvPr id="30" name="Rectangle 29"/>
          <p:cNvSpPr/>
          <p:nvPr/>
        </p:nvSpPr>
        <p:spPr>
          <a:xfrm>
            <a:off x="228600" y="1371600"/>
            <a:ext cx="59436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rtlCol="0" anchor="t" anchorCtr="0"/>
          <a:lstStyle/>
          <a:p>
            <a:pPr algn="ctr"/>
            <a:r>
              <a:rPr lang="en-US" sz="2400" b="1" dirty="0" smtClean="0"/>
              <a:t>Zoomed Triangle</a:t>
            </a:r>
          </a:p>
        </p:txBody>
      </p:sp>
      <p:sp>
        <p:nvSpPr>
          <p:cNvPr id="51" name="Isosceles Triangle 50"/>
          <p:cNvSpPr/>
          <p:nvPr/>
        </p:nvSpPr>
        <p:spPr>
          <a:xfrm>
            <a:off x="7419536" y="2971800"/>
            <a:ext cx="914400" cy="762000"/>
          </a:xfrm>
          <a:prstGeom prst="triangle">
            <a:avLst>
              <a:gd name="adj" fmla="val 9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6823707">
            <a:off x="6633276" y="1911861"/>
            <a:ext cx="624407" cy="16882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3505201" y="1371600"/>
            <a:ext cx="2743199" cy="2057399"/>
            <a:chOff x="3505201" y="1371600"/>
            <a:chExt cx="2743199" cy="2057399"/>
          </a:xfrm>
        </p:grpSpPr>
        <p:grpSp>
          <p:nvGrpSpPr>
            <p:cNvPr id="5" name="Group 49"/>
            <p:cNvGrpSpPr/>
            <p:nvPr/>
          </p:nvGrpSpPr>
          <p:grpSpPr>
            <a:xfrm>
              <a:off x="3505201" y="1371600"/>
              <a:ext cx="2743199" cy="2057399"/>
              <a:chOff x="2590801" y="2590799"/>
              <a:chExt cx="2743199" cy="2057399"/>
            </a:xfrm>
          </p:grpSpPr>
          <p:grpSp>
            <p:nvGrpSpPr>
              <p:cNvPr id="6" name="Group 47"/>
              <p:cNvGrpSpPr/>
              <p:nvPr/>
            </p:nvGrpSpPr>
            <p:grpSpPr>
              <a:xfrm>
                <a:off x="2590801" y="2590799"/>
                <a:ext cx="2667000" cy="2057399"/>
                <a:chOff x="3375991" y="2912156"/>
                <a:chExt cx="1159565" cy="1140457"/>
              </a:xfrm>
            </p:grpSpPr>
            <p:cxnSp>
              <p:nvCxnSpPr>
                <p:cNvPr id="31" name="Straight Connector 30"/>
                <p:cNvCxnSpPr/>
                <p:nvPr/>
              </p:nvCxnSpPr>
              <p:spPr>
                <a:xfrm rot="10800000" flipH="1">
                  <a:off x="3532723" y="3886199"/>
                  <a:ext cx="874643" cy="158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547404" y="3077977"/>
                  <a:ext cx="862104" cy="80822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988986" y="3487994"/>
                  <a:ext cx="822960" cy="158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61533" y="3847885"/>
                  <a:ext cx="176457" cy="204728"/>
                </a:xfrm>
                <a:prstGeom prst="rect">
                  <a:avLst/>
                </a:prstGeom>
                <a:noFill/>
                <a:ln>
                  <a:noFill/>
                </a:ln>
              </p:spPr>
              <p:txBody>
                <a:bodyPr wrap="square" rtlCol="0">
                  <a:spAutoFit/>
                </a:bodyPr>
                <a:lstStyle/>
                <a:p>
                  <a:r>
                    <a:rPr lang="en-US" dirty="0" smtClean="0">
                      <a:solidFill>
                        <a:schemeClr val="bg1"/>
                      </a:solidFill>
                    </a:rPr>
                    <a:t>x</a:t>
                  </a:r>
                  <a:endParaRPr lang="en-US" dirty="0">
                    <a:solidFill>
                      <a:schemeClr val="bg1"/>
                    </a:solidFill>
                  </a:endParaRPr>
                </a:p>
              </p:txBody>
            </p:sp>
            <p:sp>
              <p:nvSpPr>
                <p:cNvPr id="44" name="TextBox 43"/>
                <p:cNvSpPr txBox="1"/>
                <p:nvPr/>
              </p:nvSpPr>
              <p:spPr>
                <a:xfrm>
                  <a:off x="4409660" y="3352799"/>
                  <a:ext cx="125896" cy="204728"/>
                </a:xfrm>
                <a:prstGeom prst="rect">
                  <a:avLst/>
                </a:prstGeom>
                <a:noFill/>
                <a:ln>
                  <a:noFill/>
                </a:ln>
              </p:spPr>
              <p:txBody>
                <a:bodyPr wrap="square" rtlCol="0">
                  <a:spAutoFit/>
                </a:bodyPr>
                <a:lstStyle/>
                <a:p>
                  <a:r>
                    <a:rPr lang="en-US" dirty="0" smtClean="0">
                      <a:solidFill>
                        <a:schemeClr val="bg1"/>
                      </a:solidFill>
                    </a:rPr>
                    <a:t>y</a:t>
                  </a:r>
                  <a:endParaRPr lang="en-US" dirty="0">
                    <a:solidFill>
                      <a:schemeClr val="bg1"/>
                    </a:solidFill>
                  </a:endParaRPr>
                </a:p>
              </p:txBody>
            </p:sp>
            <p:sp>
              <p:nvSpPr>
                <p:cNvPr id="45" name="TextBox 44"/>
                <p:cNvSpPr txBox="1"/>
                <p:nvPr/>
              </p:nvSpPr>
              <p:spPr>
                <a:xfrm>
                  <a:off x="3939208" y="3254342"/>
                  <a:ext cx="181402" cy="221789"/>
                </a:xfrm>
                <a:prstGeom prst="rect">
                  <a:avLst/>
                </a:prstGeom>
                <a:noFill/>
                <a:ln>
                  <a:noFill/>
                </a:ln>
              </p:spPr>
              <p:txBody>
                <a:bodyPr wrap="square" rtlCol="0">
                  <a:spAutoFit/>
                </a:bodyPr>
                <a:lstStyle/>
                <a:p>
                  <a:r>
                    <a:rPr lang="en-US" sz="2000" dirty="0" smtClean="0">
                      <a:solidFill>
                        <a:schemeClr val="bg1"/>
                      </a:solidFill>
                    </a:rPr>
                    <a:t>r</a:t>
                  </a:r>
                  <a:endParaRPr lang="en-US" sz="2000" dirty="0">
                    <a:solidFill>
                      <a:schemeClr val="bg1"/>
                    </a:solidFill>
                  </a:endParaRPr>
                </a:p>
              </p:txBody>
            </p:sp>
            <p:sp>
              <p:nvSpPr>
                <p:cNvPr id="46" name="TextBox 45"/>
                <p:cNvSpPr txBox="1"/>
                <p:nvPr/>
              </p:nvSpPr>
              <p:spPr>
                <a:xfrm>
                  <a:off x="3375991" y="3810000"/>
                  <a:ext cx="198783" cy="204728"/>
                </a:xfrm>
                <a:prstGeom prst="rect">
                  <a:avLst/>
                </a:prstGeom>
                <a:noFill/>
                <a:ln>
                  <a:noFill/>
                </a:ln>
              </p:spPr>
              <p:txBody>
                <a:bodyPr wrap="square" rtlCol="0">
                  <a:spAutoFit/>
                </a:bodyPr>
                <a:lstStyle/>
                <a:p>
                  <a:r>
                    <a:rPr lang="en-US" dirty="0" smtClean="0">
                      <a:solidFill>
                        <a:schemeClr val="bg1"/>
                      </a:solidFill>
                    </a:rPr>
                    <a:t>O</a:t>
                  </a:r>
                  <a:endParaRPr lang="en-US" dirty="0">
                    <a:solidFill>
                      <a:schemeClr val="bg1"/>
                    </a:solidFill>
                  </a:endParaRPr>
                </a:p>
              </p:txBody>
            </p:sp>
            <p:sp>
              <p:nvSpPr>
                <p:cNvPr id="47" name="TextBox 46"/>
                <p:cNvSpPr txBox="1"/>
                <p:nvPr/>
              </p:nvSpPr>
              <p:spPr>
                <a:xfrm>
                  <a:off x="4366591" y="2912156"/>
                  <a:ext cx="168965" cy="204728"/>
                </a:xfrm>
                <a:prstGeom prst="rect">
                  <a:avLst/>
                </a:prstGeom>
                <a:noFill/>
                <a:ln>
                  <a:noFill/>
                </a:ln>
              </p:spPr>
              <p:txBody>
                <a:bodyPr wrap="square" rtlCol="0">
                  <a:spAutoFit/>
                </a:bodyPr>
                <a:lstStyle/>
                <a:p>
                  <a:r>
                    <a:rPr lang="en-US" dirty="0" smtClean="0">
                      <a:solidFill>
                        <a:schemeClr val="bg1"/>
                      </a:solidFill>
                    </a:rPr>
                    <a:t>B</a:t>
                  </a:r>
                  <a:endParaRPr lang="en-US" dirty="0">
                    <a:solidFill>
                      <a:schemeClr val="bg1"/>
                    </a:solidFill>
                  </a:endParaRPr>
                </a:p>
              </p:txBody>
            </p:sp>
          </p:grpSp>
          <p:sp>
            <p:nvSpPr>
              <p:cNvPr id="49" name="TextBox 48"/>
              <p:cNvSpPr txBox="1"/>
              <p:nvPr/>
            </p:nvSpPr>
            <p:spPr>
              <a:xfrm>
                <a:off x="4876800" y="4267200"/>
                <a:ext cx="457200" cy="369332"/>
              </a:xfrm>
              <a:prstGeom prst="rect">
                <a:avLst/>
              </a:prstGeom>
              <a:noFill/>
            </p:spPr>
            <p:txBody>
              <a:bodyPr wrap="square" rtlCol="0">
                <a:spAutoFit/>
              </a:bodyPr>
              <a:lstStyle/>
              <a:p>
                <a:r>
                  <a:rPr lang="en-US" dirty="0" smtClean="0">
                    <a:solidFill>
                      <a:schemeClr val="bg1"/>
                    </a:solidFill>
                  </a:rPr>
                  <a:t>A</a:t>
                </a:r>
                <a:endParaRPr lang="en-US" dirty="0">
                  <a:solidFill>
                    <a:schemeClr val="bg1"/>
                  </a:solidFill>
                </a:endParaRPr>
              </a:p>
            </p:txBody>
          </p:sp>
        </p:grpSp>
        <p:sp>
          <p:nvSpPr>
            <p:cNvPr id="48" name="Freeform 47"/>
            <p:cNvSpPr/>
            <p:nvPr/>
          </p:nvSpPr>
          <p:spPr>
            <a:xfrm>
              <a:off x="4684542" y="2546252"/>
              <a:ext cx="323557" cy="604911"/>
            </a:xfrm>
            <a:custGeom>
              <a:avLst/>
              <a:gdLst>
                <a:gd name="connsiteX0" fmla="*/ 0 w 323557"/>
                <a:gd name="connsiteY0" fmla="*/ 0 h 604911"/>
                <a:gd name="connsiteX1" fmla="*/ 309489 w 323557"/>
                <a:gd name="connsiteY1" fmla="*/ 281354 h 604911"/>
                <a:gd name="connsiteX2" fmla="*/ 84406 w 323557"/>
                <a:gd name="connsiteY2" fmla="*/ 604911 h 604911"/>
                <a:gd name="connsiteX3" fmla="*/ 84406 w 323557"/>
                <a:gd name="connsiteY3" fmla="*/ 604911 h 604911"/>
              </a:gdLst>
              <a:ahLst/>
              <a:cxnLst>
                <a:cxn ang="0">
                  <a:pos x="connsiteX0" y="connsiteY0"/>
                </a:cxn>
                <a:cxn ang="0">
                  <a:pos x="connsiteX1" y="connsiteY1"/>
                </a:cxn>
                <a:cxn ang="0">
                  <a:pos x="connsiteX2" y="connsiteY2"/>
                </a:cxn>
                <a:cxn ang="0">
                  <a:pos x="connsiteX3" y="connsiteY3"/>
                </a:cxn>
              </a:cxnLst>
              <a:rect l="l" t="t" r="r" b="b"/>
              <a:pathLst>
                <a:path w="323557" h="604911">
                  <a:moveTo>
                    <a:pt x="0" y="0"/>
                  </a:moveTo>
                  <a:cubicBezTo>
                    <a:pt x="147710" y="90268"/>
                    <a:pt x="295421" y="180536"/>
                    <a:pt x="309489" y="281354"/>
                  </a:cubicBezTo>
                  <a:cubicBezTo>
                    <a:pt x="323557" y="382173"/>
                    <a:pt x="84406" y="604911"/>
                    <a:pt x="84406" y="604911"/>
                  </a:cubicBezTo>
                  <a:lnTo>
                    <a:pt x="84406" y="604911"/>
                  </a:lnTo>
                </a:path>
              </a:pathLst>
            </a:cu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4205068" y="2777196"/>
              <a:ext cx="609600" cy="369332"/>
            </a:xfrm>
            <a:prstGeom prst="rect">
              <a:avLst/>
            </a:prstGeom>
            <a:noFill/>
          </p:spPr>
          <p:txBody>
            <a:bodyPr wrap="square" rtlCol="0">
              <a:spAutoFit/>
            </a:bodyPr>
            <a:lstStyle/>
            <a:p>
              <a:r>
                <a:rPr lang="en-US" dirty="0" smtClean="0">
                  <a:solidFill>
                    <a:schemeClr val="bg1"/>
                  </a:solidFill>
                </a:rPr>
                <a:t>45</a:t>
              </a:r>
              <a:r>
                <a:rPr lang="en-US" baseline="30000" dirty="0" smtClean="0">
                  <a:solidFill>
                    <a:schemeClr val="bg1"/>
                  </a:solidFill>
                </a:rPr>
                <a:t>0</a:t>
              </a:r>
              <a:endParaRPr lang="en-US" dirty="0">
                <a:solidFill>
                  <a:schemeClr val="bg1"/>
                </a:solidFill>
              </a:endParaRPr>
            </a:p>
          </p:txBody>
        </p:sp>
      </p:grpSp>
      <p:sp>
        <p:nvSpPr>
          <p:cNvPr id="55" name="Freeform 54"/>
          <p:cNvSpPr/>
          <p:nvPr/>
        </p:nvSpPr>
        <p:spPr>
          <a:xfrm>
            <a:off x="7427742" y="2588455"/>
            <a:ext cx="872196" cy="337625"/>
          </a:xfrm>
          <a:custGeom>
            <a:avLst/>
            <a:gdLst>
              <a:gd name="connsiteX0" fmla="*/ 0 w 872196"/>
              <a:gd name="connsiteY0" fmla="*/ 0 h 337625"/>
              <a:gd name="connsiteX1" fmla="*/ 506436 w 872196"/>
              <a:gd name="connsiteY1" fmla="*/ 84407 h 337625"/>
              <a:gd name="connsiteX2" fmla="*/ 872196 w 872196"/>
              <a:gd name="connsiteY2" fmla="*/ 337625 h 337625"/>
            </a:gdLst>
            <a:ahLst/>
            <a:cxnLst>
              <a:cxn ang="0">
                <a:pos x="connsiteX0" y="connsiteY0"/>
              </a:cxn>
              <a:cxn ang="0">
                <a:pos x="connsiteX1" y="connsiteY1"/>
              </a:cxn>
              <a:cxn ang="0">
                <a:pos x="connsiteX2" y="connsiteY2"/>
              </a:cxn>
            </a:cxnLst>
            <a:rect l="l" t="t" r="r" b="b"/>
            <a:pathLst>
              <a:path w="872196" h="337625">
                <a:moveTo>
                  <a:pt x="0" y="0"/>
                </a:moveTo>
                <a:cubicBezTo>
                  <a:pt x="180535" y="14068"/>
                  <a:pt x="361070" y="28136"/>
                  <a:pt x="506436" y="84407"/>
                </a:cubicBezTo>
                <a:cubicBezTo>
                  <a:pt x="651802" y="140678"/>
                  <a:pt x="761999" y="239151"/>
                  <a:pt x="872196" y="3376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7162800" y="2512200"/>
            <a:ext cx="457200" cy="369332"/>
          </a:xfrm>
          <a:prstGeom prst="rect">
            <a:avLst/>
          </a:prstGeom>
          <a:noFill/>
        </p:spPr>
        <p:txBody>
          <a:bodyPr wrap="square" rtlCol="0">
            <a:spAutoFit/>
          </a:bodyPr>
          <a:lstStyle/>
          <a:p>
            <a:r>
              <a:rPr lang="en-US" dirty="0" smtClean="0"/>
              <a:t>C</a:t>
            </a:r>
            <a:endParaRPr lang="en-US" dirty="0"/>
          </a:p>
        </p:txBody>
      </p:sp>
      <p:sp>
        <p:nvSpPr>
          <p:cNvPr id="57" name="TextBox 56"/>
          <p:cNvSpPr txBox="1"/>
          <p:nvPr/>
        </p:nvSpPr>
        <p:spPr>
          <a:xfrm>
            <a:off x="6858000" y="4876800"/>
            <a:ext cx="1905000" cy="923330"/>
          </a:xfrm>
          <a:prstGeom prst="rect">
            <a:avLst/>
          </a:prstGeom>
          <a:noFill/>
        </p:spPr>
        <p:txBody>
          <a:bodyPr wrap="square" rtlCol="0">
            <a:spAutoFit/>
          </a:bodyPr>
          <a:lstStyle/>
          <a:p>
            <a:r>
              <a:rPr lang="en-US" i="1" dirty="0" smtClean="0"/>
              <a:t>To calculate OA, consider the blue filled triangle</a:t>
            </a:r>
            <a:endParaRPr lang="en-US" i="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38664"/>
          </a:xfrm>
          <a:prstGeom prst="rect">
            <a:avLst/>
          </a:prstGeom>
          <a:noFill/>
        </p:spPr>
        <p:txBody>
          <a:bodyPr wrap="square" rtlCol="0">
            <a:spAutoFit/>
          </a:bodyPr>
          <a:lstStyle/>
          <a:p>
            <a:r>
              <a:rPr lang="en-US" sz="2400" b="1" dirty="0" smtClean="0"/>
              <a:t>Defining a circle: </a:t>
            </a:r>
          </a:p>
          <a:p>
            <a:r>
              <a:rPr lang="en-US" b="1" dirty="0" smtClean="0"/>
              <a:t>First method using equation </a:t>
            </a:r>
            <a:endParaRPr lang="en-US" b="1" dirty="0"/>
          </a:p>
        </p:txBody>
      </p:sp>
      <p:sp>
        <p:nvSpPr>
          <p:cNvPr id="22" name="TextBox 21"/>
          <p:cNvSpPr txBox="1"/>
          <p:nvPr/>
        </p:nvSpPr>
        <p:spPr>
          <a:xfrm>
            <a:off x="2819400" y="2271875"/>
            <a:ext cx="3733800" cy="923330"/>
          </a:xfrm>
          <a:prstGeom prst="rect">
            <a:avLst/>
          </a:prstGeom>
          <a:noFill/>
        </p:spPr>
        <p:txBody>
          <a:bodyPr wrap="square" rtlCol="0">
            <a:spAutoFit/>
          </a:bodyPr>
          <a:lstStyle/>
          <a:p>
            <a:r>
              <a:rPr lang="en-US" dirty="0" smtClean="0"/>
              <a:t>Where, 	x: the x coordinate</a:t>
            </a:r>
          </a:p>
          <a:p>
            <a:r>
              <a:rPr lang="en-US" dirty="0" smtClean="0"/>
              <a:t>	y: the y coordinate</a:t>
            </a:r>
          </a:p>
          <a:p>
            <a:r>
              <a:rPr lang="en-US" dirty="0" smtClean="0"/>
              <a:t>	r: the radius of the circle</a:t>
            </a:r>
            <a:endParaRPr lang="en-US" dirty="0"/>
          </a:p>
        </p:txBody>
      </p:sp>
      <p:graphicFrame>
        <p:nvGraphicFramePr>
          <p:cNvPr id="72706" name="Object 2"/>
          <p:cNvGraphicFramePr>
            <a:graphicFrameLocks noChangeAspect="1"/>
          </p:cNvGraphicFramePr>
          <p:nvPr/>
        </p:nvGraphicFramePr>
        <p:xfrm>
          <a:off x="381000" y="2052205"/>
          <a:ext cx="2635250" cy="2443595"/>
        </p:xfrm>
        <a:graphic>
          <a:graphicData uri="http://schemas.openxmlformats.org/presentationml/2006/ole">
            <p:oleObj spid="_x0000_s83970" name="Equation" r:id="rId3" imgW="698400" imgH="647640" progId="Equation.DSMT4">
              <p:embed/>
            </p:oleObj>
          </a:graphicData>
        </a:graphic>
      </p:graphicFrame>
      <p:grpSp>
        <p:nvGrpSpPr>
          <p:cNvPr id="2" name="Group 37"/>
          <p:cNvGrpSpPr/>
          <p:nvPr/>
        </p:nvGrpSpPr>
        <p:grpSpPr>
          <a:xfrm>
            <a:off x="6214404" y="2590800"/>
            <a:ext cx="2472396" cy="2286794"/>
            <a:chOff x="4572000" y="1828800"/>
            <a:chExt cx="2472396" cy="2286794"/>
          </a:xfrm>
        </p:grpSpPr>
        <p:sp>
          <p:nvSpPr>
            <p:cNvPr id="17" name="Oval 16"/>
            <p:cNvSpPr/>
            <p:nvPr/>
          </p:nvSpPr>
          <p:spPr>
            <a:xfrm>
              <a:off x="4572000" y="1828800"/>
              <a:ext cx="2438400"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a:off x="4572000" y="1829594"/>
              <a:ext cx="2438400" cy="2286000"/>
              <a:chOff x="4572000" y="1829594"/>
              <a:chExt cx="2438400" cy="2286000"/>
            </a:xfrm>
          </p:grpSpPr>
          <p:cxnSp>
            <p:nvCxnSpPr>
              <p:cNvPr id="23" name="Straight Connector 22"/>
              <p:cNvCxnSpPr>
                <a:stCxn id="17" idx="0"/>
                <a:endCxn id="17" idx="4"/>
              </p:cNvCxnSpPr>
              <p:nvPr/>
            </p:nvCxnSpPr>
            <p:spPr>
              <a:xfrm rot="16200000" flipH="1">
                <a:off x="4648200" y="2971800"/>
                <a:ext cx="22860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a:endCxn id="17" idx="6"/>
              </p:cNvCxnSpPr>
              <p:nvPr/>
            </p:nvCxnSpPr>
            <p:spPr>
              <a:xfrm rot="10800000" flipH="1">
                <a:off x="4572000" y="2971800"/>
                <a:ext cx="2438400"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7" idx="7"/>
              </p:cNvCxnSpPr>
              <p:nvPr/>
            </p:nvCxnSpPr>
            <p:spPr>
              <a:xfrm flipV="1">
                <a:off x="5791200" y="2163577"/>
                <a:ext cx="862104" cy="80822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6232782" y="2573594"/>
                <a:ext cx="822960" cy="1588"/>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4" name="Group 36"/>
            <p:cNvGrpSpPr/>
            <p:nvPr/>
          </p:nvGrpSpPr>
          <p:grpSpPr>
            <a:xfrm>
              <a:off x="5520396" y="1828800"/>
              <a:ext cx="1524000" cy="1436132"/>
              <a:chOff x="5520396" y="1828800"/>
              <a:chExt cx="1524000" cy="1436132"/>
            </a:xfrm>
          </p:grpSpPr>
          <p:sp>
            <p:nvSpPr>
              <p:cNvPr id="34" name="TextBox 33"/>
              <p:cNvSpPr txBox="1"/>
              <p:nvPr/>
            </p:nvSpPr>
            <p:spPr>
              <a:xfrm>
                <a:off x="6172200" y="2895600"/>
                <a:ext cx="457200" cy="369332"/>
              </a:xfrm>
              <a:prstGeom prst="rect">
                <a:avLst/>
              </a:prstGeom>
              <a:noFill/>
            </p:spPr>
            <p:txBody>
              <a:bodyPr wrap="square" rtlCol="0">
                <a:spAutoFit/>
              </a:bodyPr>
              <a:lstStyle/>
              <a:p>
                <a:r>
                  <a:rPr lang="en-US" dirty="0" smtClean="0"/>
                  <a:t>x</a:t>
                </a:r>
                <a:endParaRPr lang="en-US" dirty="0"/>
              </a:p>
            </p:txBody>
          </p:sp>
          <p:sp>
            <p:nvSpPr>
              <p:cNvPr id="35" name="TextBox 34"/>
              <p:cNvSpPr txBox="1"/>
              <p:nvPr/>
            </p:nvSpPr>
            <p:spPr>
              <a:xfrm>
                <a:off x="6587196" y="2438400"/>
                <a:ext cx="457200" cy="369332"/>
              </a:xfrm>
              <a:prstGeom prst="rect">
                <a:avLst/>
              </a:prstGeom>
              <a:noFill/>
            </p:spPr>
            <p:txBody>
              <a:bodyPr wrap="square" rtlCol="0">
                <a:spAutoFit/>
              </a:bodyPr>
              <a:lstStyle/>
              <a:p>
                <a:r>
                  <a:rPr lang="en-US" dirty="0" smtClean="0"/>
                  <a:t>y</a:t>
                </a:r>
                <a:endParaRPr lang="en-US" dirty="0"/>
              </a:p>
            </p:txBody>
          </p:sp>
          <p:sp>
            <p:nvSpPr>
              <p:cNvPr id="36" name="TextBox 35"/>
              <p:cNvSpPr txBox="1"/>
              <p:nvPr/>
            </p:nvSpPr>
            <p:spPr>
              <a:xfrm>
                <a:off x="6067864" y="2255464"/>
                <a:ext cx="457200" cy="369332"/>
              </a:xfrm>
              <a:prstGeom prst="rect">
                <a:avLst/>
              </a:prstGeom>
              <a:noFill/>
            </p:spPr>
            <p:txBody>
              <a:bodyPr wrap="square" rtlCol="0">
                <a:spAutoFit/>
              </a:bodyPr>
              <a:lstStyle/>
              <a:p>
                <a:r>
                  <a:rPr lang="en-US" dirty="0" smtClean="0"/>
                  <a:t>r</a:t>
                </a:r>
                <a:endParaRPr lang="en-US" dirty="0"/>
              </a:p>
            </p:txBody>
          </p:sp>
          <p:sp>
            <p:nvSpPr>
              <p:cNvPr id="40" name="TextBox 39"/>
              <p:cNvSpPr txBox="1"/>
              <p:nvPr/>
            </p:nvSpPr>
            <p:spPr>
              <a:xfrm>
                <a:off x="5520396" y="2895600"/>
                <a:ext cx="457200" cy="369332"/>
              </a:xfrm>
              <a:prstGeom prst="rect">
                <a:avLst/>
              </a:prstGeom>
              <a:noFill/>
            </p:spPr>
            <p:txBody>
              <a:bodyPr wrap="square" rtlCol="0">
                <a:spAutoFit/>
              </a:bodyPr>
              <a:lstStyle/>
              <a:p>
                <a:r>
                  <a:rPr lang="en-US" dirty="0" smtClean="0"/>
                  <a:t>O</a:t>
                </a:r>
                <a:endParaRPr lang="en-US" dirty="0"/>
              </a:p>
            </p:txBody>
          </p:sp>
          <p:sp>
            <p:nvSpPr>
              <p:cNvPr id="41" name="TextBox 40"/>
              <p:cNvSpPr txBox="1"/>
              <p:nvPr/>
            </p:nvSpPr>
            <p:spPr>
              <a:xfrm>
                <a:off x="6477000" y="2895600"/>
                <a:ext cx="457200" cy="369332"/>
              </a:xfrm>
              <a:prstGeom prst="rect">
                <a:avLst/>
              </a:prstGeom>
              <a:noFill/>
            </p:spPr>
            <p:txBody>
              <a:bodyPr wrap="square" rtlCol="0">
                <a:spAutoFit/>
              </a:bodyPr>
              <a:lstStyle/>
              <a:p>
                <a:r>
                  <a:rPr lang="en-US" dirty="0" smtClean="0"/>
                  <a:t>A</a:t>
                </a:r>
                <a:endParaRPr lang="en-US" dirty="0"/>
              </a:p>
            </p:txBody>
          </p:sp>
          <p:sp>
            <p:nvSpPr>
              <p:cNvPr id="42" name="TextBox 41"/>
              <p:cNvSpPr txBox="1"/>
              <p:nvPr/>
            </p:nvSpPr>
            <p:spPr>
              <a:xfrm>
                <a:off x="6510996" y="1828800"/>
                <a:ext cx="457200" cy="369332"/>
              </a:xfrm>
              <a:prstGeom prst="rect">
                <a:avLst/>
              </a:prstGeom>
              <a:noFill/>
            </p:spPr>
            <p:txBody>
              <a:bodyPr wrap="square" rtlCol="0">
                <a:spAutoFit/>
              </a:bodyPr>
              <a:lstStyle/>
              <a:p>
                <a:r>
                  <a:rPr lang="en-US" dirty="0" smtClean="0"/>
                  <a:t>B</a:t>
                </a:r>
                <a:endParaRPr lang="en-US" dirty="0"/>
              </a:p>
            </p:txBody>
          </p:sp>
        </p:grpSp>
      </p:grpSp>
      <p:sp>
        <p:nvSpPr>
          <p:cNvPr id="39" name="TextBox 38"/>
          <p:cNvSpPr txBox="1"/>
          <p:nvPr/>
        </p:nvSpPr>
        <p:spPr>
          <a:xfrm>
            <a:off x="381000" y="4572000"/>
            <a:ext cx="6400800" cy="1846659"/>
          </a:xfrm>
          <a:prstGeom prst="rect">
            <a:avLst/>
          </a:prstGeom>
          <a:noFill/>
        </p:spPr>
        <p:txBody>
          <a:bodyPr wrap="square" rtlCol="0">
            <a:spAutoFit/>
          </a:bodyPr>
          <a:lstStyle/>
          <a:p>
            <a:r>
              <a:rPr lang="en-US" dirty="0" smtClean="0"/>
              <a:t>Hence a point </a:t>
            </a:r>
            <a:r>
              <a:rPr lang="en-US" sz="2400" dirty="0" smtClean="0"/>
              <a:t>(x, y)</a:t>
            </a:r>
            <a:r>
              <a:rPr lang="en-US" dirty="0" smtClean="0"/>
              <a:t> means</a:t>
            </a:r>
          </a:p>
          <a:p>
            <a:endParaRPr lang="en-US" dirty="0" smtClean="0"/>
          </a:p>
          <a:p>
            <a:r>
              <a:rPr lang="en-US" dirty="0" smtClean="0"/>
              <a:t>Therefore, if we set a value for x, we could be able to compute y.</a:t>
            </a:r>
          </a:p>
          <a:p>
            <a:r>
              <a:rPr lang="en-US" dirty="0" smtClean="0"/>
              <a:t>Step 1. Set x to 0, compute y, draw 8 points using symmetry</a:t>
            </a:r>
          </a:p>
          <a:p>
            <a:r>
              <a:rPr lang="en-US" dirty="0" smtClean="0"/>
              <a:t>Step 2. Increase x by compute y, draw 8 points using symmetry</a:t>
            </a:r>
          </a:p>
          <a:p>
            <a:r>
              <a:rPr lang="en-US" dirty="0" smtClean="0"/>
              <a:t>Step 3. Repeat step 2 until x&gt;OA	 </a:t>
            </a:r>
            <a:endParaRPr lang="en-US" dirty="0"/>
          </a:p>
        </p:txBody>
      </p:sp>
      <p:graphicFrame>
        <p:nvGraphicFramePr>
          <p:cNvPr id="72707" name="Object 3"/>
          <p:cNvGraphicFramePr>
            <a:graphicFrameLocks noChangeAspect="1"/>
          </p:cNvGraphicFramePr>
          <p:nvPr/>
        </p:nvGraphicFramePr>
        <p:xfrm>
          <a:off x="3124200" y="4419600"/>
          <a:ext cx="1905000" cy="670278"/>
        </p:xfrm>
        <a:graphic>
          <a:graphicData uri="http://schemas.openxmlformats.org/presentationml/2006/ole">
            <p:oleObj spid="_x0000_s83971" name="Equation" r:id="rId4" imgW="685800" imgH="241200" progId="Equation.DSMT4">
              <p:embed/>
            </p:oleObj>
          </a:graphicData>
        </a:graphic>
      </p:graphicFrame>
      <p:sp>
        <p:nvSpPr>
          <p:cNvPr id="30" name="Rectangle 29"/>
          <p:cNvSpPr/>
          <p:nvPr/>
        </p:nvSpPr>
        <p:spPr>
          <a:xfrm>
            <a:off x="228600" y="1371600"/>
            <a:ext cx="59436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7419536" y="2971800"/>
            <a:ext cx="914400" cy="762000"/>
          </a:xfrm>
          <a:prstGeom prst="triangle">
            <a:avLst>
              <a:gd name="adj" fmla="val 9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rot="6823707">
            <a:off x="6633276" y="1911861"/>
            <a:ext cx="624407" cy="16882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2"/>
          <p:cNvGrpSpPr/>
          <p:nvPr/>
        </p:nvGrpSpPr>
        <p:grpSpPr>
          <a:xfrm>
            <a:off x="3505201" y="1371600"/>
            <a:ext cx="2743199" cy="2057399"/>
            <a:chOff x="3505201" y="1371600"/>
            <a:chExt cx="2743199" cy="2057399"/>
          </a:xfrm>
        </p:grpSpPr>
        <p:grpSp>
          <p:nvGrpSpPr>
            <p:cNvPr id="6" name="Group 49"/>
            <p:cNvGrpSpPr/>
            <p:nvPr/>
          </p:nvGrpSpPr>
          <p:grpSpPr>
            <a:xfrm>
              <a:off x="3505201" y="1371600"/>
              <a:ext cx="2743199" cy="2057399"/>
              <a:chOff x="2590801" y="2590799"/>
              <a:chExt cx="2743199" cy="2057399"/>
            </a:xfrm>
          </p:grpSpPr>
          <p:grpSp>
            <p:nvGrpSpPr>
              <p:cNvPr id="7" name="Group 47"/>
              <p:cNvGrpSpPr/>
              <p:nvPr/>
            </p:nvGrpSpPr>
            <p:grpSpPr>
              <a:xfrm>
                <a:off x="2590801" y="2590799"/>
                <a:ext cx="2667000" cy="2057399"/>
                <a:chOff x="3375991" y="2912156"/>
                <a:chExt cx="1159565" cy="1140457"/>
              </a:xfrm>
            </p:grpSpPr>
            <p:cxnSp>
              <p:nvCxnSpPr>
                <p:cNvPr id="31" name="Straight Connector 30"/>
                <p:cNvCxnSpPr/>
                <p:nvPr/>
              </p:nvCxnSpPr>
              <p:spPr>
                <a:xfrm rot="10800000" flipH="1">
                  <a:off x="3532723" y="3886199"/>
                  <a:ext cx="874643" cy="158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547404" y="3077977"/>
                  <a:ext cx="862104" cy="808223"/>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3988986" y="3487994"/>
                  <a:ext cx="822960" cy="1588"/>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61533" y="3847885"/>
                  <a:ext cx="176457" cy="204728"/>
                </a:xfrm>
                <a:prstGeom prst="rect">
                  <a:avLst/>
                </a:prstGeom>
                <a:noFill/>
                <a:ln>
                  <a:noFill/>
                </a:ln>
              </p:spPr>
              <p:txBody>
                <a:bodyPr wrap="square" rtlCol="0">
                  <a:spAutoFit/>
                </a:bodyPr>
                <a:lstStyle/>
                <a:p>
                  <a:r>
                    <a:rPr lang="en-US" dirty="0" smtClean="0">
                      <a:solidFill>
                        <a:schemeClr val="bg1"/>
                      </a:solidFill>
                    </a:rPr>
                    <a:t>x</a:t>
                  </a:r>
                  <a:endParaRPr lang="en-US" dirty="0">
                    <a:solidFill>
                      <a:schemeClr val="bg1"/>
                    </a:solidFill>
                  </a:endParaRPr>
                </a:p>
              </p:txBody>
            </p:sp>
            <p:sp>
              <p:nvSpPr>
                <p:cNvPr id="44" name="TextBox 43"/>
                <p:cNvSpPr txBox="1"/>
                <p:nvPr/>
              </p:nvSpPr>
              <p:spPr>
                <a:xfrm>
                  <a:off x="4409660" y="3352799"/>
                  <a:ext cx="125896" cy="204728"/>
                </a:xfrm>
                <a:prstGeom prst="rect">
                  <a:avLst/>
                </a:prstGeom>
                <a:noFill/>
                <a:ln>
                  <a:noFill/>
                </a:ln>
              </p:spPr>
              <p:txBody>
                <a:bodyPr wrap="square" rtlCol="0">
                  <a:spAutoFit/>
                </a:bodyPr>
                <a:lstStyle/>
                <a:p>
                  <a:r>
                    <a:rPr lang="en-US" dirty="0" smtClean="0">
                      <a:solidFill>
                        <a:schemeClr val="bg1"/>
                      </a:solidFill>
                    </a:rPr>
                    <a:t>y</a:t>
                  </a:r>
                  <a:endParaRPr lang="en-US" dirty="0">
                    <a:solidFill>
                      <a:schemeClr val="bg1"/>
                    </a:solidFill>
                  </a:endParaRPr>
                </a:p>
              </p:txBody>
            </p:sp>
            <p:sp>
              <p:nvSpPr>
                <p:cNvPr id="45" name="TextBox 44"/>
                <p:cNvSpPr txBox="1"/>
                <p:nvPr/>
              </p:nvSpPr>
              <p:spPr>
                <a:xfrm>
                  <a:off x="3939208" y="3254342"/>
                  <a:ext cx="181402" cy="221789"/>
                </a:xfrm>
                <a:prstGeom prst="rect">
                  <a:avLst/>
                </a:prstGeom>
                <a:noFill/>
                <a:ln>
                  <a:noFill/>
                </a:ln>
              </p:spPr>
              <p:txBody>
                <a:bodyPr wrap="square" rtlCol="0">
                  <a:spAutoFit/>
                </a:bodyPr>
                <a:lstStyle/>
                <a:p>
                  <a:r>
                    <a:rPr lang="en-US" sz="2000" dirty="0" smtClean="0">
                      <a:solidFill>
                        <a:schemeClr val="bg1"/>
                      </a:solidFill>
                    </a:rPr>
                    <a:t>r</a:t>
                  </a:r>
                  <a:endParaRPr lang="en-US" sz="2000" dirty="0">
                    <a:solidFill>
                      <a:schemeClr val="bg1"/>
                    </a:solidFill>
                  </a:endParaRPr>
                </a:p>
              </p:txBody>
            </p:sp>
            <p:sp>
              <p:nvSpPr>
                <p:cNvPr id="46" name="TextBox 45"/>
                <p:cNvSpPr txBox="1"/>
                <p:nvPr/>
              </p:nvSpPr>
              <p:spPr>
                <a:xfrm>
                  <a:off x="3375991" y="3810000"/>
                  <a:ext cx="198783" cy="204728"/>
                </a:xfrm>
                <a:prstGeom prst="rect">
                  <a:avLst/>
                </a:prstGeom>
                <a:noFill/>
                <a:ln>
                  <a:noFill/>
                </a:ln>
              </p:spPr>
              <p:txBody>
                <a:bodyPr wrap="square" rtlCol="0">
                  <a:spAutoFit/>
                </a:bodyPr>
                <a:lstStyle/>
                <a:p>
                  <a:r>
                    <a:rPr lang="en-US" dirty="0" smtClean="0">
                      <a:solidFill>
                        <a:schemeClr val="bg1"/>
                      </a:solidFill>
                    </a:rPr>
                    <a:t>O</a:t>
                  </a:r>
                  <a:endParaRPr lang="en-US" dirty="0">
                    <a:solidFill>
                      <a:schemeClr val="bg1"/>
                    </a:solidFill>
                  </a:endParaRPr>
                </a:p>
              </p:txBody>
            </p:sp>
            <p:sp>
              <p:nvSpPr>
                <p:cNvPr id="47" name="TextBox 46"/>
                <p:cNvSpPr txBox="1"/>
                <p:nvPr/>
              </p:nvSpPr>
              <p:spPr>
                <a:xfrm>
                  <a:off x="4366591" y="2912156"/>
                  <a:ext cx="168965" cy="204728"/>
                </a:xfrm>
                <a:prstGeom prst="rect">
                  <a:avLst/>
                </a:prstGeom>
                <a:noFill/>
                <a:ln>
                  <a:noFill/>
                </a:ln>
              </p:spPr>
              <p:txBody>
                <a:bodyPr wrap="square" rtlCol="0">
                  <a:spAutoFit/>
                </a:bodyPr>
                <a:lstStyle/>
                <a:p>
                  <a:r>
                    <a:rPr lang="en-US" dirty="0" smtClean="0">
                      <a:solidFill>
                        <a:schemeClr val="bg1"/>
                      </a:solidFill>
                    </a:rPr>
                    <a:t>B</a:t>
                  </a:r>
                  <a:endParaRPr lang="en-US" dirty="0">
                    <a:solidFill>
                      <a:schemeClr val="bg1"/>
                    </a:solidFill>
                  </a:endParaRPr>
                </a:p>
              </p:txBody>
            </p:sp>
          </p:grpSp>
          <p:sp>
            <p:nvSpPr>
              <p:cNvPr id="49" name="TextBox 48"/>
              <p:cNvSpPr txBox="1"/>
              <p:nvPr/>
            </p:nvSpPr>
            <p:spPr>
              <a:xfrm>
                <a:off x="4876800" y="4267200"/>
                <a:ext cx="457200" cy="369332"/>
              </a:xfrm>
              <a:prstGeom prst="rect">
                <a:avLst/>
              </a:prstGeom>
              <a:noFill/>
            </p:spPr>
            <p:txBody>
              <a:bodyPr wrap="square" rtlCol="0">
                <a:spAutoFit/>
              </a:bodyPr>
              <a:lstStyle/>
              <a:p>
                <a:r>
                  <a:rPr lang="en-US" dirty="0" smtClean="0">
                    <a:solidFill>
                      <a:schemeClr val="bg1"/>
                    </a:solidFill>
                  </a:rPr>
                  <a:t>A</a:t>
                </a:r>
                <a:endParaRPr lang="en-US" dirty="0">
                  <a:solidFill>
                    <a:schemeClr val="bg1"/>
                  </a:solidFill>
                </a:endParaRPr>
              </a:p>
            </p:txBody>
          </p:sp>
        </p:grpSp>
        <p:sp>
          <p:nvSpPr>
            <p:cNvPr id="48" name="Freeform 47"/>
            <p:cNvSpPr/>
            <p:nvPr/>
          </p:nvSpPr>
          <p:spPr>
            <a:xfrm>
              <a:off x="4684542" y="2546252"/>
              <a:ext cx="323557" cy="604911"/>
            </a:xfrm>
            <a:custGeom>
              <a:avLst/>
              <a:gdLst>
                <a:gd name="connsiteX0" fmla="*/ 0 w 323557"/>
                <a:gd name="connsiteY0" fmla="*/ 0 h 604911"/>
                <a:gd name="connsiteX1" fmla="*/ 309489 w 323557"/>
                <a:gd name="connsiteY1" fmla="*/ 281354 h 604911"/>
                <a:gd name="connsiteX2" fmla="*/ 84406 w 323557"/>
                <a:gd name="connsiteY2" fmla="*/ 604911 h 604911"/>
                <a:gd name="connsiteX3" fmla="*/ 84406 w 323557"/>
                <a:gd name="connsiteY3" fmla="*/ 604911 h 604911"/>
              </a:gdLst>
              <a:ahLst/>
              <a:cxnLst>
                <a:cxn ang="0">
                  <a:pos x="connsiteX0" y="connsiteY0"/>
                </a:cxn>
                <a:cxn ang="0">
                  <a:pos x="connsiteX1" y="connsiteY1"/>
                </a:cxn>
                <a:cxn ang="0">
                  <a:pos x="connsiteX2" y="connsiteY2"/>
                </a:cxn>
                <a:cxn ang="0">
                  <a:pos x="connsiteX3" y="connsiteY3"/>
                </a:cxn>
              </a:cxnLst>
              <a:rect l="l" t="t" r="r" b="b"/>
              <a:pathLst>
                <a:path w="323557" h="604911">
                  <a:moveTo>
                    <a:pt x="0" y="0"/>
                  </a:moveTo>
                  <a:cubicBezTo>
                    <a:pt x="147710" y="90268"/>
                    <a:pt x="295421" y="180536"/>
                    <a:pt x="309489" y="281354"/>
                  </a:cubicBezTo>
                  <a:cubicBezTo>
                    <a:pt x="323557" y="382173"/>
                    <a:pt x="84406" y="604911"/>
                    <a:pt x="84406" y="604911"/>
                  </a:cubicBezTo>
                  <a:lnTo>
                    <a:pt x="84406" y="604911"/>
                  </a:lnTo>
                </a:path>
              </a:pathLst>
            </a:custGeom>
            <a:ln w="222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4205068" y="2777196"/>
              <a:ext cx="609600" cy="369332"/>
            </a:xfrm>
            <a:prstGeom prst="rect">
              <a:avLst/>
            </a:prstGeom>
            <a:noFill/>
          </p:spPr>
          <p:txBody>
            <a:bodyPr wrap="square" rtlCol="0">
              <a:spAutoFit/>
            </a:bodyPr>
            <a:lstStyle/>
            <a:p>
              <a:r>
                <a:rPr lang="en-US" dirty="0" smtClean="0">
                  <a:solidFill>
                    <a:schemeClr val="bg1"/>
                  </a:solidFill>
                </a:rPr>
                <a:t>45</a:t>
              </a:r>
              <a:r>
                <a:rPr lang="en-US" baseline="30000" dirty="0" smtClean="0">
                  <a:solidFill>
                    <a:schemeClr val="bg1"/>
                  </a:solidFill>
                </a:rPr>
                <a:t>0</a:t>
              </a:r>
              <a:endParaRPr lang="en-US" dirty="0">
                <a:solidFill>
                  <a:schemeClr val="bg1"/>
                </a:solidFill>
              </a:endParaRPr>
            </a:p>
          </p:txBody>
        </p:sp>
      </p:grpSp>
      <p:graphicFrame>
        <p:nvGraphicFramePr>
          <p:cNvPr id="75780" name="Object 4"/>
          <p:cNvGraphicFramePr>
            <a:graphicFrameLocks noChangeAspect="1"/>
          </p:cNvGraphicFramePr>
          <p:nvPr/>
        </p:nvGraphicFramePr>
        <p:xfrm>
          <a:off x="741382" y="1524001"/>
          <a:ext cx="3076687" cy="2971799"/>
        </p:xfrm>
        <a:graphic>
          <a:graphicData uri="http://schemas.openxmlformats.org/presentationml/2006/ole">
            <p:oleObj spid="_x0000_s83972" name="Equation" r:id="rId5" imgW="1117440" imgH="1079280" progId="Equation.DSMT4">
              <p:embed/>
            </p:oleObj>
          </a:graphicData>
        </a:graphic>
      </p:graphicFrame>
      <p:sp>
        <p:nvSpPr>
          <p:cNvPr id="54" name="TextBox 53"/>
          <p:cNvSpPr txBox="1"/>
          <p:nvPr/>
        </p:nvSpPr>
        <p:spPr>
          <a:xfrm>
            <a:off x="304800" y="4419600"/>
            <a:ext cx="6019800" cy="1938992"/>
          </a:xfrm>
          <a:prstGeom prst="rect">
            <a:avLst/>
          </a:prstGeom>
          <a:noFill/>
        </p:spPr>
        <p:txBody>
          <a:bodyPr wrap="square" rtlCol="0">
            <a:spAutoFit/>
          </a:bodyPr>
          <a:lstStyle/>
          <a:p>
            <a:r>
              <a:rPr lang="en-US" sz="2000" b="1" dirty="0" smtClean="0">
                <a:solidFill>
                  <a:schemeClr val="bg1"/>
                </a:solidFill>
              </a:rPr>
              <a:t>Now, </a:t>
            </a:r>
          </a:p>
          <a:p>
            <a:r>
              <a:rPr lang="en-US" sz="2000" b="1" u="sng" dirty="0" smtClean="0">
                <a:solidFill>
                  <a:schemeClr val="bg1"/>
                </a:solidFill>
              </a:rPr>
              <a:t>Step 1.</a:t>
            </a:r>
            <a:r>
              <a:rPr lang="en-US" sz="2000" b="1" dirty="0" smtClean="0">
                <a:solidFill>
                  <a:schemeClr val="bg1"/>
                </a:solidFill>
              </a:rPr>
              <a:t> </a:t>
            </a:r>
            <a:r>
              <a:rPr lang="en-US" sz="2000" dirty="0" smtClean="0">
                <a:solidFill>
                  <a:schemeClr val="bg1"/>
                </a:solidFill>
              </a:rPr>
              <a:t>start from x=0, compute y, draw point (x, y) on the curve BC, draw more 7 symmetric points</a:t>
            </a:r>
          </a:p>
          <a:p>
            <a:r>
              <a:rPr lang="en-US" sz="2000" b="1" u="sng" dirty="0" smtClean="0">
                <a:solidFill>
                  <a:schemeClr val="bg1"/>
                </a:solidFill>
              </a:rPr>
              <a:t>Step 2.</a:t>
            </a:r>
            <a:r>
              <a:rPr lang="en-US" sz="2000" b="1" dirty="0" smtClean="0">
                <a:solidFill>
                  <a:schemeClr val="bg1"/>
                </a:solidFill>
              </a:rPr>
              <a:t> </a:t>
            </a:r>
            <a:r>
              <a:rPr lang="en-US" sz="2000" dirty="0" smtClean="0">
                <a:solidFill>
                  <a:schemeClr val="bg1"/>
                </a:solidFill>
              </a:rPr>
              <a:t>increase x by 1, compute y, draw point (x, y) on the curve BC, draw more 7 symmetric points</a:t>
            </a:r>
          </a:p>
          <a:p>
            <a:r>
              <a:rPr lang="en-US" sz="2000" b="1" u="sng" dirty="0" smtClean="0">
                <a:solidFill>
                  <a:schemeClr val="bg1"/>
                </a:solidFill>
              </a:rPr>
              <a:t>Step 3.</a:t>
            </a:r>
            <a:r>
              <a:rPr lang="en-US" sz="2000" b="1" dirty="0" smtClean="0">
                <a:solidFill>
                  <a:schemeClr val="bg1"/>
                </a:solidFill>
              </a:rPr>
              <a:t> </a:t>
            </a:r>
            <a:r>
              <a:rPr lang="en-US" sz="2000" dirty="0" smtClean="0">
                <a:solidFill>
                  <a:schemeClr val="bg1"/>
                </a:solidFill>
              </a:rPr>
              <a:t>repeat step 2 until x&lt;r/</a:t>
            </a:r>
            <a:r>
              <a:rPr lang="en-US" sz="2000" dirty="0" smtClean="0">
                <a:solidFill>
                  <a:schemeClr val="bg1"/>
                </a:solidFill>
                <a:latin typeface="Arial Unicode MS"/>
                <a:ea typeface="Arial Unicode MS"/>
                <a:cs typeface="Arial Unicode MS"/>
              </a:rPr>
              <a:t>√2</a:t>
            </a:r>
            <a:endParaRPr lang="en-US" sz="2000" dirty="0">
              <a:solidFill>
                <a:schemeClr val="bg1"/>
              </a:solidFill>
            </a:endParaRPr>
          </a:p>
        </p:txBody>
      </p:sp>
      <p:sp>
        <p:nvSpPr>
          <p:cNvPr id="55" name="Freeform 54"/>
          <p:cNvSpPr/>
          <p:nvPr/>
        </p:nvSpPr>
        <p:spPr>
          <a:xfrm>
            <a:off x="7427742" y="2588455"/>
            <a:ext cx="872196" cy="337625"/>
          </a:xfrm>
          <a:custGeom>
            <a:avLst/>
            <a:gdLst>
              <a:gd name="connsiteX0" fmla="*/ 0 w 872196"/>
              <a:gd name="connsiteY0" fmla="*/ 0 h 337625"/>
              <a:gd name="connsiteX1" fmla="*/ 506436 w 872196"/>
              <a:gd name="connsiteY1" fmla="*/ 84407 h 337625"/>
              <a:gd name="connsiteX2" fmla="*/ 872196 w 872196"/>
              <a:gd name="connsiteY2" fmla="*/ 337625 h 337625"/>
            </a:gdLst>
            <a:ahLst/>
            <a:cxnLst>
              <a:cxn ang="0">
                <a:pos x="connsiteX0" y="connsiteY0"/>
              </a:cxn>
              <a:cxn ang="0">
                <a:pos x="connsiteX1" y="connsiteY1"/>
              </a:cxn>
              <a:cxn ang="0">
                <a:pos x="connsiteX2" y="connsiteY2"/>
              </a:cxn>
            </a:cxnLst>
            <a:rect l="l" t="t" r="r" b="b"/>
            <a:pathLst>
              <a:path w="872196" h="337625">
                <a:moveTo>
                  <a:pt x="0" y="0"/>
                </a:moveTo>
                <a:cubicBezTo>
                  <a:pt x="180535" y="14068"/>
                  <a:pt x="361070" y="28136"/>
                  <a:pt x="506436" y="84407"/>
                </a:cubicBezTo>
                <a:cubicBezTo>
                  <a:pt x="651802" y="140678"/>
                  <a:pt x="761999" y="239151"/>
                  <a:pt x="872196" y="337625"/>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7162800" y="2512200"/>
            <a:ext cx="457200" cy="369332"/>
          </a:xfrm>
          <a:prstGeom prst="rect">
            <a:avLst/>
          </a:prstGeom>
          <a:noFill/>
        </p:spPr>
        <p:txBody>
          <a:bodyPr wrap="square" rtlCol="0">
            <a:spAutoFit/>
          </a:bodyPr>
          <a:lstStyle/>
          <a:p>
            <a:r>
              <a:rPr lang="en-US" dirty="0" smtClean="0"/>
              <a:t>C</a:t>
            </a:r>
            <a:endParaRPr lang="en-US" dirty="0"/>
          </a:p>
        </p:txBody>
      </p:sp>
      <p:sp>
        <p:nvSpPr>
          <p:cNvPr id="56" name="TextBox 55"/>
          <p:cNvSpPr txBox="1"/>
          <p:nvPr/>
        </p:nvSpPr>
        <p:spPr>
          <a:xfrm>
            <a:off x="6858000" y="4876800"/>
            <a:ext cx="1905000" cy="923330"/>
          </a:xfrm>
          <a:prstGeom prst="rect">
            <a:avLst/>
          </a:prstGeom>
          <a:noFill/>
        </p:spPr>
        <p:txBody>
          <a:bodyPr wrap="square" rtlCol="0">
            <a:spAutoFit/>
          </a:bodyPr>
          <a:lstStyle/>
          <a:p>
            <a:r>
              <a:rPr lang="en-US" i="1" dirty="0" smtClean="0"/>
              <a:t>To calculate OA, consider the blue filled triangle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Second Method using </a:t>
            </a:r>
            <a:r>
              <a:rPr lang="en-US" sz="2000" b="1" u="sng" dirty="0" smtClean="0"/>
              <a:t>Trigonometric Functions</a:t>
            </a:r>
            <a:r>
              <a:rPr lang="en-US" b="1" u="sng" dirty="0" smtClean="0"/>
              <a:t> </a:t>
            </a:r>
            <a:endParaRPr lang="en-US" b="1" u="sng"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Second Method using </a:t>
            </a:r>
            <a:r>
              <a:rPr lang="en-US" sz="2000" b="1" u="sng" dirty="0" smtClean="0"/>
              <a:t>Trigonometric Functions</a:t>
            </a:r>
            <a:r>
              <a:rPr lang="en-US" b="1" u="sng" dirty="0" smtClean="0"/>
              <a:t> </a:t>
            </a:r>
            <a:endParaRPr lang="en-US" b="1" u="sng" dirty="0"/>
          </a:p>
        </p:txBody>
      </p:sp>
      <p:sp>
        <p:nvSpPr>
          <p:cNvPr id="27" name="Rectangle 26"/>
          <p:cNvSpPr/>
          <p:nvPr/>
        </p:nvSpPr>
        <p:spPr>
          <a:xfrm>
            <a:off x="457200" y="2286000"/>
            <a:ext cx="4137901" cy="2031325"/>
          </a:xfrm>
          <a:prstGeom prst="rect">
            <a:avLst/>
          </a:prstGeom>
        </p:spPr>
        <p:txBody>
          <a:bodyPr wrap="square">
            <a:spAutoFit/>
          </a:bodyPr>
          <a:lstStyle/>
          <a:p>
            <a:r>
              <a:rPr lang="en-US" dirty="0" smtClean="0"/>
              <a:t>From trigonometric function:</a:t>
            </a:r>
          </a:p>
          <a:p>
            <a:r>
              <a:rPr lang="en-US" dirty="0" smtClean="0"/>
              <a:t>x=</a:t>
            </a:r>
            <a:r>
              <a:rPr lang="en-US" i="1" dirty="0" smtClean="0"/>
              <a:t>r</a:t>
            </a:r>
            <a:r>
              <a:rPr lang="en-US" dirty="0" smtClean="0"/>
              <a:t> </a:t>
            </a:r>
            <a:r>
              <a:rPr lang="en-US" dirty="0" err="1" smtClean="0"/>
              <a:t>cos</a:t>
            </a:r>
            <a:r>
              <a:rPr lang="en-US" dirty="0" smtClean="0"/>
              <a:t> </a:t>
            </a:r>
            <a:r>
              <a:rPr lang="el-GR" i="1" dirty="0" smtClean="0">
                <a:latin typeface="Arial Unicode MS"/>
                <a:ea typeface="Arial Unicode MS"/>
                <a:cs typeface="Arial Unicode MS"/>
              </a:rPr>
              <a:t>θ</a:t>
            </a:r>
            <a:r>
              <a:rPr lang="en-US" dirty="0" smtClean="0">
                <a:latin typeface="Arial Unicode MS"/>
                <a:ea typeface="Arial Unicode MS"/>
                <a:cs typeface="Arial Unicode MS"/>
              </a:rPr>
              <a:t>			y=</a:t>
            </a:r>
            <a:r>
              <a:rPr lang="en-US" i="1" dirty="0" smtClean="0">
                <a:latin typeface="Arial Unicode MS"/>
                <a:ea typeface="Arial Unicode MS"/>
                <a:cs typeface="Arial Unicode MS"/>
              </a:rPr>
              <a:t>r</a:t>
            </a:r>
            <a:r>
              <a:rPr lang="en-US" dirty="0" smtClean="0">
                <a:latin typeface="Arial Unicode MS"/>
                <a:ea typeface="Arial Unicode MS"/>
                <a:cs typeface="Arial Unicode MS"/>
              </a:rPr>
              <a:t> sin</a:t>
            </a:r>
            <a:r>
              <a:rPr lang="el-GR" i="1" dirty="0" smtClean="0">
                <a:latin typeface="Arial Unicode MS"/>
                <a:ea typeface="Arial Unicode MS"/>
                <a:cs typeface="Arial Unicode MS"/>
              </a:rPr>
              <a:t> θ</a:t>
            </a:r>
            <a:endParaRPr lang="en-US" dirty="0" smtClean="0">
              <a:latin typeface="Arial Unicode MS"/>
              <a:ea typeface="Arial Unicode MS"/>
              <a:cs typeface="Arial Unicode MS"/>
            </a:endParaRPr>
          </a:p>
          <a:p>
            <a:endParaRPr lang="en-US" i="1" dirty="0" smtClean="0">
              <a:latin typeface="Arial Unicode MS"/>
              <a:ea typeface="Arial Unicode MS"/>
              <a:cs typeface="Arial Unicode MS"/>
            </a:endParaRPr>
          </a:p>
          <a:p>
            <a:r>
              <a:rPr lang="el-GR" i="1" dirty="0" smtClean="0">
                <a:latin typeface="Arial Unicode MS"/>
                <a:ea typeface="Arial Unicode MS"/>
                <a:cs typeface="Arial Unicode MS"/>
              </a:rPr>
              <a:t>θ</a:t>
            </a:r>
            <a:r>
              <a:rPr lang="en-US" i="1" dirty="0" smtClean="0">
                <a:latin typeface="Arial Unicode MS"/>
                <a:ea typeface="Arial Unicode MS"/>
                <a:cs typeface="Arial Unicode MS"/>
              </a:rPr>
              <a:t>: </a:t>
            </a:r>
            <a:r>
              <a:rPr lang="en-US" dirty="0" smtClean="0">
                <a:latin typeface="Arial Unicode MS"/>
                <a:ea typeface="Arial Unicode MS"/>
                <a:cs typeface="Arial Unicode MS"/>
              </a:rPr>
              <a:t>Current angle</a:t>
            </a:r>
          </a:p>
          <a:p>
            <a:r>
              <a:rPr lang="en-US" i="1" dirty="0" smtClean="0">
                <a:latin typeface="Arial Unicode MS"/>
                <a:ea typeface="Arial Unicode MS"/>
                <a:cs typeface="Arial Unicode MS"/>
              </a:rPr>
              <a:t>r</a:t>
            </a:r>
            <a:r>
              <a:rPr lang="en-US" dirty="0" smtClean="0">
                <a:latin typeface="Arial Unicode MS"/>
                <a:ea typeface="Arial Unicode MS"/>
                <a:cs typeface="Arial Unicode MS"/>
              </a:rPr>
              <a:t>: Circle Radius</a:t>
            </a:r>
          </a:p>
          <a:p>
            <a:r>
              <a:rPr lang="en-US" i="1" dirty="0" smtClean="0">
                <a:latin typeface="Arial Unicode MS"/>
                <a:ea typeface="Arial Unicode MS"/>
                <a:cs typeface="Arial Unicode MS"/>
              </a:rPr>
              <a:t>x</a:t>
            </a:r>
            <a:r>
              <a:rPr lang="en-US" dirty="0" smtClean="0">
                <a:latin typeface="Arial Unicode MS"/>
                <a:ea typeface="Arial Unicode MS"/>
                <a:cs typeface="Arial Unicode MS"/>
              </a:rPr>
              <a:t>: x-coordinate</a:t>
            </a:r>
          </a:p>
          <a:p>
            <a:r>
              <a:rPr lang="en-US" i="1" dirty="0" smtClean="0">
                <a:latin typeface="Arial Unicode MS"/>
                <a:ea typeface="Arial Unicode MS"/>
                <a:cs typeface="Arial Unicode MS"/>
              </a:rPr>
              <a:t>y: </a:t>
            </a:r>
            <a:r>
              <a:rPr lang="en-US" dirty="0" smtClean="0">
                <a:latin typeface="Arial Unicode MS"/>
                <a:ea typeface="Arial Unicode MS"/>
                <a:cs typeface="Arial Unicode MS"/>
              </a:rPr>
              <a:t>y-coordinate</a:t>
            </a:r>
          </a:p>
        </p:txBody>
      </p:sp>
      <p:pic>
        <p:nvPicPr>
          <p:cNvPr id="122883" name="Picture 3"/>
          <p:cNvPicPr>
            <a:picLocks noChangeAspect="1" noChangeArrowheads="1"/>
          </p:cNvPicPr>
          <p:nvPr/>
        </p:nvPicPr>
        <p:blipFill>
          <a:blip r:embed="rId2"/>
          <a:srcRect/>
          <a:stretch>
            <a:fillRect/>
          </a:stretch>
        </p:blipFill>
        <p:spPr bwMode="auto">
          <a:xfrm>
            <a:off x="5105400" y="2429223"/>
            <a:ext cx="4024532" cy="34381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Second Method using </a:t>
            </a:r>
            <a:r>
              <a:rPr lang="en-US" sz="2000" b="1" u="sng" dirty="0" smtClean="0"/>
              <a:t>Trigonometric Functions</a:t>
            </a:r>
            <a:r>
              <a:rPr lang="en-US" b="1" u="sng" dirty="0" smtClean="0"/>
              <a:t> </a:t>
            </a:r>
            <a:endParaRPr lang="en-US" b="1" u="sng" dirty="0"/>
          </a:p>
        </p:txBody>
      </p:sp>
      <p:sp>
        <p:nvSpPr>
          <p:cNvPr id="27" name="Rectangle 26"/>
          <p:cNvSpPr/>
          <p:nvPr/>
        </p:nvSpPr>
        <p:spPr>
          <a:xfrm>
            <a:off x="457201" y="2286000"/>
            <a:ext cx="3886199" cy="2031325"/>
          </a:xfrm>
          <a:prstGeom prst="rect">
            <a:avLst/>
          </a:prstGeom>
        </p:spPr>
        <p:txBody>
          <a:bodyPr wrap="square">
            <a:spAutoFit/>
          </a:bodyPr>
          <a:lstStyle/>
          <a:p>
            <a:r>
              <a:rPr lang="en-US" dirty="0" smtClean="0"/>
              <a:t>From trigonometric function:</a:t>
            </a:r>
          </a:p>
          <a:p>
            <a:r>
              <a:rPr lang="en-US" dirty="0" smtClean="0"/>
              <a:t>x=</a:t>
            </a:r>
            <a:r>
              <a:rPr lang="en-US" i="1" dirty="0" smtClean="0"/>
              <a:t>r</a:t>
            </a:r>
            <a:r>
              <a:rPr lang="en-US" dirty="0" smtClean="0"/>
              <a:t> </a:t>
            </a:r>
            <a:r>
              <a:rPr lang="en-US" dirty="0" err="1" smtClean="0"/>
              <a:t>cos</a:t>
            </a:r>
            <a:r>
              <a:rPr lang="en-US" dirty="0" smtClean="0"/>
              <a:t> </a:t>
            </a:r>
            <a:r>
              <a:rPr lang="el-GR" i="1" dirty="0" smtClean="0">
                <a:latin typeface="Arial Unicode MS"/>
                <a:ea typeface="Arial Unicode MS"/>
                <a:cs typeface="Arial Unicode MS"/>
              </a:rPr>
              <a:t>θ</a:t>
            </a:r>
            <a:r>
              <a:rPr lang="en-US" i="1" dirty="0" smtClean="0">
                <a:latin typeface="Arial Unicode MS"/>
                <a:ea typeface="Arial Unicode MS"/>
                <a:cs typeface="Arial Unicode MS"/>
              </a:rPr>
              <a:t>,</a:t>
            </a:r>
            <a:r>
              <a:rPr lang="en-US" dirty="0" smtClean="0">
                <a:latin typeface="Arial Unicode MS"/>
                <a:ea typeface="Arial Unicode MS"/>
                <a:cs typeface="Arial Unicode MS"/>
              </a:rPr>
              <a:t>			y=</a:t>
            </a:r>
            <a:r>
              <a:rPr lang="en-US" i="1" dirty="0" smtClean="0">
                <a:latin typeface="Arial Unicode MS"/>
                <a:ea typeface="Arial Unicode MS"/>
                <a:cs typeface="Arial Unicode MS"/>
              </a:rPr>
              <a:t>r</a:t>
            </a:r>
            <a:r>
              <a:rPr lang="en-US" dirty="0" smtClean="0">
                <a:latin typeface="Arial Unicode MS"/>
                <a:ea typeface="Arial Unicode MS"/>
                <a:cs typeface="Arial Unicode MS"/>
              </a:rPr>
              <a:t> sin</a:t>
            </a:r>
            <a:r>
              <a:rPr lang="el-GR" i="1" dirty="0" smtClean="0">
                <a:latin typeface="Arial Unicode MS"/>
                <a:ea typeface="Arial Unicode MS"/>
                <a:cs typeface="Arial Unicode MS"/>
              </a:rPr>
              <a:t> θ</a:t>
            </a:r>
            <a:endParaRPr lang="en-US" dirty="0" smtClean="0">
              <a:latin typeface="Arial Unicode MS"/>
              <a:ea typeface="Arial Unicode MS"/>
              <a:cs typeface="Arial Unicode MS"/>
            </a:endParaRPr>
          </a:p>
          <a:p>
            <a:endParaRPr lang="en-US" i="1" dirty="0" smtClean="0">
              <a:latin typeface="Arial Unicode MS"/>
              <a:ea typeface="Arial Unicode MS"/>
              <a:cs typeface="Arial Unicode MS"/>
            </a:endParaRPr>
          </a:p>
          <a:p>
            <a:r>
              <a:rPr lang="el-GR" i="1" dirty="0" smtClean="0">
                <a:latin typeface="Arial Unicode MS"/>
                <a:ea typeface="Arial Unicode MS"/>
                <a:cs typeface="Arial Unicode MS"/>
              </a:rPr>
              <a:t>θ</a:t>
            </a:r>
            <a:r>
              <a:rPr lang="en-US" i="1" dirty="0" smtClean="0">
                <a:latin typeface="Arial Unicode MS"/>
                <a:ea typeface="Arial Unicode MS"/>
                <a:cs typeface="Arial Unicode MS"/>
              </a:rPr>
              <a:t>: </a:t>
            </a:r>
            <a:r>
              <a:rPr lang="en-US" dirty="0" smtClean="0">
                <a:latin typeface="Arial Unicode MS"/>
                <a:ea typeface="Arial Unicode MS"/>
                <a:cs typeface="Arial Unicode MS"/>
              </a:rPr>
              <a:t>Current angle</a:t>
            </a:r>
          </a:p>
          <a:p>
            <a:r>
              <a:rPr lang="en-US" i="1" dirty="0" smtClean="0">
                <a:latin typeface="Arial Unicode MS"/>
                <a:ea typeface="Arial Unicode MS"/>
                <a:cs typeface="Arial Unicode MS"/>
              </a:rPr>
              <a:t>r</a:t>
            </a:r>
            <a:r>
              <a:rPr lang="en-US" dirty="0" smtClean="0">
                <a:latin typeface="Arial Unicode MS"/>
                <a:ea typeface="Arial Unicode MS"/>
                <a:cs typeface="Arial Unicode MS"/>
              </a:rPr>
              <a:t>: Circle Radius</a:t>
            </a:r>
          </a:p>
          <a:p>
            <a:r>
              <a:rPr lang="en-US" i="1" dirty="0" smtClean="0">
                <a:latin typeface="Arial Unicode MS"/>
                <a:ea typeface="Arial Unicode MS"/>
                <a:cs typeface="Arial Unicode MS"/>
              </a:rPr>
              <a:t>x</a:t>
            </a:r>
            <a:r>
              <a:rPr lang="en-US" dirty="0" smtClean="0">
                <a:latin typeface="Arial Unicode MS"/>
                <a:ea typeface="Arial Unicode MS"/>
                <a:cs typeface="Arial Unicode MS"/>
              </a:rPr>
              <a:t>: x-coordinate</a:t>
            </a:r>
          </a:p>
          <a:p>
            <a:r>
              <a:rPr lang="en-US" i="1" dirty="0" smtClean="0">
                <a:latin typeface="Arial Unicode MS"/>
                <a:ea typeface="Arial Unicode MS"/>
                <a:cs typeface="Arial Unicode MS"/>
              </a:rPr>
              <a:t>y: </a:t>
            </a:r>
            <a:r>
              <a:rPr lang="en-US" dirty="0" smtClean="0">
                <a:latin typeface="Arial Unicode MS"/>
                <a:ea typeface="Arial Unicode MS"/>
                <a:cs typeface="Arial Unicode MS"/>
              </a:rPr>
              <a:t>y-coordinate</a:t>
            </a:r>
          </a:p>
        </p:txBody>
      </p:sp>
      <p:pic>
        <p:nvPicPr>
          <p:cNvPr id="24" name="Picture 3"/>
          <p:cNvPicPr>
            <a:picLocks noChangeAspect="1" noChangeArrowheads="1"/>
          </p:cNvPicPr>
          <p:nvPr/>
        </p:nvPicPr>
        <p:blipFill>
          <a:blip r:embed="rId2"/>
          <a:srcRect/>
          <a:stretch>
            <a:fillRect/>
          </a:stretch>
        </p:blipFill>
        <p:spPr bwMode="auto">
          <a:xfrm>
            <a:off x="5105400" y="2429223"/>
            <a:ext cx="4024532" cy="3438177"/>
          </a:xfrm>
          <a:prstGeom prst="rect">
            <a:avLst/>
          </a:prstGeom>
          <a:noFill/>
          <a:ln w="9525">
            <a:noFill/>
            <a:miter lim="800000"/>
            <a:headEnd/>
            <a:tailEnd/>
          </a:ln>
          <a:effectLst/>
        </p:spPr>
      </p:pic>
      <p:sp>
        <p:nvSpPr>
          <p:cNvPr id="28" name="TextBox 27"/>
          <p:cNvSpPr txBox="1"/>
          <p:nvPr/>
        </p:nvSpPr>
        <p:spPr>
          <a:xfrm>
            <a:off x="457200" y="4410670"/>
            <a:ext cx="5181600" cy="2031325"/>
          </a:xfrm>
          <a:prstGeom prst="rect">
            <a:avLst/>
          </a:prstGeom>
          <a:noFill/>
        </p:spPr>
        <p:txBody>
          <a:bodyPr wrap="square" rtlCol="0">
            <a:spAutoFit/>
          </a:bodyPr>
          <a:lstStyle/>
          <a:p>
            <a:r>
              <a:rPr lang="en-US" u="sng" dirty="0" smtClean="0">
                <a:latin typeface="Arial Narrow" pitchFamily="34" charset="0"/>
              </a:rPr>
              <a:t>Working Steps (Algorithm):</a:t>
            </a:r>
          </a:p>
          <a:p>
            <a:r>
              <a:rPr lang="en-US" b="1" dirty="0" smtClean="0">
                <a:latin typeface="Arial Narrow" pitchFamily="34" charset="0"/>
              </a:rPr>
              <a:t>Step 1:</a:t>
            </a:r>
            <a:r>
              <a:rPr lang="en-US" dirty="0" smtClean="0">
                <a:latin typeface="Arial Narrow" pitchFamily="34" charset="0"/>
              </a:rPr>
              <a:t> set </a:t>
            </a:r>
            <a:r>
              <a:rPr lang="el-GR" i="1" dirty="0" smtClean="0">
                <a:latin typeface="Arial Narrow" pitchFamily="34" charset="0"/>
                <a:ea typeface="Arial Unicode MS"/>
                <a:cs typeface="Arial Unicode MS"/>
              </a:rPr>
              <a:t>θ </a:t>
            </a:r>
            <a:r>
              <a:rPr lang="en-US" dirty="0" smtClean="0">
                <a:latin typeface="Arial Narrow" pitchFamily="34" charset="0"/>
              </a:rPr>
              <a:t>=0, compute x and y value, draw point               </a:t>
            </a:r>
          </a:p>
          <a:p>
            <a:r>
              <a:rPr lang="en-US" dirty="0" smtClean="0">
                <a:latin typeface="Arial Narrow" pitchFamily="34" charset="0"/>
              </a:rPr>
              <a:t>              (x, y) and its 7 symmetric points.</a:t>
            </a:r>
          </a:p>
          <a:p>
            <a:r>
              <a:rPr lang="en-US" b="1" dirty="0" smtClean="0">
                <a:latin typeface="Arial Narrow" pitchFamily="34" charset="0"/>
              </a:rPr>
              <a:t>Step 2:</a:t>
            </a:r>
            <a:r>
              <a:rPr lang="en-US" dirty="0" smtClean="0">
                <a:latin typeface="Arial Narrow" pitchFamily="34" charset="0"/>
              </a:rPr>
              <a:t> set </a:t>
            </a:r>
            <a:r>
              <a:rPr lang="el-GR" i="1" dirty="0" smtClean="0">
                <a:latin typeface="Arial Narrow" pitchFamily="34" charset="0"/>
                <a:ea typeface="Arial Unicode MS"/>
                <a:cs typeface="Arial Unicode MS"/>
              </a:rPr>
              <a:t>θ </a:t>
            </a:r>
            <a:r>
              <a:rPr lang="en-US" dirty="0" smtClean="0">
                <a:latin typeface="Arial Narrow" pitchFamily="34" charset="0"/>
              </a:rPr>
              <a:t>=</a:t>
            </a:r>
            <a:r>
              <a:rPr lang="el-GR" i="1" dirty="0" smtClean="0">
                <a:latin typeface="Arial Narrow" pitchFamily="34" charset="0"/>
                <a:ea typeface="Arial Unicode MS"/>
                <a:cs typeface="Arial Unicode MS"/>
              </a:rPr>
              <a:t> θ</a:t>
            </a:r>
            <a:r>
              <a:rPr lang="en-US" i="1" dirty="0" smtClean="0">
                <a:latin typeface="Arial Narrow" pitchFamily="34" charset="0"/>
                <a:ea typeface="Arial Unicode MS"/>
                <a:cs typeface="Arial Unicode MS"/>
              </a:rPr>
              <a:t> </a:t>
            </a:r>
            <a:r>
              <a:rPr lang="en-US" dirty="0" smtClean="0">
                <a:latin typeface="Arial Narrow" pitchFamily="34" charset="0"/>
                <a:ea typeface="Arial Unicode MS"/>
                <a:cs typeface="Arial Unicode MS"/>
              </a:rPr>
              <a:t>+</a:t>
            </a:r>
            <a:r>
              <a:rPr lang="el-GR" dirty="0" smtClean="0">
                <a:latin typeface="Arial Narrow" pitchFamily="34" charset="0"/>
                <a:ea typeface="Arial Unicode MS"/>
                <a:cs typeface="Arial Unicode MS"/>
              </a:rPr>
              <a:t>Δ</a:t>
            </a:r>
            <a:r>
              <a:rPr lang="en-US" dirty="0" smtClean="0">
                <a:latin typeface="Arial Narrow" pitchFamily="34" charset="0"/>
                <a:ea typeface="Arial Unicode MS"/>
                <a:cs typeface="Arial Unicode MS"/>
              </a:rPr>
              <a:t>, where </a:t>
            </a:r>
            <a:r>
              <a:rPr lang="el-GR" dirty="0" smtClean="0">
                <a:latin typeface="Arial Narrow" pitchFamily="34" charset="0"/>
                <a:ea typeface="Arial Unicode MS"/>
                <a:cs typeface="Arial Unicode MS"/>
              </a:rPr>
              <a:t>Δ</a:t>
            </a:r>
            <a:r>
              <a:rPr lang="en-US" dirty="0" smtClean="0">
                <a:latin typeface="Arial Narrow" pitchFamily="34" charset="0"/>
                <a:ea typeface="Arial Unicode MS"/>
                <a:cs typeface="Arial Unicode MS"/>
              </a:rPr>
              <a:t> is a positive value</a:t>
            </a:r>
            <a:endParaRPr lang="en-US" dirty="0" smtClean="0">
              <a:latin typeface="Arial Narrow" pitchFamily="34" charset="0"/>
            </a:endParaRPr>
          </a:p>
          <a:p>
            <a:r>
              <a:rPr lang="en-US" b="1" dirty="0" smtClean="0">
                <a:latin typeface="Arial Narrow" pitchFamily="34" charset="0"/>
              </a:rPr>
              <a:t>Step 3:</a:t>
            </a:r>
            <a:r>
              <a:rPr lang="en-US" dirty="0" smtClean="0">
                <a:latin typeface="Arial Narrow" pitchFamily="34" charset="0"/>
              </a:rPr>
              <a:t> compute the value of x any</a:t>
            </a:r>
          </a:p>
          <a:p>
            <a:r>
              <a:rPr lang="en-US" b="1" dirty="0" smtClean="0">
                <a:latin typeface="Arial Narrow" pitchFamily="34" charset="0"/>
              </a:rPr>
              <a:t>Step 4:</a:t>
            </a:r>
            <a:r>
              <a:rPr lang="en-US" dirty="0" smtClean="0">
                <a:latin typeface="Arial Narrow" pitchFamily="34" charset="0"/>
              </a:rPr>
              <a:t> draw point (x, y) and its 7 symmetric points.</a:t>
            </a:r>
          </a:p>
          <a:p>
            <a:r>
              <a:rPr lang="en-US" b="1" dirty="0" smtClean="0">
                <a:latin typeface="Arial Narrow" pitchFamily="34" charset="0"/>
              </a:rPr>
              <a:t>Step 5:</a:t>
            </a:r>
            <a:r>
              <a:rPr lang="en-US" dirty="0" smtClean="0">
                <a:latin typeface="Arial Narrow" pitchFamily="34" charset="0"/>
              </a:rPr>
              <a:t> if </a:t>
            </a:r>
            <a:r>
              <a:rPr lang="el-GR" i="1" dirty="0" smtClean="0">
                <a:latin typeface="Arial Narrow" pitchFamily="34" charset="0"/>
                <a:ea typeface="Arial Unicode MS"/>
                <a:cs typeface="Arial Unicode MS"/>
              </a:rPr>
              <a:t>θ </a:t>
            </a:r>
            <a:r>
              <a:rPr lang="en-US" dirty="0" smtClean="0">
                <a:latin typeface="Arial Narrow" pitchFamily="34" charset="0"/>
              </a:rPr>
              <a:t>&lt;</a:t>
            </a:r>
            <a:r>
              <a:rPr lang="el-GR" dirty="0" smtClean="0">
                <a:latin typeface="Arial Narrow" pitchFamily="34" charset="0"/>
              </a:rPr>
              <a:t>π</a:t>
            </a:r>
            <a:r>
              <a:rPr lang="en-US" dirty="0" smtClean="0">
                <a:latin typeface="Arial Narrow" pitchFamily="34" charset="0"/>
              </a:rPr>
              <a:t>/4, </a:t>
            </a:r>
            <a:r>
              <a:rPr lang="en-US" dirty="0" err="1" smtClean="0">
                <a:latin typeface="Arial Narrow" pitchFamily="34" charset="0"/>
              </a:rPr>
              <a:t>goto</a:t>
            </a:r>
            <a:r>
              <a:rPr lang="en-US" dirty="0" smtClean="0">
                <a:latin typeface="Arial Narrow" pitchFamily="34" charset="0"/>
              </a:rPr>
              <a:t> step 2.</a:t>
            </a:r>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cxnSp>
        <p:nvCxnSpPr>
          <p:cNvPr id="25" name="Straight Connector 24"/>
          <p:cNvCxnSpPr>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57201" y="2873276"/>
            <a:ext cx="8534399" cy="2308324"/>
          </a:xfrm>
          <a:prstGeom prst="rect">
            <a:avLst/>
          </a:prstGeom>
        </p:spPr>
        <p:txBody>
          <a:bodyPr wrap="square">
            <a:spAutoFit/>
          </a:bodyPr>
          <a:lstStyle/>
          <a:p>
            <a:r>
              <a:rPr lang="as-IN" dirty="0" smtClean="0"/>
              <a:t>পৃথিবীর যে সকল বিষয়ে যত বেশি রহস্য থাকে সেই সকল বিষয় নিয়ে মানুষের আগ্রহের পরিমাণ তত বেশি। তেমনি এক রহস্যে ঘেরা গাণিতিক চিহ্ন পাই(</a:t>
            </a:r>
            <a:r>
              <a:rPr lang="el-GR" dirty="0" smtClean="0"/>
              <a:t>π)। </a:t>
            </a:r>
            <a:r>
              <a:rPr lang="as-IN" dirty="0" smtClean="0"/>
              <a:t>আজ থেকে প্রায় ৪০০০ হাজার বছর পূর্বে মিসরীয়রা সর্বপ্রথম (</a:t>
            </a:r>
            <a:r>
              <a:rPr lang="el-GR" dirty="0" smtClean="0"/>
              <a:t>π) </a:t>
            </a:r>
            <a:r>
              <a:rPr lang="as-IN" dirty="0" smtClean="0"/>
              <a:t>নিয়ে কাজ শুরু করে এবং ধারনা করা হয় ঐ সময়েই তাঁরা পাই এর ব্যবহার জানতেন। সেই সময় থেকে শুরু করে বর্তমানের গণিত পিপাসুরা সমান আগ্রহে (</a:t>
            </a:r>
            <a:r>
              <a:rPr lang="el-GR" dirty="0" smtClean="0"/>
              <a:t>π) </a:t>
            </a:r>
            <a:r>
              <a:rPr lang="as-IN" dirty="0" smtClean="0"/>
              <a:t>নিয়ে গবেষণা করে যাচ্ছে। গণিতে পাই এর গুরুত্ব অপরিসীম। পাই এর মান ৩.১৪১৬ বলে প্রতি বছর মার্চের ১৪ তারিখ পাই দিবস উদযাপন করা হয়। পাই(</a:t>
            </a:r>
            <a:r>
              <a:rPr lang="el-GR" dirty="0" smtClean="0"/>
              <a:t>π) </a:t>
            </a:r>
            <a:r>
              <a:rPr lang="as-IN" dirty="0" smtClean="0"/>
              <a:t>দিবস কখনও কখনও ১৪ই মার্চ দুপুর ১টা ৫৯ মিনিটে উদযাপন করা হয়। ঐ দিন দুপুর ১টা ৫৯ মিনিটকে পাই মিনিট নামে আখ্যায়িত করা হয়।</a:t>
            </a:r>
            <a:endParaRPr lang="en-US" dirty="0" smtClean="0"/>
          </a:p>
        </p:txBody>
      </p:sp>
      <p:pic>
        <p:nvPicPr>
          <p:cNvPr id="124932" name="Picture 4"/>
          <p:cNvPicPr>
            <a:picLocks noChangeAspect="1" noChangeArrowheads="1"/>
          </p:cNvPicPr>
          <p:nvPr/>
        </p:nvPicPr>
        <p:blipFill>
          <a:blip r:embed="rId2"/>
          <a:srcRect/>
          <a:stretch>
            <a:fillRect/>
          </a:stretch>
        </p:blipFill>
        <p:spPr bwMode="auto">
          <a:xfrm>
            <a:off x="2895600" y="914400"/>
            <a:ext cx="2185987" cy="18186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sp>
        <p:nvSpPr>
          <p:cNvPr id="27" name="Rectangle 26"/>
          <p:cNvSpPr/>
          <p:nvPr/>
        </p:nvSpPr>
        <p:spPr>
          <a:xfrm>
            <a:off x="457201" y="2286000"/>
            <a:ext cx="5257799" cy="1477328"/>
          </a:xfrm>
          <a:prstGeom prst="rect">
            <a:avLst/>
          </a:prstGeom>
        </p:spPr>
        <p:txBody>
          <a:bodyPr wrap="square">
            <a:spAutoFit/>
          </a:bodyPr>
          <a:lstStyle/>
          <a:p>
            <a:r>
              <a:rPr lang="en-US" dirty="0" smtClean="0"/>
              <a:t>It is always desirable to perform calculation using only:</a:t>
            </a:r>
          </a:p>
          <a:p>
            <a:pPr>
              <a:buFont typeface="Arial" pitchFamily="34" charset="0"/>
              <a:buChar char="•"/>
            </a:pPr>
            <a:r>
              <a:rPr lang="en-US" dirty="0" smtClean="0"/>
              <a:t> Integer Addition</a:t>
            </a:r>
          </a:p>
          <a:p>
            <a:pPr>
              <a:buFont typeface="Arial" pitchFamily="34" charset="0"/>
              <a:buChar char="•"/>
            </a:pPr>
            <a:r>
              <a:rPr lang="en-US" dirty="0" smtClean="0"/>
              <a:t> Integer Subtraction</a:t>
            </a:r>
          </a:p>
          <a:p>
            <a:pPr>
              <a:buFont typeface="Arial" pitchFamily="34" charset="0"/>
              <a:buChar char="•"/>
            </a:pPr>
            <a:r>
              <a:rPr lang="en-US" dirty="0" smtClean="0"/>
              <a:t> Multiplication by power of 2</a:t>
            </a:r>
          </a:p>
          <a:p>
            <a:r>
              <a:rPr lang="en-US" dirty="0" err="1" smtClean="0"/>
              <a:t>Bresenham’s</a:t>
            </a:r>
            <a:r>
              <a:rPr lang="en-US" dirty="0" smtClean="0"/>
              <a:t> Algorithm allows these goals to me met.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1" name="Rectangle 10"/>
          <p:cNvSpPr/>
          <p:nvPr/>
        </p:nvSpPr>
        <p:spPr>
          <a:xfrm>
            <a:off x="762000" y="1600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840468"/>
            <a:ext cx="990600" cy="369332"/>
          </a:xfrm>
          <a:prstGeom prst="rect">
            <a:avLst/>
          </a:prstGeom>
          <a:noFill/>
        </p:spPr>
        <p:txBody>
          <a:bodyPr wrap="square" rtlCol="0">
            <a:spAutoFit/>
          </a:bodyPr>
          <a:lstStyle/>
          <a:p>
            <a:r>
              <a:rPr lang="en-US" dirty="0" smtClean="0"/>
              <a:t>1. Point</a:t>
            </a:r>
            <a:endParaRPr lang="en-US" dirty="0"/>
          </a:p>
        </p:txBody>
      </p:sp>
      <p:sp>
        <p:nvSpPr>
          <p:cNvPr id="33" name="TextBox 32"/>
          <p:cNvSpPr txBox="1"/>
          <p:nvPr/>
        </p:nvSpPr>
        <p:spPr>
          <a:xfrm>
            <a:off x="228600" y="2743200"/>
            <a:ext cx="3657600" cy="1477328"/>
          </a:xfrm>
          <a:prstGeom prst="rect">
            <a:avLst/>
          </a:prstGeom>
          <a:noFill/>
        </p:spPr>
        <p:txBody>
          <a:bodyPr wrap="square" rtlCol="0">
            <a:spAutoFit/>
          </a:bodyPr>
          <a:lstStyle/>
          <a:p>
            <a:r>
              <a:rPr lang="en-US" b="1" dirty="0" smtClean="0"/>
              <a:t>Scan Conversion:</a:t>
            </a:r>
            <a:r>
              <a:rPr lang="en-US" dirty="0" smtClean="0"/>
              <a:t> is digitizing a picture definition given in an application program into a set of pixel intensity values for storing in the frame buffer.</a:t>
            </a:r>
            <a:endParaRPr lang="en-US" dirty="0"/>
          </a:p>
        </p:txBody>
      </p:sp>
      <p:pic>
        <p:nvPicPr>
          <p:cNvPr id="2" name="Picture 2" descr="../_images/image.png"/>
          <p:cNvPicPr>
            <a:picLocks noChangeAspect="1" noChangeArrowheads="1"/>
          </p:cNvPicPr>
          <p:nvPr/>
        </p:nvPicPr>
        <p:blipFill>
          <a:blip r:embed="rId2"/>
          <a:srcRect b="5828"/>
          <a:stretch>
            <a:fillRect/>
          </a:stretch>
        </p:blipFill>
        <p:spPr bwMode="auto">
          <a:xfrm>
            <a:off x="3733800" y="934767"/>
            <a:ext cx="3590925" cy="3561033"/>
          </a:xfrm>
          <a:prstGeom prst="rect">
            <a:avLst/>
          </a:prstGeom>
          <a:noFill/>
        </p:spPr>
      </p:pic>
      <p:sp>
        <p:nvSpPr>
          <p:cNvPr id="10" name="TextBox 9"/>
          <p:cNvSpPr txBox="1"/>
          <p:nvPr/>
        </p:nvSpPr>
        <p:spPr>
          <a:xfrm>
            <a:off x="304800" y="5181600"/>
            <a:ext cx="6934200" cy="1200329"/>
          </a:xfrm>
          <a:prstGeom prst="rect">
            <a:avLst/>
          </a:prstGeom>
          <a:noFill/>
        </p:spPr>
        <p:txBody>
          <a:bodyPr wrap="square" rtlCol="0">
            <a:spAutoFit/>
          </a:bodyPr>
          <a:lstStyle/>
          <a:p>
            <a:r>
              <a:rPr lang="en-US" b="1" dirty="0" smtClean="0"/>
              <a:t>Using the function of C/C++:</a:t>
            </a:r>
          </a:p>
          <a:p>
            <a:r>
              <a:rPr lang="en-US" dirty="0" smtClean="0"/>
              <a:t>Implementation of </a:t>
            </a:r>
            <a:r>
              <a:rPr lang="en-US" dirty="0" err="1" smtClean="0"/>
              <a:t>setPixel</a:t>
            </a:r>
            <a:r>
              <a:rPr lang="en-US" dirty="0" smtClean="0"/>
              <a:t>(</a:t>
            </a:r>
            <a:r>
              <a:rPr lang="en-US" dirty="0" err="1" smtClean="0"/>
              <a:t>x,y</a:t>
            </a:r>
            <a:r>
              <a:rPr lang="en-US" dirty="0" smtClean="0"/>
              <a:t>) function: </a:t>
            </a:r>
            <a:r>
              <a:rPr lang="en-US" dirty="0" err="1" smtClean="0"/>
              <a:t>putpixel</a:t>
            </a:r>
            <a:r>
              <a:rPr lang="en-US" dirty="0" smtClean="0"/>
              <a:t> (x, y, c)</a:t>
            </a:r>
          </a:p>
          <a:p>
            <a:r>
              <a:rPr lang="en-US" dirty="0" smtClean="0"/>
              <a:t>Implementation of </a:t>
            </a:r>
            <a:r>
              <a:rPr lang="en-US" dirty="0" err="1" smtClean="0"/>
              <a:t>getPixel</a:t>
            </a:r>
            <a:r>
              <a:rPr lang="en-US" dirty="0" smtClean="0"/>
              <a:t>(</a:t>
            </a:r>
            <a:r>
              <a:rPr lang="en-US" dirty="0" err="1" smtClean="0"/>
              <a:t>x,y</a:t>
            </a:r>
            <a:r>
              <a:rPr lang="en-US" dirty="0" smtClean="0"/>
              <a:t>) function: c=</a:t>
            </a:r>
            <a:r>
              <a:rPr lang="en-US" dirty="0" err="1" smtClean="0"/>
              <a:t>getpixel</a:t>
            </a:r>
            <a:r>
              <a:rPr lang="en-US" dirty="0" smtClean="0"/>
              <a:t> (x, y)</a:t>
            </a:r>
          </a:p>
          <a:p>
            <a:r>
              <a:rPr lang="en-US" dirty="0" smtClean="0"/>
              <a:t>These functions draw/read a pixel of color value c to/from (x, y) location.</a:t>
            </a:r>
            <a:endParaRPr lang="en-US" dirty="0"/>
          </a:p>
        </p:txBody>
      </p:sp>
      <p:sp>
        <p:nvSpPr>
          <p:cNvPr id="14" name="TextBox 13"/>
          <p:cNvSpPr txBox="1"/>
          <p:nvPr/>
        </p:nvSpPr>
        <p:spPr>
          <a:xfrm>
            <a:off x="6781800" y="5181600"/>
            <a:ext cx="2209800" cy="923330"/>
          </a:xfrm>
          <a:prstGeom prst="rect">
            <a:avLst/>
          </a:prstGeom>
          <a:gradFill>
            <a:gsLst>
              <a:gs pos="0">
                <a:srgbClr val="8488C4"/>
              </a:gs>
              <a:gs pos="53000">
                <a:srgbClr val="D4DEFF"/>
              </a:gs>
              <a:gs pos="83000">
                <a:srgbClr val="D4DEFF"/>
              </a:gs>
              <a:gs pos="100000">
                <a:srgbClr val="96AB94"/>
              </a:gs>
            </a:gsLst>
            <a:lin ang="13500000" scaled="1"/>
          </a:gradFill>
        </p:spPr>
        <p:txBody>
          <a:bodyPr wrap="square" rtlCol="0">
            <a:spAutoFit/>
          </a:bodyPr>
          <a:lstStyle/>
          <a:p>
            <a:r>
              <a:rPr lang="en-US" dirty="0" smtClean="0"/>
              <a:t>Question:</a:t>
            </a:r>
          </a:p>
          <a:p>
            <a:r>
              <a:rPr lang="en-US" dirty="0" smtClean="0"/>
              <a:t>Range of c?</a:t>
            </a:r>
          </a:p>
          <a:p>
            <a:r>
              <a:rPr lang="en-US" dirty="0" smtClean="0"/>
              <a:t>Each c value means?</a:t>
            </a:r>
            <a:endParaRPr lang="en-US" dirty="0"/>
          </a:p>
        </p:txBody>
      </p:sp>
      <p:sp>
        <p:nvSpPr>
          <p:cNvPr id="15" name="TextBox 14"/>
          <p:cNvSpPr txBox="1"/>
          <p:nvPr/>
        </p:nvSpPr>
        <p:spPr>
          <a:xfrm>
            <a:off x="609600" y="4182070"/>
            <a:ext cx="7315200" cy="923330"/>
          </a:xfrm>
          <a:prstGeom prst="rect">
            <a:avLst/>
          </a:prstGeom>
          <a:noFill/>
        </p:spPr>
        <p:txBody>
          <a:bodyPr wrap="square" rtlCol="0">
            <a:spAutoFit/>
          </a:bodyPr>
          <a:lstStyle/>
          <a:p>
            <a:r>
              <a:rPr lang="en-US" b="1" dirty="0" smtClean="0"/>
              <a:t>Point scan conversion functions:</a:t>
            </a:r>
          </a:p>
          <a:p>
            <a:r>
              <a:rPr lang="en-US" dirty="0" err="1" smtClean="0"/>
              <a:t>setPixel</a:t>
            </a:r>
            <a:r>
              <a:rPr lang="en-US" dirty="0" smtClean="0"/>
              <a:t>(</a:t>
            </a:r>
            <a:r>
              <a:rPr lang="en-US" dirty="0" err="1" smtClean="0"/>
              <a:t>x,y</a:t>
            </a:r>
            <a:r>
              <a:rPr lang="en-US" dirty="0" smtClean="0"/>
              <a:t>): draws a pixel at (</a:t>
            </a:r>
            <a:r>
              <a:rPr lang="en-US" dirty="0" err="1" smtClean="0"/>
              <a:t>x,y</a:t>
            </a:r>
            <a:r>
              <a:rPr lang="en-US" dirty="0" smtClean="0"/>
              <a:t>) position in the grid.</a:t>
            </a:r>
          </a:p>
          <a:p>
            <a:r>
              <a:rPr lang="en-US" dirty="0" err="1" smtClean="0"/>
              <a:t>getPixel</a:t>
            </a:r>
            <a:r>
              <a:rPr lang="en-US" dirty="0" smtClean="0"/>
              <a:t>(</a:t>
            </a:r>
            <a:r>
              <a:rPr lang="en-US" dirty="0" err="1" smtClean="0"/>
              <a:t>x,y</a:t>
            </a:r>
            <a:r>
              <a:rPr lang="en-US" dirty="0" smtClean="0"/>
              <a:t>): reads the color value of a pixel of a location (x, y)</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pic>
        <p:nvPicPr>
          <p:cNvPr id="56321" name="Picture 1"/>
          <p:cNvPicPr>
            <a:picLocks noChangeAspect="1" noChangeArrowheads="1"/>
          </p:cNvPicPr>
          <p:nvPr/>
        </p:nvPicPr>
        <p:blipFill>
          <a:blip r:embed="rId2"/>
          <a:srcRect l="7377"/>
          <a:stretch>
            <a:fillRect/>
          </a:stretch>
        </p:blipFill>
        <p:spPr bwMode="auto">
          <a:xfrm>
            <a:off x="5791200" y="1438276"/>
            <a:ext cx="3162299" cy="3141310"/>
          </a:xfrm>
          <a:prstGeom prst="rect">
            <a:avLst/>
          </a:prstGeom>
          <a:noFill/>
          <a:ln w="9525">
            <a:noFill/>
            <a:miter lim="800000"/>
            <a:headEnd/>
            <a:tailEnd/>
          </a:ln>
          <a:effectLst/>
        </p:spPr>
      </p:pic>
      <p:sp>
        <p:nvSpPr>
          <p:cNvPr id="27" name="Rectangle 26"/>
          <p:cNvSpPr/>
          <p:nvPr/>
        </p:nvSpPr>
        <p:spPr>
          <a:xfrm>
            <a:off x="457201" y="2133600"/>
            <a:ext cx="5257799" cy="1477328"/>
          </a:xfrm>
          <a:prstGeom prst="rect">
            <a:avLst/>
          </a:prstGeom>
        </p:spPr>
        <p:txBody>
          <a:bodyPr wrap="square">
            <a:spAutoFit/>
          </a:bodyPr>
          <a:lstStyle/>
          <a:p>
            <a:r>
              <a:rPr lang="en-US" dirty="0" smtClean="0"/>
              <a:t>Method:</a:t>
            </a:r>
          </a:p>
          <a:p>
            <a:r>
              <a:rPr lang="en-US" dirty="0" smtClean="0"/>
              <a:t>Points are generated by scanning from 90</a:t>
            </a:r>
            <a:r>
              <a:rPr lang="en-US" baseline="30000" dirty="0" smtClean="0"/>
              <a:t>0</a:t>
            </a:r>
            <a:r>
              <a:rPr lang="en-US" dirty="0" smtClean="0"/>
              <a:t> to 45</a:t>
            </a:r>
            <a:r>
              <a:rPr lang="en-US" baseline="30000" dirty="0" smtClean="0"/>
              <a:t>0</a:t>
            </a:r>
            <a:r>
              <a:rPr lang="en-US" dirty="0" smtClean="0"/>
              <a:t> and eight symmetries are considered.</a:t>
            </a:r>
          </a:p>
          <a:p>
            <a:r>
              <a:rPr lang="en-US" dirty="0" smtClean="0"/>
              <a:t>Moves will be made only in the +x and –y directions</a:t>
            </a:r>
          </a:p>
          <a:p>
            <a:r>
              <a:rPr lang="en-US" dirty="0" smtClean="0"/>
              <a:t>Steps: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5029200" y="2861301"/>
            <a:ext cx="4114800" cy="3768099"/>
          </a:xfrm>
          <a:prstGeom prst="rect">
            <a:avLst/>
          </a:prstGeom>
          <a:noFill/>
          <a:ln w="9525">
            <a:noFill/>
            <a:miter lim="800000"/>
            <a:headEnd/>
            <a:tailEnd/>
          </a:ln>
          <a:effectLst/>
        </p:spPr>
      </p:pic>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sp>
        <p:nvSpPr>
          <p:cNvPr id="27" name="Rectangle 26"/>
          <p:cNvSpPr/>
          <p:nvPr/>
        </p:nvSpPr>
        <p:spPr>
          <a:xfrm>
            <a:off x="457201" y="2133600"/>
            <a:ext cx="5257799" cy="2308324"/>
          </a:xfrm>
          <a:prstGeom prst="rect">
            <a:avLst/>
          </a:prstGeom>
        </p:spPr>
        <p:txBody>
          <a:bodyPr wrap="square">
            <a:spAutoFit/>
          </a:bodyPr>
          <a:lstStyle/>
          <a:p>
            <a:r>
              <a:rPr lang="en-US" dirty="0" smtClean="0"/>
              <a:t>Method:</a:t>
            </a:r>
          </a:p>
          <a:p>
            <a:r>
              <a:rPr lang="en-US" dirty="0" smtClean="0"/>
              <a:t>Points are generated by scanning from 90</a:t>
            </a:r>
            <a:r>
              <a:rPr lang="en-US" baseline="30000" dirty="0" smtClean="0"/>
              <a:t>0</a:t>
            </a:r>
            <a:r>
              <a:rPr lang="en-US" dirty="0" smtClean="0"/>
              <a:t> to 45</a:t>
            </a:r>
            <a:r>
              <a:rPr lang="en-US" baseline="30000" dirty="0" smtClean="0"/>
              <a:t>0</a:t>
            </a:r>
            <a:r>
              <a:rPr lang="en-US" dirty="0" smtClean="0"/>
              <a:t> and eight symmetries are considered.</a:t>
            </a:r>
          </a:p>
          <a:p>
            <a:r>
              <a:rPr lang="en-US" dirty="0" smtClean="0"/>
              <a:t>Moves will be made only in the +x and –y directions</a:t>
            </a:r>
          </a:p>
          <a:p>
            <a:r>
              <a:rPr lang="en-US" dirty="0" smtClean="0"/>
              <a:t>Steps:</a:t>
            </a:r>
          </a:p>
          <a:p>
            <a:pPr marL="342900" indent="-342900">
              <a:buAutoNum type="arabicPeriod"/>
            </a:pPr>
            <a:r>
              <a:rPr lang="en-US" dirty="0" smtClean="0"/>
              <a:t>Let we are at a point (x</a:t>
            </a:r>
            <a:r>
              <a:rPr lang="en-US" baseline="-25000" dirty="0" smtClean="0"/>
              <a:t>i</a:t>
            </a:r>
            <a:r>
              <a:rPr lang="en-US" dirty="0" smtClean="0"/>
              <a:t>, </a:t>
            </a:r>
            <a:r>
              <a:rPr lang="en-US" dirty="0" err="1" smtClean="0"/>
              <a:t>y</a:t>
            </a:r>
            <a:r>
              <a:rPr lang="en-US" baseline="-25000" dirty="0" err="1" smtClean="0"/>
              <a:t>i</a:t>
            </a:r>
            <a:r>
              <a:rPr lang="en-US" dirty="0" smtClean="0"/>
              <a:t>).</a:t>
            </a:r>
          </a:p>
          <a:p>
            <a:pPr marL="342900" indent="-342900">
              <a:buAutoNum type="arabicPeriod"/>
            </a:pPr>
            <a:r>
              <a:rPr lang="en-US" dirty="0" smtClean="0"/>
              <a:t>Set x1=x</a:t>
            </a:r>
            <a:r>
              <a:rPr lang="en-US" baseline="-25000" dirty="0" smtClean="0"/>
              <a:t>i</a:t>
            </a:r>
            <a:r>
              <a:rPr lang="en-US" dirty="0" smtClean="0"/>
              <a:t>+1, y1=</a:t>
            </a:r>
            <a:r>
              <a:rPr lang="en-US" dirty="0" err="1" smtClean="0"/>
              <a:t>y</a:t>
            </a:r>
            <a:r>
              <a:rPr lang="en-US" baseline="-25000" dirty="0" err="1" smtClean="0"/>
              <a:t>i</a:t>
            </a:r>
            <a:r>
              <a:rPr lang="en-US" dirty="0" smtClean="0"/>
              <a:t>;, Point T is (x</a:t>
            </a:r>
            <a:r>
              <a:rPr lang="en-US" baseline="-25000" dirty="0" smtClean="0"/>
              <a:t>1</a:t>
            </a:r>
            <a:r>
              <a:rPr lang="en-US" dirty="0" smtClean="0"/>
              <a:t>, y</a:t>
            </a:r>
            <a:r>
              <a:rPr lang="en-US" baseline="-25000" dirty="0" smtClean="0"/>
              <a:t>1</a:t>
            </a:r>
            <a:r>
              <a:rPr lang="en-US" dirty="0" smtClean="0"/>
              <a:t>)</a:t>
            </a:r>
          </a:p>
          <a:p>
            <a:pPr marL="342900" indent="-342900">
              <a:buAutoNum type="arabicPeriod"/>
            </a:pPr>
            <a:r>
              <a:rPr lang="en-US" dirty="0" smtClean="0"/>
              <a:t>Set x2=x</a:t>
            </a:r>
            <a:r>
              <a:rPr lang="en-US" baseline="-25000" dirty="0" smtClean="0"/>
              <a:t>i</a:t>
            </a:r>
            <a:r>
              <a:rPr lang="en-US" dirty="0" smtClean="0"/>
              <a:t>+1, y2=y</a:t>
            </a:r>
            <a:r>
              <a:rPr lang="en-US" baseline="-25000" dirty="0" smtClean="0"/>
              <a:t>i</a:t>
            </a:r>
            <a:r>
              <a:rPr lang="en-US" dirty="0" smtClean="0"/>
              <a:t>-1; Point S is at (x</a:t>
            </a:r>
            <a:r>
              <a:rPr lang="en-US" baseline="-25000" dirty="0" smtClean="0"/>
              <a:t>2</a:t>
            </a:r>
            <a:r>
              <a:rPr lang="en-US" dirty="0" smtClean="0"/>
              <a:t>, y</a:t>
            </a:r>
            <a:r>
              <a:rPr lang="en-US" baseline="-25000" dirty="0" smtClean="0"/>
              <a:t>2</a:t>
            </a:r>
            <a:r>
              <a:rPr lang="en-US" dirty="0" smtClean="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5029200" y="2861301"/>
            <a:ext cx="4114800" cy="3768099"/>
          </a:xfrm>
          <a:prstGeom prst="rect">
            <a:avLst/>
          </a:prstGeom>
          <a:noFill/>
          <a:ln w="9525">
            <a:noFill/>
            <a:miter lim="800000"/>
            <a:headEnd/>
            <a:tailEnd/>
          </a:ln>
          <a:effectLst/>
        </p:spPr>
      </p:pic>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sp>
        <p:nvSpPr>
          <p:cNvPr id="27" name="Rectangle 26"/>
          <p:cNvSpPr/>
          <p:nvPr/>
        </p:nvSpPr>
        <p:spPr>
          <a:xfrm>
            <a:off x="457201" y="2133600"/>
            <a:ext cx="5257799" cy="4524315"/>
          </a:xfrm>
          <a:prstGeom prst="rect">
            <a:avLst/>
          </a:prstGeom>
        </p:spPr>
        <p:txBody>
          <a:bodyPr wrap="square">
            <a:spAutoFit/>
          </a:bodyPr>
          <a:lstStyle/>
          <a:p>
            <a:r>
              <a:rPr lang="en-US" dirty="0" smtClean="0"/>
              <a:t>Method:</a:t>
            </a:r>
          </a:p>
          <a:p>
            <a:r>
              <a:rPr lang="en-US" dirty="0" smtClean="0"/>
              <a:t>Points are generated by scanning from 90</a:t>
            </a:r>
            <a:r>
              <a:rPr lang="en-US" baseline="30000" dirty="0" smtClean="0"/>
              <a:t>0</a:t>
            </a:r>
            <a:r>
              <a:rPr lang="en-US" dirty="0" smtClean="0"/>
              <a:t> to 45</a:t>
            </a:r>
            <a:r>
              <a:rPr lang="en-US" baseline="30000" dirty="0" smtClean="0"/>
              <a:t>0</a:t>
            </a:r>
            <a:r>
              <a:rPr lang="en-US" dirty="0" smtClean="0"/>
              <a:t> and eight symmetries are considered.</a:t>
            </a:r>
          </a:p>
          <a:p>
            <a:r>
              <a:rPr lang="en-US" dirty="0" smtClean="0"/>
              <a:t>Moves will be made only in the +x and –y directions</a:t>
            </a:r>
          </a:p>
          <a:p>
            <a:r>
              <a:rPr lang="en-US" dirty="0" smtClean="0"/>
              <a:t>Steps:</a:t>
            </a:r>
          </a:p>
          <a:p>
            <a:pPr marL="342900" indent="-342900">
              <a:buAutoNum type="arabicPeriod"/>
            </a:pPr>
            <a:r>
              <a:rPr lang="en-US" dirty="0" smtClean="0"/>
              <a:t>Let we are at a point (x</a:t>
            </a:r>
            <a:r>
              <a:rPr lang="en-US" baseline="-25000" dirty="0" smtClean="0"/>
              <a:t>i</a:t>
            </a:r>
            <a:r>
              <a:rPr lang="en-US" dirty="0" smtClean="0"/>
              <a:t>, </a:t>
            </a:r>
            <a:r>
              <a:rPr lang="en-US" dirty="0" err="1" smtClean="0"/>
              <a:t>y</a:t>
            </a:r>
            <a:r>
              <a:rPr lang="en-US" baseline="-25000" dirty="0" err="1" smtClean="0"/>
              <a:t>i</a:t>
            </a:r>
            <a:r>
              <a:rPr lang="en-US" dirty="0" smtClean="0"/>
              <a:t>).</a:t>
            </a:r>
          </a:p>
          <a:p>
            <a:pPr marL="342900" indent="-342900">
              <a:buAutoNum type="arabicPeriod"/>
            </a:pPr>
            <a:r>
              <a:rPr lang="en-US" dirty="0" smtClean="0"/>
              <a:t>Set x1=x</a:t>
            </a:r>
            <a:r>
              <a:rPr lang="en-US" baseline="-25000" dirty="0" smtClean="0"/>
              <a:t>i</a:t>
            </a:r>
            <a:r>
              <a:rPr lang="en-US" dirty="0" smtClean="0"/>
              <a:t>+1, y1=</a:t>
            </a:r>
            <a:r>
              <a:rPr lang="en-US" dirty="0" err="1" smtClean="0"/>
              <a:t>y</a:t>
            </a:r>
            <a:r>
              <a:rPr lang="en-US" baseline="-25000" dirty="0" err="1" smtClean="0"/>
              <a:t>i</a:t>
            </a:r>
            <a:r>
              <a:rPr lang="en-US" dirty="0" smtClean="0"/>
              <a:t>;, Point T is (x</a:t>
            </a:r>
            <a:r>
              <a:rPr lang="en-US" baseline="-25000" dirty="0" smtClean="0"/>
              <a:t>1</a:t>
            </a:r>
            <a:r>
              <a:rPr lang="en-US" dirty="0" smtClean="0"/>
              <a:t>, y</a:t>
            </a:r>
            <a:r>
              <a:rPr lang="en-US" baseline="-25000" dirty="0" smtClean="0"/>
              <a:t>1</a:t>
            </a:r>
            <a:r>
              <a:rPr lang="en-US" dirty="0" smtClean="0"/>
              <a:t>)</a:t>
            </a:r>
          </a:p>
          <a:p>
            <a:pPr marL="342900" indent="-342900">
              <a:buAutoNum type="arabicPeriod"/>
            </a:pPr>
            <a:r>
              <a:rPr lang="en-US" dirty="0" smtClean="0"/>
              <a:t>Set x2=x</a:t>
            </a:r>
            <a:r>
              <a:rPr lang="en-US" baseline="-25000" dirty="0" smtClean="0"/>
              <a:t>i</a:t>
            </a:r>
            <a:r>
              <a:rPr lang="en-US" dirty="0" smtClean="0"/>
              <a:t>+1, y2=y</a:t>
            </a:r>
            <a:r>
              <a:rPr lang="en-US" baseline="-25000" dirty="0" smtClean="0"/>
              <a:t>i</a:t>
            </a:r>
            <a:r>
              <a:rPr lang="en-US" dirty="0" smtClean="0"/>
              <a:t>-1; Point S is at (x</a:t>
            </a:r>
            <a:r>
              <a:rPr lang="en-US" baseline="-25000" dirty="0" smtClean="0"/>
              <a:t>2</a:t>
            </a:r>
            <a:r>
              <a:rPr lang="en-US" dirty="0" smtClean="0"/>
              <a:t>, y</a:t>
            </a:r>
            <a:r>
              <a:rPr lang="en-US" baseline="-25000" dirty="0" smtClean="0"/>
              <a:t>2</a:t>
            </a:r>
            <a:r>
              <a:rPr lang="en-US" dirty="0" smtClean="0"/>
              <a:t>)</a:t>
            </a:r>
          </a:p>
          <a:p>
            <a:pPr marL="342900" indent="-342900">
              <a:buAutoNum type="arabicPeriod"/>
            </a:pPr>
            <a:r>
              <a:rPr lang="en-US" dirty="0" smtClean="0"/>
              <a:t>Distance of origin from T is r1</a:t>
            </a:r>
          </a:p>
          <a:p>
            <a:pPr marL="342900" indent="-342900"/>
            <a:r>
              <a:rPr lang="en-US" dirty="0" smtClean="0"/>
              <a:t> 	r1= (x1)</a:t>
            </a:r>
            <a:r>
              <a:rPr lang="en-US" baseline="30000" dirty="0" smtClean="0"/>
              <a:t>2</a:t>
            </a:r>
            <a:r>
              <a:rPr lang="en-US" dirty="0" smtClean="0"/>
              <a:t> +(y1)</a:t>
            </a:r>
            <a:r>
              <a:rPr lang="en-US" baseline="30000" dirty="0" smtClean="0"/>
              <a:t>2</a:t>
            </a:r>
            <a:r>
              <a:rPr lang="en-US" dirty="0" smtClean="0"/>
              <a:t>= (x</a:t>
            </a:r>
            <a:r>
              <a:rPr lang="en-US" baseline="-25000" dirty="0" smtClean="0"/>
              <a:t>i</a:t>
            </a:r>
            <a:r>
              <a:rPr lang="en-US" dirty="0" smtClean="0"/>
              <a:t>+1)</a:t>
            </a:r>
            <a:r>
              <a:rPr lang="en-US" baseline="30000" dirty="0" smtClean="0"/>
              <a:t>2</a:t>
            </a:r>
            <a:r>
              <a:rPr lang="en-US" dirty="0" smtClean="0"/>
              <a:t> +(</a:t>
            </a:r>
            <a:r>
              <a:rPr lang="en-US" dirty="0" err="1" smtClean="0"/>
              <a:t>y</a:t>
            </a:r>
            <a:r>
              <a:rPr lang="en-US" baseline="-25000" dirty="0" err="1" smtClean="0"/>
              <a:t>i</a:t>
            </a:r>
            <a:r>
              <a:rPr lang="en-US" dirty="0" smtClean="0"/>
              <a:t>)</a:t>
            </a:r>
            <a:r>
              <a:rPr lang="en-US" baseline="30000" dirty="0" smtClean="0"/>
              <a:t>2</a:t>
            </a:r>
            <a:endParaRPr lang="en-US" dirty="0" smtClean="0"/>
          </a:p>
          <a:p>
            <a:pPr marL="342900" indent="-342900">
              <a:buAutoNum type="arabicPeriod" startAt="5"/>
            </a:pPr>
            <a:r>
              <a:rPr lang="en-US" dirty="0" smtClean="0"/>
              <a:t>Distance of T from true circle is</a:t>
            </a:r>
          </a:p>
          <a:p>
            <a:pPr marL="342900" indent="-342900"/>
            <a:r>
              <a:rPr lang="en-US" dirty="0" smtClean="0"/>
              <a:t>	D(T)=r1-r= (x</a:t>
            </a:r>
            <a:r>
              <a:rPr lang="en-US" baseline="-25000" dirty="0" smtClean="0"/>
              <a:t>i</a:t>
            </a:r>
            <a:r>
              <a:rPr lang="en-US" dirty="0" smtClean="0"/>
              <a:t>+1)</a:t>
            </a:r>
            <a:r>
              <a:rPr lang="en-US" baseline="30000" dirty="0" smtClean="0"/>
              <a:t>2</a:t>
            </a:r>
            <a:r>
              <a:rPr lang="en-US" dirty="0" smtClean="0"/>
              <a:t> +(</a:t>
            </a:r>
            <a:r>
              <a:rPr lang="en-US" dirty="0" err="1" smtClean="0"/>
              <a:t>y</a:t>
            </a:r>
            <a:r>
              <a:rPr lang="en-US" baseline="-25000" dirty="0" err="1" smtClean="0"/>
              <a:t>i</a:t>
            </a:r>
            <a:r>
              <a:rPr lang="en-US" dirty="0" smtClean="0"/>
              <a:t>)</a:t>
            </a:r>
            <a:r>
              <a:rPr lang="en-US" baseline="30000" dirty="0" smtClean="0"/>
              <a:t>2 </a:t>
            </a:r>
            <a:r>
              <a:rPr lang="en-US" dirty="0" smtClean="0"/>
              <a:t>–r</a:t>
            </a:r>
          </a:p>
          <a:p>
            <a:pPr marL="342900" indent="-342900"/>
            <a:r>
              <a:rPr lang="en-US" dirty="0" smtClean="0"/>
              <a:t>6.   Distance of origin from S is r2</a:t>
            </a:r>
          </a:p>
          <a:p>
            <a:pPr marL="342900" indent="-342900"/>
            <a:r>
              <a:rPr lang="en-US" dirty="0" smtClean="0"/>
              <a:t> 	r2= (x2)</a:t>
            </a:r>
            <a:r>
              <a:rPr lang="en-US" baseline="30000" dirty="0" smtClean="0"/>
              <a:t>2</a:t>
            </a:r>
            <a:r>
              <a:rPr lang="en-US" dirty="0" smtClean="0"/>
              <a:t> +(y2)</a:t>
            </a:r>
            <a:r>
              <a:rPr lang="en-US" baseline="30000" dirty="0" smtClean="0"/>
              <a:t>2</a:t>
            </a:r>
            <a:r>
              <a:rPr lang="en-US" dirty="0" smtClean="0"/>
              <a:t>= (x</a:t>
            </a:r>
            <a:r>
              <a:rPr lang="en-US" baseline="-25000" dirty="0" smtClean="0"/>
              <a:t>i</a:t>
            </a:r>
            <a:r>
              <a:rPr lang="en-US" dirty="0" smtClean="0"/>
              <a:t>+1)</a:t>
            </a:r>
            <a:r>
              <a:rPr lang="en-US" baseline="30000" dirty="0" smtClean="0"/>
              <a:t>2</a:t>
            </a:r>
            <a:r>
              <a:rPr lang="en-US" dirty="0" smtClean="0"/>
              <a:t> +(y</a:t>
            </a:r>
            <a:r>
              <a:rPr lang="en-US" baseline="-25000" dirty="0" smtClean="0"/>
              <a:t>i</a:t>
            </a:r>
            <a:r>
              <a:rPr lang="en-US" dirty="0" smtClean="0"/>
              <a:t>-1)</a:t>
            </a:r>
            <a:r>
              <a:rPr lang="en-US" baseline="30000" dirty="0" smtClean="0"/>
              <a:t>2</a:t>
            </a:r>
            <a:endParaRPr lang="en-US" dirty="0" smtClean="0"/>
          </a:p>
          <a:p>
            <a:pPr marL="342900" indent="-342900">
              <a:buAutoNum type="arabicPeriod" startAt="5"/>
            </a:pPr>
            <a:r>
              <a:rPr lang="en-US" dirty="0" smtClean="0"/>
              <a:t>Distance of T from true circle is</a:t>
            </a:r>
          </a:p>
          <a:p>
            <a:pPr marL="342900" indent="-342900"/>
            <a:r>
              <a:rPr lang="en-US" dirty="0" smtClean="0"/>
              <a:t>	D(S)=r2-r= (x</a:t>
            </a:r>
            <a:r>
              <a:rPr lang="en-US" baseline="-25000" dirty="0" smtClean="0"/>
              <a:t>i</a:t>
            </a:r>
            <a:r>
              <a:rPr lang="en-US" dirty="0" smtClean="0"/>
              <a:t>+1)</a:t>
            </a:r>
            <a:r>
              <a:rPr lang="en-US" baseline="30000" dirty="0" smtClean="0"/>
              <a:t>2</a:t>
            </a:r>
            <a:r>
              <a:rPr lang="en-US" dirty="0" smtClean="0"/>
              <a:t> +(y</a:t>
            </a:r>
            <a:r>
              <a:rPr lang="en-US" baseline="-25000" dirty="0" smtClean="0"/>
              <a:t>i</a:t>
            </a:r>
            <a:r>
              <a:rPr lang="en-US" dirty="0" smtClean="0"/>
              <a:t>-1)</a:t>
            </a:r>
            <a:r>
              <a:rPr lang="en-US" baseline="30000" dirty="0" smtClean="0"/>
              <a:t>2 </a:t>
            </a:r>
            <a:r>
              <a:rPr lang="en-US" dirty="0" smtClean="0"/>
              <a:t>–r</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5029200" y="2861301"/>
            <a:ext cx="4114800" cy="3768099"/>
          </a:xfrm>
          <a:prstGeom prst="rect">
            <a:avLst/>
          </a:prstGeom>
          <a:noFill/>
          <a:ln w="9525">
            <a:noFill/>
            <a:miter lim="800000"/>
            <a:headEnd/>
            <a:tailEnd/>
          </a:ln>
          <a:effectLst/>
        </p:spPr>
      </p:pic>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sp>
        <p:nvSpPr>
          <p:cNvPr id="27" name="Rectangle 26"/>
          <p:cNvSpPr/>
          <p:nvPr/>
        </p:nvSpPr>
        <p:spPr>
          <a:xfrm>
            <a:off x="457201" y="2133600"/>
            <a:ext cx="5257799" cy="3416320"/>
          </a:xfrm>
          <a:prstGeom prst="rect">
            <a:avLst/>
          </a:prstGeom>
        </p:spPr>
        <p:txBody>
          <a:bodyPr wrap="square">
            <a:spAutoFit/>
          </a:bodyPr>
          <a:lstStyle/>
          <a:p>
            <a:r>
              <a:rPr lang="en-US" dirty="0" smtClean="0"/>
              <a:t>Method:</a:t>
            </a:r>
          </a:p>
          <a:p>
            <a:r>
              <a:rPr lang="en-US" dirty="0" smtClean="0"/>
              <a:t>Points are generated by scanning from 90</a:t>
            </a:r>
            <a:r>
              <a:rPr lang="en-US" baseline="30000" dirty="0" smtClean="0"/>
              <a:t>0</a:t>
            </a:r>
            <a:r>
              <a:rPr lang="en-US" dirty="0" smtClean="0"/>
              <a:t> to 45</a:t>
            </a:r>
            <a:r>
              <a:rPr lang="en-US" baseline="30000" dirty="0" smtClean="0"/>
              <a:t>0</a:t>
            </a:r>
            <a:r>
              <a:rPr lang="en-US" dirty="0" smtClean="0"/>
              <a:t> and eight symmetries are considered.</a:t>
            </a:r>
          </a:p>
          <a:p>
            <a:r>
              <a:rPr lang="en-US" dirty="0" smtClean="0"/>
              <a:t>Moves will be made only in the +x and –y directions</a:t>
            </a:r>
          </a:p>
          <a:p>
            <a:r>
              <a:rPr lang="en-US" dirty="0" smtClean="0"/>
              <a:t>Steps:</a:t>
            </a:r>
          </a:p>
          <a:p>
            <a:pPr marL="342900" indent="-342900"/>
            <a:r>
              <a:rPr lang="en-US" dirty="0" smtClean="0"/>
              <a:t>	D(T)=r1-r= (x</a:t>
            </a:r>
            <a:r>
              <a:rPr lang="en-US" baseline="-25000" dirty="0" smtClean="0"/>
              <a:t>i</a:t>
            </a:r>
            <a:r>
              <a:rPr lang="en-US" dirty="0" smtClean="0"/>
              <a:t>+1)</a:t>
            </a:r>
            <a:r>
              <a:rPr lang="en-US" baseline="30000" dirty="0" smtClean="0"/>
              <a:t>2</a:t>
            </a:r>
            <a:r>
              <a:rPr lang="en-US" dirty="0" smtClean="0"/>
              <a:t> +(</a:t>
            </a:r>
            <a:r>
              <a:rPr lang="en-US" dirty="0" err="1" smtClean="0"/>
              <a:t>y</a:t>
            </a:r>
            <a:r>
              <a:rPr lang="en-US" baseline="-25000" dirty="0" err="1" smtClean="0"/>
              <a:t>i</a:t>
            </a:r>
            <a:r>
              <a:rPr lang="en-US" dirty="0" smtClean="0"/>
              <a:t>)</a:t>
            </a:r>
            <a:r>
              <a:rPr lang="en-US" baseline="30000" dirty="0" smtClean="0"/>
              <a:t>2 </a:t>
            </a:r>
            <a:r>
              <a:rPr lang="en-US" dirty="0" smtClean="0"/>
              <a:t>–r</a:t>
            </a:r>
          </a:p>
          <a:p>
            <a:pPr marL="342900" indent="-342900"/>
            <a:r>
              <a:rPr lang="en-US" dirty="0" smtClean="0"/>
              <a:t>	D(S)=r2-r= (x</a:t>
            </a:r>
            <a:r>
              <a:rPr lang="en-US" baseline="-25000" dirty="0" smtClean="0"/>
              <a:t>i</a:t>
            </a:r>
            <a:r>
              <a:rPr lang="en-US" dirty="0" smtClean="0"/>
              <a:t>+1)</a:t>
            </a:r>
            <a:r>
              <a:rPr lang="en-US" baseline="30000" dirty="0" smtClean="0"/>
              <a:t>2</a:t>
            </a:r>
            <a:r>
              <a:rPr lang="en-US" dirty="0" smtClean="0"/>
              <a:t> +(y</a:t>
            </a:r>
            <a:r>
              <a:rPr lang="en-US" baseline="-25000" dirty="0" smtClean="0"/>
              <a:t>i</a:t>
            </a:r>
            <a:r>
              <a:rPr lang="en-US" dirty="0" smtClean="0"/>
              <a:t>-1)</a:t>
            </a:r>
            <a:r>
              <a:rPr lang="en-US" baseline="30000" dirty="0" smtClean="0"/>
              <a:t>2 </a:t>
            </a:r>
            <a:r>
              <a:rPr lang="en-US" dirty="0" smtClean="0"/>
              <a:t>–r</a:t>
            </a:r>
          </a:p>
          <a:p>
            <a:pPr marL="342900" indent="-342900"/>
            <a:r>
              <a:rPr lang="en-US" dirty="0" smtClean="0"/>
              <a:t>A decision variable </a:t>
            </a:r>
            <a:r>
              <a:rPr lang="en-US" dirty="0" err="1" smtClean="0"/>
              <a:t>d</a:t>
            </a:r>
            <a:r>
              <a:rPr lang="en-US" baseline="-25000" dirty="0" err="1" smtClean="0"/>
              <a:t>i</a:t>
            </a:r>
            <a:r>
              <a:rPr lang="en-US" dirty="0" smtClean="0"/>
              <a:t> may be defined as </a:t>
            </a:r>
          </a:p>
          <a:p>
            <a:pPr marL="342900" indent="-342900"/>
            <a:r>
              <a:rPr lang="en-US" dirty="0" err="1" smtClean="0"/>
              <a:t>d</a:t>
            </a:r>
            <a:r>
              <a:rPr lang="en-US" baseline="-25000" dirty="0" err="1" smtClean="0"/>
              <a:t>i</a:t>
            </a:r>
            <a:r>
              <a:rPr lang="en-US" baseline="-25000" dirty="0" smtClean="0"/>
              <a:t> </a:t>
            </a:r>
            <a:r>
              <a:rPr lang="en-US" dirty="0" smtClean="0"/>
              <a:t>=D(T)+D(S)=2(x</a:t>
            </a:r>
            <a:r>
              <a:rPr lang="en-US" baseline="-25000" dirty="0" smtClean="0"/>
              <a:t>i</a:t>
            </a:r>
            <a:r>
              <a:rPr lang="en-US" dirty="0" smtClean="0"/>
              <a:t> +1)</a:t>
            </a:r>
            <a:r>
              <a:rPr lang="en-US" baseline="30000" dirty="0" smtClean="0"/>
              <a:t>2</a:t>
            </a:r>
            <a:r>
              <a:rPr lang="en-US" dirty="0" smtClean="0"/>
              <a:t> +y</a:t>
            </a:r>
            <a:r>
              <a:rPr lang="en-US" baseline="-25000" dirty="0" smtClean="0"/>
              <a:t>i</a:t>
            </a:r>
            <a:r>
              <a:rPr lang="en-US" baseline="30000" dirty="0" smtClean="0"/>
              <a:t>2</a:t>
            </a:r>
            <a:r>
              <a:rPr lang="en-US" dirty="0" smtClean="0"/>
              <a:t> +(</a:t>
            </a:r>
            <a:r>
              <a:rPr lang="en-US" dirty="0" err="1" smtClean="0"/>
              <a:t>y</a:t>
            </a:r>
            <a:r>
              <a:rPr lang="en-US" baseline="-25000" dirty="0" err="1" smtClean="0"/>
              <a:t>i</a:t>
            </a:r>
            <a:r>
              <a:rPr lang="en-US" dirty="0" smtClean="0"/>
              <a:t> -1)</a:t>
            </a:r>
            <a:r>
              <a:rPr lang="en-US" baseline="30000" dirty="0" smtClean="0"/>
              <a:t>2</a:t>
            </a:r>
            <a:r>
              <a:rPr lang="en-US" dirty="0" smtClean="0"/>
              <a:t> -2r</a:t>
            </a:r>
            <a:r>
              <a:rPr lang="en-US" baseline="30000" dirty="0" smtClean="0"/>
              <a:t>2</a:t>
            </a:r>
            <a:endParaRPr lang="en-US" dirty="0" smtClean="0"/>
          </a:p>
          <a:p>
            <a:pPr marL="342900" indent="-342900"/>
            <a:r>
              <a:rPr lang="en-US" dirty="0" smtClean="0"/>
              <a:t>If </a:t>
            </a:r>
            <a:r>
              <a:rPr lang="en-US" dirty="0" err="1" smtClean="0"/>
              <a:t>d</a:t>
            </a:r>
            <a:r>
              <a:rPr lang="en-US" baseline="-25000" dirty="0" err="1" smtClean="0"/>
              <a:t>i</a:t>
            </a:r>
            <a:r>
              <a:rPr lang="en-US" dirty="0" smtClean="0"/>
              <a:t>&lt;0, |D(T)|&lt;|D(S)| and pixel T is chosen.</a:t>
            </a:r>
          </a:p>
          <a:p>
            <a:pPr marL="342900" indent="-342900"/>
            <a:r>
              <a:rPr lang="en-US" dirty="0" smtClean="0"/>
              <a:t>Else pixel S is chosen.</a:t>
            </a:r>
          </a:p>
          <a:p>
            <a:pPr marL="342900" indent="-342900"/>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5029200" y="2861301"/>
            <a:ext cx="4114800" cy="3768099"/>
          </a:xfrm>
          <a:prstGeom prst="rect">
            <a:avLst/>
          </a:prstGeom>
          <a:noFill/>
          <a:ln w="9525">
            <a:noFill/>
            <a:miter lim="800000"/>
            <a:headEnd/>
            <a:tailEnd/>
          </a:ln>
          <a:effectLst/>
        </p:spPr>
      </p:pic>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sp>
        <p:nvSpPr>
          <p:cNvPr id="27" name="Rectangle 26"/>
          <p:cNvSpPr/>
          <p:nvPr/>
        </p:nvSpPr>
        <p:spPr>
          <a:xfrm>
            <a:off x="457201" y="2133600"/>
            <a:ext cx="5257799" cy="2308324"/>
          </a:xfrm>
          <a:prstGeom prst="rect">
            <a:avLst/>
          </a:prstGeom>
        </p:spPr>
        <p:txBody>
          <a:bodyPr wrap="square">
            <a:spAutoFit/>
          </a:bodyPr>
          <a:lstStyle/>
          <a:p>
            <a:r>
              <a:rPr lang="en-US" dirty="0" smtClean="0"/>
              <a:t>Method:</a:t>
            </a:r>
          </a:p>
          <a:p>
            <a:r>
              <a:rPr lang="en-US" dirty="0" smtClean="0"/>
              <a:t>Points are generated by scanning from 90</a:t>
            </a:r>
            <a:r>
              <a:rPr lang="en-US" baseline="30000" dirty="0" smtClean="0"/>
              <a:t>0</a:t>
            </a:r>
            <a:r>
              <a:rPr lang="en-US" dirty="0" smtClean="0"/>
              <a:t> to 45</a:t>
            </a:r>
            <a:r>
              <a:rPr lang="en-US" baseline="30000" dirty="0" smtClean="0"/>
              <a:t>0</a:t>
            </a:r>
            <a:r>
              <a:rPr lang="en-US" dirty="0" smtClean="0"/>
              <a:t> and eight symmetries are considered.</a:t>
            </a:r>
          </a:p>
          <a:p>
            <a:r>
              <a:rPr lang="en-US" dirty="0" smtClean="0"/>
              <a:t>Moves will be made only in the +x and –y directions</a:t>
            </a:r>
          </a:p>
          <a:p>
            <a:r>
              <a:rPr lang="en-US" dirty="0" smtClean="0"/>
              <a:t>Steps:</a:t>
            </a:r>
          </a:p>
          <a:p>
            <a:pPr marL="342900" indent="-342900"/>
            <a:r>
              <a:rPr lang="en-US" dirty="0" smtClean="0"/>
              <a:t>The decision variable </a:t>
            </a:r>
            <a:r>
              <a:rPr lang="en-US" dirty="0" err="1" smtClean="0"/>
              <a:t>d</a:t>
            </a:r>
            <a:r>
              <a:rPr lang="en-US" baseline="-25000" dirty="0" err="1" smtClean="0"/>
              <a:t>i</a:t>
            </a:r>
            <a:r>
              <a:rPr lang="en-US" dirty="0" smtClean="0"/>
              <a:t> is </a:t>
            </a:r>
          </a:p>
          <a:p>
            <a:pPr marL="342900" indent="-342900"/>
            <a:r>
              <a:rPr lang="en-US" dirty="0" err="1" smtClean="0"/>
              <a:t>d</a:t>
            </a:r>
            <a:r>
              <a:rPr lang="en-US" baseline="-25000" dirty="0" err="1" smtClean="0"/>
              <a:t>i</a:t>
            </a:r>
            <a:r>
              <a:rPr lang="en-US" baseline="-25000" dirty="0" smtClean="0"/>
              <a:t> </a:t>
            </a:r>
            <a:r>
              <a:rPr lang="en-US" dirty="0" smtClean="0"/>
              <a:t>=2(x</a:t>
            </a:r>
            <a:r>
              <a:rPr lang="en-US" baseline="-25000" dirty="0" smtClean="0"/>
              <a:t>i</a:t>
            </a:r>
            <a:r>
              <a:rPr lang="en-US" dirty="0" smtClean="0"/>
              <a:t> +1)</a:t>
            </a:r>
            <a:r>
              <a:rPr lang="en-US" baseline="30000" dirty="0" smtClean="0"/>
              <a:t>2</a:t>
            </a:r>
            <a:r>
              <a:rPr lang="en-US" dirty="0" smtClean="0"/>
              <a:t> +y</a:t>
            </a:r>
            <a:r>
              <a:rPr lang="en-US" baseline="-25000" dirty="0" smtClean="0"/>
              <a:t>i</a:t>
            </a:r>
            <a:r>
              <a:rPr lang="en-US" baseline="30000" dirty="0" smtClean="0"/>
              <a:t>2</a:t>
            </a:r>
            <a:r>
              <a:rPr lang="en-US" dirty="0" smtClean="0"/>
              <a:t> +(</a:t>
            </a:r>
            <a:r>
              <a:rPr lang="en-US" dirty="0" err="1" smtClean="0"/>
              <a:t>y</a:t>
            </a:r>
            <a:r>
              <a:rPr lang="en-US" baseline="-25000" dirty="0" err="1" smtClean="0"/>
              <a:t>i</a:t>
            </a:r>
            <a:r>
              <a:rPr lang="en-US" dirty="0" smtClean="0"/>
              <a:t> -1)</a:t>
            </a:r>
            <a:r>
              <a:rPr lang="en-US" baseline="30000" dirty="0" smtClean="0"/>
              <a:t>2</a:t>
            </a:r>
            <a:r>
              <a:rPr lang="en-US" dirty="0" smtClean="0"/>
              <a:t> -2r</a:t>
            </a:r>
            <a:r>
              <a:rPr lang="en-US" baseline="30000" dirty="0" smtClean="0"/>
              <a:t>2</a:t>
            </a:r>
            <a:endParaRPr lang="en-US" dirty="0" smtClean="0"/>
          </a:p>
          <a:p>
            <a:pPr marL="342900" indent="-342900"/>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5029200" y="2861301"/>
            <a:ext cx="4114800" cy="3768099"/>
          </a:xfrm>
          <a:prstGeom prst="rect">
            <a:avLst/>
          </a:prstGeom>
          <a:noFill/>
          <a:ln w="9525">
            <a:noFill/>
            <a:miter lim="800000"/>
            <a:headEnd/>
            <a:tailEnd/>
          </a:ln>
          <a:effectLst/>
        </p:spPr>
      </p:pic>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sp>
        <p:nvSpPr>
          <p:cNvPr id="27" name="Rectangle 26"/>
          <p:cNvSpPr/>
          <p:nvPr/>
        </p:nvSpPr>
        <p:spPr>
          <a:xfrm>
            <a:off x="457201" y="2133600"/>
            <a:ext cx="5562599" cy="4247317"/>
          </a:xfrm>
          <a:prstGeom prst="rect">
            <a:avLst/>
          </a:prstGeom>
        </p:spPr>
        <p:txBody>
          <a:bodyPr wrap="square">
            <a:spAutoFit/>
          </a:bodyPr>
          <a:lstStyle/>
          <a:p>
            <a:r>
              <a:rPr lang="en-US" dirty="0" smtClean="0"/>
              <a:t>Method:</a:t>
            </a:r>
          </a:p>
          <a:p>
            <a:r>
              <a:rPr lang="en-US" dirty="0" smtClean="0"/>
              <a:t>Points are generated by scanning from 90</a:t>
            </a:r>
            <a:r>
              <a:rPr lang="en-US" baseline="30000" dirty="0" smtClean="0"/>
              <a:t>0</a:t>
            </a:r>
            <a:r>
              <a:rPr lang="en-US" dirty="0" smtClean="0"/>
              <a:t> to 45</a:t>
            </a:r>
            <a:r>
              <a:rPr lang="en-US" baseline="30000" dirty="0" smtClean="0"/>
              <a:t>0</a:t>
            </a:r>
            <a:r>
              <a:rPr lang="en-US" dirty="0" smtClean="0"/>
              <a:t> and eight symmetries are considered.</a:t>
            </a:r>
          </a:p>
          <a:p>
            <a:r>
              <a:rPr lang="en-US" dirty="0" smtClean="0"/>
              <a:t>Moves will be made only in the +x and –y directions</a:t>
            </a:r>
          </a:p>
          <a:p>
            <a:r>
              <a:rPr lang="en-US" dirty="0" smtClean="0"/>
              <a:t>Steps:</a:t>
            </a:r>
          </a:p>
          <a:p>
            <a:pPr marL="342900" indent="-342900"/>
            <a:r>
              <a:rPr lang="en-US" dirty="0" smtClean="0"/>
              <a:t>The decision variable </a:t>
            </a:r>
            <a:r>
              <a:rPr lang="en-US" dirty="0" err="1" smtClean="0"/>
              <a:t>d</a:t>
            </a:r>
            <a:r>
              <a:rPr lang="en-US" baseline="-25000" dirty="0" err="1" smtClean="0"/>
              <a:t>i</a:t>
            </a:r>
            <a:r>
              <a:rPr lang="en-US" dirty="0" smtClean="0"/>
              <a:t> is </a:t>
            </a:r>
          </a:p>
          <a:p>
            <a:pPr marL="342900" indent="-342900"/>
            <a:r>
              <a:rPr lang="en-US" dirty="0" err="1" smtClean="0"/>
              <a:t>d</a:t>
            </a:r>
            <a:r>
              <a:rPr lang="en-US" baseline="-25000" dirty="0" err="1" smtClean="0"/>
              <a:t>i</a:t>
            </a:r>
            <a:r>
              <a:rPr lang="en-US" baseline="-25000" dirty="0" smtClean="0"/>
              <a:t> </a:t>
            </a:r>
            <a:r>
              <a:rPr lang="en-US" dirty="0" smtClean="0"/>
              <a:t>=2(x</a:t>
            </a:r>
            <a:r>
              <a:rPr lang="en-US" baseline="-25000" dirty="0" smtClean="0"/>
              <a:t>i</a:t>
            </a:r>
            <a:r>
              <a:rPr lang="en-US" dirty="0" smtClean="0"/>
              <a:t> +1)</a:t>
            </a:r>
            <a:r>
              <a:rPr lang="en-US" baseline="30000" dirty="0" smtClean="0"/>
              <a:t>2</a:t>
            </a:r>
            <a:r>
              <a:rPr lang="en-US" dirty="0" smtClean="0"/>
              <a:t> +y</a:t>
            </a:r>
            <a:r>
              <a:rPr lang="en-US" baseline="-25000" dirty="0" smtClean="0"/>
              <a:t>i</a:t>
            </a:r>
            <a:r>
              <a:rPr lang="en-US" baseline="30000" dirty="0" smtClean="0"/>
              <a:t>2</a:t>
            </a:r>
            <a:r>
              <a:rPr lang="en-US" dirty="0" smtClean="0"/>
              <a:t> +(</a:t>
            </a:r>
            <a:r>
              <a:rPr lang="en-US" dirty="0" err="1" smtClean="0"/>
              <a:t>y</a:t>
            </a:r>
            <a:r>
              <a:rPr lang="en-US" baseline="-25000" dirty="0" err="1" smtClean="0"/>
              <a:t>i</a:t>
            </a:r>
            <a:r>
              <a:rPr lang="en-US" dirty="0" smtClean="0"/>
              <a:t> -1)</a:t>
            </a:r>
            <a:r>
              <a:rPr lang="en-US" baseline="30000" dirty="0" smtClean="0"/>
              <a:t>2</a:t>
            </a:r>
            <a:r>
              <a:rPr lang="en-US" dirty="0" smtClean="0"/>
              <a:t> -2r</a:t>
            </a:r>
            <a:r>
              <a:rPr lang="en-US" baseline="30000" dirty="0" smtClean="0"/>
              <a:t>2</a:t>
            </a:r>
            <a:endParaRPr lang="en-US" dirty="0" smtClean="0"/>
          </a:p>
          <a:p>
            <a:pPr marL="342900" indent="-342900"/>
            <a:r>
              <a:rPr lang="en-US" dirty="0" smtClean="0"/>
              <a:t>d</a:t>
            </a:r>
            <a:r>
              <a:rPr lang="en-US" baseline="-25000" dirty="0" smtClean="0"/>
              <a:t>i+1 </a:t>
            </a:r>
            <a:r>
              <a:rPr lang="en-US" dirty="0" smtClean="0"/>
              <a:t>=2(x</a:t>
            </a:r>
            <a:r>
              <a:rPr lang="en-US" baseline="-25000" dirty="0" smtClean="0"/>
              <a:t>i+1</a:t>
            </a:r>
            <a:r>
              <a:rPr lang="en-US" dirty="0" smtClean="0"/>
              <a:t> +1)</a:t>
            </a:r>
            <a:r>
              <a:rPr lang="en-US" baseline="30000" dirty="0" smtClean="0"/>
              <a:t>2</a:t>
            </a:r>
            <a:r>
              <a:rPr lang="en-US" dirty="0" smtClean="0"/>
              <a:t> +y</a:t>
            </a:r>
            <a:r>
              <a:rPr lang="en-US" baseline="-25000" dirty="0" smtClean="0"/>
              <a:t>i+1</a:t>
            </a:r>
            <a:r>
              <a:rPr lang="en-US" baseline="30000" dirty="0" smtClean="0"/>
              <a:t>2</a:t>
            </a:r>
            <a:r>
              <a:rPr lang="en-US" dirty="0" smtClean="0"/>
              <a:t> +(y</a:t>
            </a:r>
            <a:r>
              <a:rPr lang="en-US" baseline="-25000" dirty="0" smtClean="0"/>
              <a:t>i+1</a:t>
            </a:r>
            <a:r>
              <a:rPr lang="en-US" dirty="0" smtClean="0"/>
              <a:t> -1)</a:t>
            </a:r>
            <a:r>
              <a:rPr lang="en-US" baseline="30000" dirty="0" smtClean="0"/>
              <a:t>2</a:t>
            </a:r>
            <a:r>
              <a:rPr lang="en-US" dirty="0" smtClean="0"/>
              <a:t> -2r</a:t>
            </a:r>
            <a:r>
              <a:rPr lang="en-US" baseline="30000" dirty="0" smtClean="0"/>
              <a:t>2</a:t>
            </a:r>
            <a:endParaRPr lang="en-US" dirty="0" smtClean="0"/>
          </a:p>
          <a:p>
            <a:pPr marL="342900" indent="-342900"/>
            <a:r>
              <a:rPr lang="en-US" dirty="0" smtClean="0"/>
              <a:t>d</a:t>
            </a:r>
            <a:r>
              <a:rPr lang="en-US" baseline="-25000" dirty="0" smtClean="0"/>
              <a:t>i+1 </a:t>
            </a:r>
            <a:r>
              <a:rPr lang="en-US" dirty="0" smtClean="0"/>
              <a:t>- </a:t>
            </a:r>
            <a:r>
              <a:rPr lang="en-US" dirty="0" err="1" smtClean="0"/>
              <a:t>d</a:t>
            </a:r>
            <a:r>
              <a:rPr lang="en-US" baseline="-25000" dirty="0" err="1" smtClean="0"/>
              <a:t>i</a:t>
            </a:r>
            <a:r>
              <a:rPr lang="en-US" baseline="-25000" dirty="0" smtClean="0"/>
              <a:t> </a:t>
            </a:r>
            <a:r>
              <a:rPr lang="en-US" dirty="0" smtClean="0"/>
              <a:t>= 2(x</a:t>
            </a:r>
            <a:r>
              <a:rPr lang="en-US" baseline="-25000" dirty="0" smtClean="0"/>
              <a:t>i+1</a:t>
            </a:r>
            <a:r>
              <a:rPr lang="en-US" dirty="0" smtClean="0"/>
              <a:t> +1)</a:t>
            </a:r>
            <a:r>
              <a:rPr lang="en-US" baseline="30000" dirty="0" smtClean="0"/>
              <a:t>2</a:t>
            </a:r>
            <a:r>
              <a:rPr lang="en-US" dirty="0" smtClean="0"/>
              <a:t> +y</a:t>
            </a:r>
            <a:r>
              <a:rPr lang="en-US" baseline="-25000" dirty="0" smtClean="0"/>
              <a:t>i+1</a:t>
            </a:r>
            <a:r>
              <a:rPr lang="en-US" baseline="30000" dirty="0" smtClean="0"/>
              <a:t>2</a:t>
            </a:r>
            <a:r>
              <a:rPr lang="en-US" dirty="0" smtClean="0"/>
              <a:t> +(y</a:t>
            </a:r>
            <a:r>
              <a:rPr lang="en-US" baseline="-25000" dirty="0" smtClean="0"/>
              <a:t>i+1</a:t>
            </a:r>
            <a:r>
              <a:rPr lang="en-US" dirty="0" smtClean="0"/>
              <a:t> -1)</a:t>
            </a:r>
            <a:r>
              <a:rPr lang="en-US" baseline="30000" dirty="0" smtClean="0"/>
              <a:t>2</a:t>
            </a:r>
            <a:r>
              <a:rPr lang="en-US" dirty="0" smtClean="0"/>
              <a:t> - 2(x</a:t>
            </a:r>
            <a:r>
              <a:rPr lang="en-US" baseline="-25000" dirty="0" smtClean="0"/>
              <a:t>i</a:t>
            </a:r>
            <a:r>
              <a:rPr lang="en-US" dirty="0" smtClean="0"/>
              <a:t> +1)</a:t>
            </a:r>
            <a:r>
              <a:rPr lang="en-US" baseline="30000" dirty="0" smtClean="0"/>
              <a:t>2</a:t>
            </a:r>
            <a:r>
              <a:rPr lang="en-US" dirty="0" smtClean="0"/>
              <a:t> -y</a:t>
            </a:r>
            <a:r>
              <a:rPr lang="en-US" baseline="-25000" dirty="0" smtClean="0"/>
              <a:t>i</a:t>
            </a:r>
            <a:r>
              <a:rPr lang="en-US" baseline="30000" dirty="0" smtClean="0"/>
              <a:t>2</a:t>
            </a:r>
            <a:r>
              <a:rPr lang="en-US" dirty="0" smtClean="0"/>
              <a:t> -(</a:t>
            </a:r>
            <a:r>
              <a:rPr lang="en-US" dirty="0" err="1" smtClean="0"/>
              <a:t>y</a:t>
            </a:r>
            <a:r>
              <a:rPr lang="en-US" baseline="-25000" dirty="0" err="1" smtClean="0"/>
              <a:t>i</a:t>
            </a:r>
            <a:r>
              <a:rPr lang="en-US" dirty="0" smtClean="0"/>
              <a:t> -1)</a:t>
            </a:r>
            <a:r>
              <a:rPr lang="en-US" baseline="30000" dirty="0" smtClean="0"/>
              <a:t>2</a:t>
            </a:r>
            <a:endParaRPr lang="en-US" dirty="0" smtClean="0"/>
          </a:p>
          <a:p>
            <a:pPr marL="342900" indent="-342900"/>
            <a:r>
              <a:rPr lang="en-US" dirty="0" smtClean="0"/>
              <a:t>Since, x</a:t>
            </a:r>
            <a:r>
              <a:rPr lang="en-US" baseline="-25000" dirty="0" smtClean="0"/>
              <a:t>i+1</a:t>
            </a:r>
            <a:r>
              <a:rPr lang="en-US" dirty="0" smtClean="0"/>
              <a:t> = x</a:t>
            </a:r>
            <a:r>
              <a:rPr lang="en-US" baseline="-25000" dirty="0" smtClean="0"/>
              <a:t>i</a:t>
            </a:r>
            <a:r>
              <a:rPr lang="en-US" dirty="0" smtClean="0"/>
              <a:t> +1</a:t>
            </a:r>
          </a:p>
          <a:p>
            <a:pPr marL="342900" indent="-342900"/>
            <a:r>
              <a:rPr lang="en-US" dirty="0" smtClean="0"/>
              <a:t>d</a:t>
            </a:r>
            <a:r>
              <a:rPr lang="en-US" baseline="-25000" dirty="0" smtClean="0"/>
              <a:t>i+1 </a:t>
            </a:r>
            <a:r>
              <a:rPr lang="en-US" dirty="0" smtClean="0"/>
              <a:t>= </a:t>
            </a:r>
            <a:r>
              <a:rPr lang="en-US" dirty="0" err="1" smtClean="0"/>
              <a:t>d</a:t>
            </a:r>
            <a:r>
              <a:rPr lang="en-US" baseline="-25000" dirty="0" err="1" smtClean="0"/>
              <a:t>i</a:t>
            </a:r>
            <a:r>
              <a:rPr lang="en-US" baseline="-25000" dirty="0" smtClean="0"/>
              <a:t> </a:t>
            </a:r>
            <a:r>
              <a:rPr lang="en-US" dirty="0" smtClean="0"/>
              <a:t>+ 4x</a:t>
            </a:r>
            <a:r>
              <a:rPr lang="en-US" baseline="-25000" dirty="0" smtClean="0"/>
              <a:t>i</a:t>
            </a:r>
            <a:r>
              <a:rPr lang="en-US" dirty="0" smtClean="0"/>
              <a:t> +2(y</a:t>
            </a:r>
            <a:r>
              <a:rPr lang="en-US" baseline="-25000" dirty="0" smtClean="0"/>
              <a:t>i+1</a:t>
            </a:r>
            <a:r>
              <a:rPr lang="en-US" baseline="30000" dirty="0" smtClean="0"/>
              <a:t>2</a:t>
            </a:r>
            <a:r>
              <a:rPr lang="en-US" dirty="0" smtClean="0"/>
              <a:t> –y</a:t>
            </a:r>
            <a:r>
              <a:rPr lang="en-US" baseline="-25000" dirty="0" smtClean="0"/>
              <a:t>i</a:t>
            </a:r>
            <a:r>
              <a:rPr lang="en-US" baseline="30000" dirty="0" smtClean="0"/>
              <a:t>2</a:t>
            </a:r>
            <a:r>
              <a:rPr lang="en-US" dirty="0" smtClean="0"/>
              <a:t>)-2(y</a:t>
            </a:r>
            <a:r>
              <a:rPr lang="en-US" baseline="-25000" dirty="0" smtClean="0"/>
              <a:t>i+1</a:t>
            </a:r>
            <a:r>
              <a:rPr lang="en-US" dirty="0" smtClean="0"/>
              <a:t> –</a:t>
            </a:r>
            <a:r>
              <a:rPr lang="en-US" dirty="0" err="1" smtClean="0"/>
              <a:t>y</a:t>
            </a:r>
            <a:r>
              <a:rPr lang="en-US" baseline="-25000" dirty="0" err="1" smtClean="0"/>
              <a:t>i</a:t>
            </a:r>
            <a:r>
              <a:rPr lang="en-US" dirty="0" smtClean="0"/>
              <a:t>) + 6 </a:t>
            </a:r>
          </a:p>
          <a:p>
            <a:pPr marL="342900" indent="-342900"/>
            <a:r>
              <a:rPr lang="en-US" dirty="0" smtClean="0"/>
              <a:t>If T is chosen y</a:t>
            </a:r>
            <a:r>
              <a:rPr lang="en-US" baseline="-25000" dirty="0" smtClean="0"/>
              <a:t>i+1</a:t>
            </a:r>
            <a:r>
              <a:rPr lang="en-US" dirty="0" smtClean="0"/>
              <a:t> =</a:t>
            </a:r>
            <a:r>
              <a:rPr lang="en-US" dirty="0" err="1" smtClean="0"/>
              <a:t>y</a:t>
            </a:r>
            <a:r>
              <a:rPr lang="en-US" i="1" baseline="-25000" dirty="0" err="1" smtClean="0"/>
              <a:t>i</a:t>
            </a:r>
            <a:endParaRPr lang="en-US" dirty="0" smtClean="0"/>
          </a:p>
          <a:p>
            <a:pPr marL="342900" indent="-342900"/>
            <a:r>
              <a:rPr lang="en-US" dirty="0" smtClean="0"/>
              <a:t>	 d</a:t>
            </a:r>
            <a:r>
              <a:rPr lang="en-US" baseline="-25000" dirty="0" smtClean="0"/>
              <a:t>i+1 </a:t>
            </a:r>
            <a:r>
              <a:rPr lang="en-US" dirty="0" smtClean="0"/>
              <a:t>= </a:t>
            </a:r>
            <a:r>
              <a:rPr lang="en-US" dirty="0" err="1" smtClean="0"/>
              <a:t>d</a:t>
            </a:r>
            <a:r>
              <a:rPr lang="en-US" baseline="-25000" dirty="0" err="1" smtClean="0"/>
              <a:t>i</a:t>
            </a:r>
            <a:r>
              <a:rPr lang="en-US" baseline="-25000" dirty="0" smtClean="0"/>
              <a:t> </a:t>
            </a:r>
            <a:r>
              <a:rPr lang="en-US" dirty="0" smtClean="0"/>
              <a:t>+ 4x</a:t>
            </a:r>
            <a:r>
              <a:rPr lang="en-US" baseline="-25000" dirty="0" smtClean="0"/>
              <a:t>i</a:t>
            </a:r>
            <a:r>
              <a:rPr lang="en-US" dirty="0" smtClean="0"/>
              <a:t>+6</a:t>
            </a:r>
          </a:p>
          <a:p>
            <a:pPr marL="342900" indent="-342900"/>
            <a:r>
              <a:rPr lang="en-US" dirty="0" smtClean="0"/>
              <a:t>Again if S is chosen y</a:t>
            </a:r>
            <a:r>
              <a:rPr lang="en-US" baseline="-25000" dirty="0" smtClean="0"/>
              <a:t>i+1</a:t>
            </a:r>
            <a:r>
              <a:rPr lang="en-US" dirty="0" smtClean="0"/>
              <a:t> =</a:t>
            </a:r>
            <a:r>
              <a:rPr lang="en-US" dirty="0" err="1" smtClean="0"/>
              <a:t>y</a:t>
            </a:r>
            <a:r>
              <a:rPr lang="en-US" i="1" baseline="-25000" dirty="0" err="1" smtClean="0"/>
              <a:t>i</a:t>
            </a:r>
            <a:r>
              <a:rPr lang="en-US" i="1" baseline="-25000" dirty="0" smtClean="0"/>
              <a:t>  </a:t>
            </a:r>
            <a:r>
              <a:rPr lang="en-US" dirty="0" smtClean="0"/>
              <a:t>- 1, then</a:t>
            </a:r>
          </a:p>
          <a:p>
            <a:pPr marL="342900" indent="-342900"/>
            <a:r>
              <a:rPr lang="en-US" dirty="0" smtClean="0"/>
              <a:t>	d</a:t>
            </a:r>
            <a:r>
              <a:rPr lang="en-US" baseline="-25000" dirty="0" smtClean="0"/>
              <a:t>i+1 </a:t>
            </a:r>
            <a:r>
              <a:rPr lang="en-US" dirty="0" smtClean="0"/>
              <a:t>= </a:t>
            </a:r>
            <a:r>
              <a:rPr lang="en-US" dirty="0" err="1" smtClean="0"/>
              <a:t>d</a:t>
            </a:r>
            <a:r>
              <a:rPr lang="en-US" baseline="-25000" dirty="0" err="1" smtClean="0"/>
              <a:t>i</a:t>
            </a:r>
            <a:r>
              <a:rPr lang="en-US" baseline="-25000" dirty="0" smtClean="0"/>
              <a:t> </a:t>
            </a:r>
            <a:r>
              <a:rPr lang="en-US" dirty="0" smtClean="0"/>
              <a:t>+ 4(x</a:t>
            </a:r>
            <a:r>
              <a:rPr lang="en-US" baseline="-25000" dirty="0" smtClean="0"/>
              <a:t>i</a:t>
            </a:r>
            <a:r>
              <a:rPr lang="en-US" dirty="0" smtClean="0"/>
              <a:t> – </a:t>
            </a:r>
            <a:r>
              <a:rPr lang="en-US" dirty="0" err="1" smtClean="0"/>
              <a:t>y</a:t>
            </a:r>
            <a:r>
              <a:rPr lang="en-US" baseline="-25000" dirty="0" err="1" smtClean="0"/>
              <a:t>i</a:t>
            </a:r>
            <a:r>
              <a:rPr lang="en-US" dirty="0" smtClean="0"/>
              <a:t>)+10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5029200" y="2861301"/>
            <a:ext cx="4114800" cy="3768099"/>
          </a:xfrm>
          <a:prstGeom prst="rect">
            <a:avLst/>
          </a:prstGeom>
          <a:noFill/>
          <a:ln w="9525">
            <a:noFill/>
            <a:miter lim="800000"/>
            <a:headEnd/>
            <a:tailEnd/>
          </a:ln>
          <a:effectLst/>
        </p:spPr>
      </p:pic>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pic>
        <p:nvPicPr>
          <p:cNvPr id="89090" name="Picture 2"/>
          <p:cNvPicPr>
            <a:picLocks noChangeAspect="1" noChangeArrowheads="1"/>
          </p:cNvPicPr>
          <p:nvPr/>
        </p:nvPicPr>
        <p:blipFill>
          <a:blip r:embed="rId3"/>
          <a:srcRect/>
          <a:stretch>
            <a:fillRect/>
          </a:stretch>
        </p:blipFill>
        <p:spPr bwMode="auto">
          <a:xfrm>
            <a:off x="457200" y="2362200"/>
            <a:ext cx="4724399" cy="914400"/>
          </a:xfrm>
          <a:prstGeom prst="rect">
            <a:avLst/>
          </a:prstGeom>
          <a:noFill/>
          <a:ln w="9525">
            <a:noFill/>
            <a:miter lim="800000"/>
            <a:headEnd/>
            <a:tailEnd/>
          </a:ln>
          <a:effectLst/>
        </p:spPr>
      </p:pic>
      <p:sp>
        <p:nvSpPr>
          <p:cNvPr id="17" name="TextBox 16"/>
          <p:cNvSpPr txBox="1"/>
          <p:nvPr/>
        </p:nvSpPr>
        <p:spPr>
          <a:xfrm>
            <a:off x="381000" y="3352800"/>
            <a:ext cx="4495800" cy="923330"/>
          </a:xfrm>
          <a:prstGeom prst="rect">
            <a:avLst/>
          </a:prstGeom>
          <a:noFill/>
        </p:spPr>
        <p:txBody>
          <a:bodyPr wrap="square" rtlCol="0">
            <a:spAutoFit/>
          </a:bodyPr>
          <a:lstStyle/>
          <a:p>
            <a:r>
              <a:rPr lang="en-US" dirty="0" smtClean="0"/>
              <a:t>Finally start the method from (0,r)</a:t>
            </a:r>
          </a:p>
          <a:p>
            <a:r>
              <a:rPr lang="en-US" dirty="0" smtClean="0"/>
              <a:t>Compute the base value d</a:t>
            </a:r>
            <a:r>
              <a:rPr lang="en-US" baseline="-25000" dirty="0" smtClean="0"/>
              <a:t>1</a:t>
            </a:r>
            <a:r>
              <a:rPr lang="en-US" dirty="0" smtClean="0"/>
              <a:t> by</a:t>
            </a:r>
          </a:p>
          <a:p>
            <a:endParaRPr lang="en-US" dirty="0"/>
          </a:p>
        </p:txBody>
      </p:sp>
      <p:pic>
        <p:nvPicPr>
          <p:cNvPr id="89091" name="Picture 3"/>
          <p:cNvPicPr>
            <a:picLocks noChangeAspect="1" noChangeArrowheads="1"/>
          </p:cNvPicPr>
          <p:nvPr/>
        </p:nvPicPr>
        <p:blipFill>
          <a:blip r:embed="rId4"/>
          <a:srcRect/>
          <a:stretch>
            <a:fillRect/>
          </a:stretch>
        </p:blipFill>
        <p:spPr bwMode="auto">
          <a:xfrm>
            <a:off x="457200" y="4114799"/>
            <a:ext cx="4800600" cy="457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srcRect/>
          <a:stretch>
            <a:fillRect/>
          </a:stretch>
        </p:blipFill>
        <p:spPr bwMode="auto">
          <a:xfrm>
            <a:off x="5029200" y="2861301"/>
            <a:ext cx="4114800" cy="3768099"/>
          </a:xfrm>
          <a:prstGeom prst="rect">
            <a:avLst/>
          </a:prstGeom>
          <a:noFill/>
          <a:ln w="9525">
            <a:noFill/>
            <a:miter lim="800000"/>
            <a:headEnd/>
            <a:tailEnd/>
          </a:ln>
          <a:effectLst/>
        </p:spPr>
      </p:pic>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Third Method using </a:t>
            </a:r>
            <a:r>
              <a:rPr lang="en-US" sz="2000" b="1" u="sng" dirty="0" err="1" smtClean="0"/>
              <a:t>Bresenham’s</a:t>
            </a:r>
            <a:r>
              <a:rPr lang="en-US" sz="2000" b="1" u="sng" dirty="0" smtClean="0"/>
              <a:t> Circle Algorithm</a:t>
            </a:r>
            <a:r>
              <a:rPr lang="en-US" b="1" u="sng" dirty="0" smtClean="0"/>
              <a:t> </a:t>
            </a:r>
            <a:endParaRPr lang="en-US" b="1" u="sng" dirty="0"/>
          </a:p>
        </p:txBody>
      </p:sp>
      <p:pic>
        <p:nvPicPr>
          <p:cNvPr id="89090" name="Picture 2"/>
          <p:cNvPicPr>
            <a:picLocks noChangeAspect="1" noChangeArrowheads="1"/>
          </p:cNvPicPr>
          <p:nvPr/>
        </p:nvPicPr>
        <p:blipFill>
          <a:blip r:embed="rId3"/>
          <a:srcRect/>
          <a:stretch>
            <a:fillRect/>
          </a:stretch>
        </p:blipFill>
        <p:spPr bwMode="auto">
          <a:xfrm>
            <a:off x="457200" y="2362200"/>
            <a:ext cx="4724399" cy="914400"/>
          </a:xfrm>
          <a:prstGeom prst="rect">
            <a:avLst/>
          </a:prstGeom>
          <a:noFill/>
          <a:ln w="9525">
            <a:noFill/>
            <a:miter lim="800000"/>
            <a:headEnd/>
            <a:tailEnd/>
          </a:ln>
          <a:effectLst/>
        </p:spPr>
      </p:pic>
      <p:sp>
        <p:nvSpPr>
          <p:cNvPr id="17" name="TextBox 16"/>
          <p:cNvSpPr txBox="1"/>
          <p:nvPr/>
        </p:nvSpPr>
        <p:spPr>
          <a:xfrm>
            <a:off x="381000" y="3124200"/>
            <a:ext cx="4495800" cy="923330"/>
          </a:xfrm>
          <a:prstGeom prst="rect">
            <a:avLst/>
          </a:prstGeom>
          <a:noFill/>
        </p:spPr>
        <p:txBody>
          <a:bodyPr wrap="square" rtlCol="0">
            <a:spAutoFit/>
          </a:bodyPr>
          <a:lstStyle/>
          <a:p>
            <a:r>
              <a:rPr lang="en-US" dirty="0" smtClean="0"/>
              <a:t>The algorithm in C is</a:t>
            </a:r>
          </a:p>
          <a:p>
            <a:endParaRPr lang="en-US" dirty="0" smtClean="0"/>
          </a:p>
          <a:p>
            <a:endParaRPr lang="en-US" dirty="0"/>
          </a:p>
        </p:txBody>
      </p:sp>
      <p:pic>
        <p:nvPicPr>
          <p:cNvPr id="90114" name="Picture 2"/>
          <p:cNvPicPr>
            <a:picLocks noChangeAspect="1" noChangeArrowheads="1"/>
          </p:cNvPicPr>
          <p:nvPr/>
        </p:nvPicPr>
        <p:blipFill>
          <a:blip r:embed="rId4"/>
          <a:srcRect/>
          <a:stretch>
            <a:fillRect/>
          </a:stretch>
        </p:blipFill>
        <p:spPr bwMode="auto">
          <a:xfrm>
            <a:off x="457200" y="3429000"/>
            <a:ext cx="31242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Fourth Method using </a:t>
            </a:r>
            <a:r>
              <a:rPr lang="en-US" sz="2000" b="1" u="sng" dirty="0" smtClean="0"/>
              <a:t>Mid Point Algorithm</a:t>
            </a:r>
            <a:r>
              <a:rPr lang="en-US" b="1" u="sng" dirty="0" smtClean="0"/>
              <a:t> </a:t>
            </a:r>
            <a:endParaRPr lang="en-US" b="1" u="sng" dirty="0"/>
          </a:p>
        </p:txBody>
      </p:sp>
      <p:sp>
        <p:nvSpPr>
          <p:cNvPr id="17" name="TextBox 16"/>
          <p:cNvSpPr txBox="1"/>
          <p:nvPr/>
        </p:nvSpPr>
        <p:spPr>
          <a:xfrm>
            <a:off x="381000" y="2362200"/>
            <a:ext cx="4495800" cy="369332"/>
          </a:xfrm>
          <a:prstGeom prst="rect">
            <a:avLst/>
          </a:prstGeom>
          <a:noFill/>
        </p:spPr>
        <p:txBody>
          <a:bodyPr wrap="square" rtlCol="0">
            <a:spAutoFit/>
          </a:bodyPr>
          <a:lstStyle/>
          <a:p>
            <a:r>
              <a:rPr lang="en-US" dirty="0" smtClean="0"/>
              <a:t>Let the drawing is a part of a circle</a:t>
            </a:r>
            <a:endParaRPr lang="en-US" dirty="0"/>
          </a:p>
        </p:txBody>
      </p:sp>
      <p:sp>
        <p:nvSpPr>
          <p:cNvPr id="18" name="Arc 17"/>
          <p:cNvSpPr/>
          <p:nvPr/>
        </p:nvSpPr>
        <p:spPr>
          <a:xfrm>
            <a:off x="5943600" y="2819400"/>
            <a:ext cx="1828800" cy="1752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Fourth Method using </a:t>
            </a:r>
            <a:r>
              <a:rPr lang="en-US" sz="2000" b="1" u="sng" dirty="0" smtClean="0"/>
              <a:t>Mid Point Algorithm</a:t>
            </a:r>
            <a:r>
              <a:rPr lang="en-US" b="1" u="sng" dirty="0" smtClean="0"/>
              <a:t> </a:t>
            </a:r>
            <a:endParaRPr lang="en-US" b="1" u="sng" dirty="0"/>
          </a:p>
        </p:txBody>
      </p:sp>
      <p:sp>
        <p:nvSpPr>
          <p:cNvPr id="18" name="Arc 17"/>
          <p:cNvSpPr/>
          <p:nvPr/>
        </p:nvSpPr>
        <p:spPr>
          <a:xfrm>
            <a:off x="5943600" y="2819400"/>
            <a:ext cx="1828800" cy="1752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7010400" y="2590800"/>
            <a:ext cx="381000" cy="3048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010400" y="2895600"/>
            <a:ext cx="381000" cy="3048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1000" y="2362200"/>
            <a:ext cx="4495800" cy="646331"/>
          </a:xfrm>
          <a:prstGeom prst="rect">
            <a:avLst/>
          </a:prstGeom>
          <a:noFill/>
        </p:spPr>
        <p:txBody>
          <a:bodyPr wrap="square" rtlCol="0">
            <a:spAutoFit/>
          </a:bodyPr>
          <a:lstStyle/>
          <a:p>
            <a:r>
              <a:rPr lang="en-US" dirty="0" smtClean="0"/>
              <a:t>Let the drawing is a part of a circle</a:t>
            </a:r>
          </a:p>
          <a:p>
            <a:r>
              <a:rPr lang="en-US" dirty="0" smtClean="0"/>
              <a:t>Small squares are two pixels.</a:t>
            </a:r>
            <a:endParaRPr lang="en-US" dirty="0"/>
          </a:p>
        </p:txBody>
      </p:sp>
      <p:pic>
        <p:nvPicPr>
          <p:cNvPr id="17" name="Picture 2"/>
          <p:cNvPicPr>
            <a:picLocks noChangeAspect="1" noChangeArrowheads="1"/>
          </p:cNvPicPr>
          <p:nvPr/>
        </p:nvPicPr>
        <p:blipFill>
          <a:blip r:embed="rId2"/>
          <a:srcRect/>
          <a:stretch>
            <a:fillRect/>
          </a:stretch>
        </p:blipFill>
        <p:spPr bwMode="auto">
          <a:xfrm>
            <a:off x="609599" y="3200400"/>
            <a:ext cx="6303523" cy="1219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1" name="Rectangle 10"/>
          <p:cNvSpPr/>
          <p:nvPr/>
        </p:nvSpPr>
        <p:spPr>
          <a:xfrm>
            <a:off x="762000" y="16002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600" y="1840468"/>
            <a:ext cx="990600" cy="369332"/>
          </a:xfrm>
          <a:prstGeom prst="rect">
            <a:avLst/>
          </a:prstGeom>
          <a:noFill/>
        </p:spPr>
        <p:txBody>
          <a:bodyPr wrap="square" rtlCol="0">
            <a:spAutoFit/>
          </a:bodyPr>
          <a:lstStyle/>
          <a:p>
            <a:r>
              <a:rPr lang="en-US" dirty="0" smtClean="0"/>
              <a:t>1. Point</a:t>
            </a:r>
            <a:endParaRPr lang="en-US" dirty="0"/>
          </a:p>
        </p:txBody>
      </p:sp>
      <p:pic>
        <p:nvPicPr>
          <p:cNvPr id="16386" name="Picture 2"/>
          <p:cNvPicPr>
            <a:picLocks noChangeAspect="1" noChangeArrowheads="1"/>
          </p:cNvPicPr>
          <p:nvPr/>
        </p:nvPicPr>
        <p:blipFill>
          <a:blip r:embed="rId2"/>
          <a:srcRect/>
          <a:stretch>
            <a:fillRect/>
          </a:stretch>
        </p:blipFill>
        <p:spPr bwMode="auto">
          <a:xfrm>
            <a:off x="4430252" y="1054274"/>
            <a:ext cx="4256548" cy="5422726"/>
          </a:xfrm>
          <a:prstGeom prst="rect">
            <a:avLst/>
          </a:prstGeom>
          <a:noFill/>
          <a:ln w="9525">
            <a:noFill/>
            <a:miter lim="800000"/>
            <a:headEnd/>
            <a:tailEnd/>
          </a:ln>
          <a:effectLst/>
        </p:spPr>
      </p:pic>
      <p:sp>
        <p:nvSpPr>
          <p:cNvPr id="13" name="TextBox 12"/>
          <p:cNvSpPr txBox="1"/>
          <p:nvPr/>
        </p:nvSpPr>
        <p:spPr>
          <a:xfrm>
            <a:off x="381000" y="3962400"/>
            <a:ext cx="2971800" cy="646331"/>
          </a:xfrm>
          <a:prstGeom prst="rect">
            <a:avLst/>
          </a:prstGeom>
          <a:gradFill flip="none" rotWithShape="1">
            <a:gsLst>
              <a:gs pos="0">
                <a:srgbClr val="8488C4"/>
              </a:gs>
              <a:gs pos="53000">
                <a:srgbClr val="D4DEFF"/>
              </a:gs>
              <a:gs pos="83000">
                <a:srgbClr val="D4DEFF"/>
              </a:gs>
              <a:gs pos="100000">
                <a:srgbClr val="96AB94"/>
              </a:gs>
            </a:gsLst>
            <a:lin ang="13500000" scaled="1"/>
            <a:tileRect/>
          </a:gradFill>
          <a:ln>
            <a:solidFill>
              <a:schemeClr val="tx1"/>
            </a:solidFill>
          </a:ln>
        </p:spPr>
        <p:txBody>
          <a:bodyPr wrap="square" rtlCol="0">
            <a:spAutoFit/>
          </a:bodyPr>
          <a:lstStyle/>
          <a:p>
            <a:r>
              <a:rPr lang="en-US" dirty="0" smtClean="0"/>
              <a:t>Color and respective code value in C/C++</a:t>
            </a:r>
            <a:endParaRPr lang="en-US" dirty="0"/>
          </a:p>
        </p:txBody>
      </p:sp>
      <p:sp>
        <p:nvSpPr>
          <p:cNvPr id="14" name="Right Arrow 13"/>
          <p:cNvSpPr/>
          <p:nvPr/>
        </p:nvSpPr>
        <p:spPr>
          <a:xfrm>
            <a:off x="3352800" y="4100732"/>
            <a:ext cx="1066800" cy="38100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86732" y="1752600"/>
            <a:ext cx="471268" cy="4724400"/>
          </a:xfrm>
          <a:prstGeom prst="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752600" y="2514600"/>
            <a:ext cx="4648200" cy="369332"/>
            <a:chOff x="1752600" y="2514600"/>
            <a:chExt cx="4648200" cy="369332"/>
          </a:xfrm>
        </p:grpSpPr>
        <p:cxnSp>
          <p:nvCxnSpPr>
            <p:cNvPr id="17" name="Straight Arrow Connector 16"/>
            <p:cNvCxnSpPr/>
            <p:nvPr/>
          </p:nvCxnSpPr>
          <p:spPr>
            <a:xfrm>
              <a:off x="1752600" y="2817812"/>
              <a:ext cx="4648200" cy="158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24200" y="2514600"/>
              <a:ext cx="1143000" cy="369332"/>
            </a:xfrm>
            <a:prstGeom prst="rect">
              <a:avLst/>
            </a:prstGeom>
            <a:noFill/>
          </p:spPr>
          <p:txBody>
            <a:bodyPr wrap="square" rtlCol="0">
              <a:spAutoFit/>
            </a:bodyPr>
            <a:lstStyle/>
            <a:p>
              <a:r>
                <a:rPr lang="en-US" dirty="0" smtClean="0"/>
                <a:t>Value of c</a:t>
              </a:r>
              <a:endParaRPr lang="en-US" dirty="0"/>
            </a:p>
          </p:txBody>
        </p:sp>
      </p:grpSp>
      <p:sp>
        <p:nvSpPr>
          <p:cNvPr id="24" name="TextBox 23"/>
          <p:cNvSpPr txBox="1"/>
          <p:nvPr/>
        </p:nvSpPr>
        <p:spPr>
          <a:xfrm>
            <a:off x="200464" y="2339202"/>
            <a:ext cx="3200400" cy="923330"/>
          </a:xfrm>
          <a:prstGeom prst="rect">
            <a:avLst/>
          </a:prstGeom>
          <a:noFill/>
        </p:spPr>
        <p:txBody>
          <a:bodyPr wrap="square" rtlCol="0">
            <a:spAutoFit/>
          </a:bodyPr>
          <a:lstStyle/>
          <a:p>
            <a:r>
              <a:rPr lang="en-US" dirty="0" smtClean="0"/>
              <a:t>Using the function of C/C++:</a:t>
            </a:r>
          </a:p>
          <a:p>
            <a:r>
              <a:rPr lang="en-US" dirty="0" err="1" smtClean="0"/>
              <a:t>putpixel</a:t>
            </a:r>
            <a:r>
              <a:rPr lang="en-US" dirty="0" smtClean="0"/>
              <a:t> (x, y, c)</a:t>
            </a:r>
          </a:p>
          <a:p>
            <a:r>
              <a:rPr lang="en-US" dirty="0" smtClean="0"/>
              <a:t>c=</a:t>
            </a:r>
            <a:r>
              <a:rPr lang="en-US" dirty="0" err="1" smtClean="0"/>
              <a:t>getpixel</a:t>
            </a:r>
            <a:r>
              <a:rPr lang="en-US" dirty="0" smtClean="0"/>
              <a:t> (x, y)</a:t>
            </a:r>
          </a:p>
        </p:txBody>
      </p:sp>
      <p:sp>
        <p:nvSpPr>
          <p:cNvPr id="25" name="TextBox 24"/>
          <p:cNvSpPr txBox="1"/>
          <p:nvPr/>
        </p:nvSpPr>
        <p:spPr>
          <a:xfrm>
            <a:off x="304800" y="5105400"/>
            <a:ext cx="3886200" cy="1200329"/>
          </a:xfrm>
          <a:prstGeom prst="rect">
            <a:avLst/>
          </a:prstGeom>
          <a:noFill/>
        </p:spPr>
        <p:txBody>
          <a:bodyPr wrap="square" rtlCol="0">
            <a:spAutoFit/>
          </a:bodyPr>
          <a:lstStyle/>
          <a:p>
            <a:r>
              <a:rPr lang="en-US" dirty="0" smtClean="0"/>
              <a:t>Header file to include in c/</a:t>
            </a:r>
            <a:r>
              <a:rPr lang="en-US" dirty="0" err="1" smtClean="0"/>
              <a:t>c++</a:t>
            </a:r>
            <a:r>
              <a:rPr lang="en-US" dirty="0" smtClean="0"/>
              <a:t> program:</a:t>
            </a:r>
          </a:p>
          <a:p>
            <a:r>
              <a:rPr lang="en-US" dirty="0" err="1" smtClean="0"/>
              <a:t>graphics.h</a:t>
            </a:r>
            <a:endParaRPr lang="en-US" dirty="0" smtClean="0"/>
          </a:p>
          <a:p>
            <a:r>
              <a:rPr lang="en-US" dirty="0" smtClean="0"/>
              <a:t>Including style:</a:t>
            </a:r>
          </a:p>
          <a:p>
            <a:r>
              <a:rPr lang="en-US" dirty="0" smtClean="0"/>
              <a:t>#include&lt;</a:t>
            </a:r>
            <a:r>
              <a:rPr lang="en-US" dirty="0" err="1" smtClean="0"/>
              <a:t>graphics.h</a:t>
            </a:r>
            <a:r>
              <a:rPr lang="en-US" dirty="0" smtClean="0"/>
              <a:t>&gt;</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Fourth Method using </a:t>
            </a:r>
            <a:r>
              <a:rPr lang="en-US" sz="2000" b="1" u="sng" dirty="0" smtClean="0"/>
              <a:t>Mid Point Algorithm</a:t>
            </a:r>
            <a:r>
              <a:rPr lang="en-US" b="1" u="sng" dirty="0" smtClean="0"/>
              <a:t> </a:t>
            </a:r>
            <a:endParaRPr lang="en-US" b="1" u="sng" dirty="0"/>
          </a:p>
        </p:txBody>
      </p:sp>
      <p:sp>
        <p:nvSpPr>
          <p:cNvPr id="18" name="Arc 17"/>
          <p:cNvSpPr/>
          <p:nvPr/>
        </p:nvSpPr>
        <p:spPr>
          <a:xfrm>
            <a:off x="5943600" y="2819400"/>
            <a:ext cx="1828800" cy="1752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81000" y="2362200"/>
            <a:ext cx="4495800" cy="646331"/>
          </a:xfrm>
          <a:prstGeom prst="rect">
            <a:avLst/>
          </a:prstGeom>
          <a:noFill/>
        </p:spPr>
        <p:txBody>
          <a:bodyPr wrap="square" rtlCol="0">
            <a:spAutoFit/>
          </a:bodyPr>
          <a:lstStyle/>
          <a:p>
            <a:r>
              <a:rPr lang="en-US" dirty="0" smtClean="0"/>
              <a:t>Let the drawing is a part of a circle</a:t>
            </a:r>
          </a:p>
          <a:p>
            <a:r>
              <a:rPr lang="en-US" dirty="0" smtClean="0"/>
              <a:t>Small squares are two pixels.</a:t>
            </a:r>
            <a:endParaRPr lang="en-US" dirty="0"/>
          </a:p>
        </p:txBody>
      </p:sp>
      <p:sp>
        <p:nvSpPr>
          <p:cNvPr id="17" name="Rectangle 16"/>
          <p:cNvSpPr/>
          <p:nvPr/>
        </p:nvSpPr>
        <p:spPr>
          <a:xfrm>
            <a:off x="1752600" y="2286000"/>
            <a:ext cx="49530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800" b="1" dirty="0" smtClean="0"/>
              <a:t>Zoomed</a:t>
            </a:r>
          </a:p>
          <a:p>
            <a:endParaRPr lang="en-US" sz="2800" b="1" dirty="0" smtClean="0"/>
          </a:p>
          <a:p>
            <a:r>
              <a:rPr lang="en-US" b="1" dirty="0" smtClean="0"/>
              <a:t>Mid point x</a:t>
            </a:r>
            <a:r>
              <a:rPr lang="en-US" b="1" baseline="-25000" dirty="0" smtClean="0"/>
              <a:t>i</a:t>
            </a:r>
            <a:r>
              <a:rPr lang="en-US" b="1" dirty="0" smtClean="0"/>
              <a:t> +1, </a:t>
            </a:r>
            <a:r>
              <a:rPr lang="en-US" b="1" dirty="0" err="1" smtClean="0"/>
              <a:t>y</a:t>
            </a:r>
            <a:r>
              <a:rPr lang="en-US" b="1" baseline="-25000" dirty="0" err="1" smtClean="0"/>
              <a:t>i</a:t>
            </a:r>
            <a:r>
              <a:rPr lang="en-US" b="1" dirty="0" smtClean="0"/>
              <a:t> -0.5</a:t>
            </a:r>
            <a:endParaRPr lang="en-US" b="1" dirty="0"/>
          </a:p>
        </p:txBody>
      </p:sp>
      <p:sp>
        <p:nvSpPr>
          <p:cNvPr id="26" name="Arc 25"/>
          <p:cNvSpPr/>
          <p:nvPr/>
        </p:nvSpPr>
        <p:spPr>
          <a:xfrm>
            <a:off x="2133600" y="2971800"/>
            <a:ext cx="3276600" cy="34290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4419600" y="2743200"/>
            <a:ext cx="762000" cy="53340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19600" y="3276600"/>
            <a:ext cx="762000" cy="53340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86400" y="2667000"/>
            <a:ext cx="457200" cy="1200329"/>
          </a:xfrm>
          <a:prstGeom prst="rect">
            <a:avLst/>
          </a:prstGeom>
          <a:noFill/>
        </p:spPr>
        <p:txBody>
          <a:bodyPr wrap="square" rtlCol="0">
            <a:spAutoFit/>
          </a:bodyPr>
          <a:lstStyle/>
          <a:p>
            <a:r>
              <a:rPr lang="en-US" sz="2400" dirty="0" smtClean="0">
                <a:solidFill>
                  <a:schemeClr val="bg1"/>
                </a:solidFill>
              </a:rPr>
              <a:t>T</a:t>
            </a:r>
          </a:p>
          <a:p>
            <a:endParaRPr lang="en-US" sz="2400" dirty="0" smtClean="0">
              <a:solidFill>
                <a:schemeClr val="bg1"/>
              </a:solidFill>
            </a:endParaRPr>
          </a:p>
          <a:p>
            <a:r>
              <a:rPr lang="en-US" sz="2400" dirty="0" smtClean="0">
                <a:solidFill>
                  <a:schemeClr val="bg1"/>
                </a:solidFill>
              </a:rPr>
              <a:t>S</a:t>
            </a:r>
            <a:endParaRPr lang="en-US" sz="2400" dirty="0">
              <a:solidFill>
                <a:schemeClr val="bg1"/>
              </a:solidFill>
            </a:endParaRPr>
          </a:p>
        </p:txBody>
      </p:sp>
      <p:cxnSp>
        <p:nvCxnSpPr>
          <p:cNvPr id="31" name="Straight Connector 30"/>
          <p:cNvCxnSpPr/>
          <p:nvPr/>
        </p:nvCxnSpPr>
        <p:spPr>
          <a:xfrm>
            <a:off x="4038600" y="3014004"/>
            <a:ext cx="155448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Fourth Method using </a:t>
            </a:r>
            <a:r>
              <a:rPr lang="en-US" sz="2000" b="1" u="sng" dirty="0" smtClean="0"/>
              <a:t>Mid Point Algorithm</a:t>
            </a:r>
            <a:r>
              <a:rPr lang="en-US" b="1" u="sng" dirty="0" smtClean="0"/>
              <a:t> </a:t>
            </a:r>
            <a:endParaRPr lang="en-US" b="1" u="sng" dirty="0"/>
          </a:p>
        </p:txBody>
      </p:sp>
      <p:sp>
        <p:nvSpPr>
          <p:cNvPr id="18" name="Arc 17"/>
          <p:cNvSpPr/>
          <p:nvPr/>
        </p:nvSpPr>
        <p:spPr>
          <a:xfrm>
            <a:off x="5943600" y="2819400"/>
            <a:ext cx="1828800" cy="1752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81000" y="2362200"/>
            <a:ext cx="4495800" cy="646331"/>
          </a:xfrm>
          <a:prstGeom prst="rect">
            <a:avLst/>
          </a:prstGeom>
          <a:noFill/>
        </p:spPr>
        <p:txBody>
          <a:bodyPr wrap="square" rtlCol="0">
            <a:spAutoFit/>
          </a:bodyPr>
          <a:lstStyle/>
          <a:p>
            <a:r>
              <a:rPr lang="en-US" dirty="0" smtClean="0"/>
              <a:t>Let the drawing is a part of a circle</a:t>
            </a:r>
          </a:p>
          <a:p>
            <a:r>
              <a:rPr lang="en-US" dirty="0" smtClean="0"/>
              <a:t>Small squares are two pixels.</a:t>
            </a:r>
            <a:endParaRPr lang="en-US" dirty="0"/>
          </a:p>
        </p:txBody>
      </p:sp>
      <p:sp>
        <p:nvSpPr>
          <p:cNvPr id="17" name="Rectangle 16"/>
          <p:cNvSpPr/>
          <p:nvPr/>
        </p:nvSpPr>
        <p:spPr>
          <a:xfrm>
            <a:off x="1752600" y="2286000"/>
            <a:ext cx="49530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800" b="1" dirty="0" smtClean="0"/>
              <a:t>Zoomed</a:t>
            </a:r>
          </a:p>
          <a:p>
            <a:endParaRPr lang="en-US" sz="2800" b="1" dirty="0" smtClean="0"/>
          </a:p>
          <a:p>
            <a:r>
              <a:rPr lang="en-US" b="1" dirty="0" smtClean="0"/>
              <a:t>Mid point x</a:t>
            </a:r>
            <a:r>
              <a:rPr lang="en-US" b="1" baseline="-25000" dirty="0" smtClean="0"/>
              <a:t>i</a:t>
            </a:r>
            <a:r>
              <a:rPr lang="en-US" b="1" dirty="0" smtClean="0"/>
              <a:t> +1, </a:t>
            </a:r>
            <a:r>
              <a:rPr lang="en-US" b="1" dirty="0" err="1" smtClean="0"/>
              <a:t>y</a:t>
            </a:r>
            <a:r>
              <a:rPr lang="en-US" b="1" baseline="-25000" dirty="0" err="1" smtClean="0"/>
              <a:t>i</a:t>
            </a:r>
            <a:r>
              <a:rPr lang="en-US" b="1" dirty="0" smtClean="0"/>
              <a:t> -0.5</a:t>
            </a:r>
            <a:endParaRPr lang="en-US" b="1" dirty="0"/>
          </a:p>
        </p:txBody>
      </p:sp>
      <p:sp>
        <p:nvSpPr>
          <p:cNvPr id="26" name="Arc 25"/>
          <p:cNvSpPr/>
          <p:nvPr/>
        </p:nvSpPr>
        <p:spPr>
          <a:xfrm>
            <a:off x="2133600" y="2971800"/>
            <a:ext cx="3276600" cy="34290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4419600" y="2743200"/>
            <a:ext cx="762000" cy="53340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19600" y="3276600"/>
            <a:ext cx="762000" cy="53340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86400" y="2667000"/>
            <a:ext cx="457200" cy="1200329"/>
          </a:xfrm>
          <a:prstGeom prst="rect">
            <a:avLst/>
          </a:prstGeom>
          <a:noFill/>
        </p:spPr>
        <p:txBody>
          <a:bodyPr wrap="square" rtlCol="0">
            <a:spAutoFit/>
          </a:bodyPr>
          <a:lstStyle/>
          <a:p>
            <a:r>
              <a:rPr lang="en-US" sz="2400" dirty="0" smtClean="0">
                <a:solidFill>
                  <a:schemeClr val="bg1"/>
                </a:solidFill>
              </a:rPr>
              <a:t>T</a:t>
            </a:r>
          </a:p>
          <a:p>
            <a:endParaRPr lang="en-US" sz="2400" dirty="0" smtClean="0">
              <a:solidFill>
                <a:schemeClr val="bg1"/>
              </a:solidFill>
            </a:endParaRPr>
          </a:p>
          <a:p>
            <a:r>
              <a:rPr lang="en-US" sz="2400" dirty="0" smtClean="0">
                <a:solidFill>
                  <a:schemeClr val="bg1"/>
                </a:solidFill>
              </a:rPr>
              <a:t>S</a:t>
            </a:r>
            <a:endParaRPr lang="en-US" sz="2400" dirty="0">
              <a:solidFill>
                <a:schemeClr val="bg1"/>
              </a:solidFill>
            </a:endParaRPr>
          </a:p>
        </p:txBody>
      </p:sp>
      <p:cxnSp>
        <p:nvCxnSpPr>
          <p:cNvPr id="31" name="Straight Connector 30"/>
          <p:cNvCxnSpPr/>
          <p:nvPr/>
        </p:nvCxnSpPr>
        <p:spPr>
          <a:xfrm>
            <a:off x="4038600" y="3014004"/>
            <a:ext cx="155448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pic>
        <p:nvPicPr>
          <p:cNvPr id="96258" name="Picture 2"/>
          <p:cNvPicPr>
            <a:picLocks noChangeAspect="1" noChangeArrowheads="1"/>
          </p:cNvPicPr>
          <p:nvPr/>
        </p:nvPicPr>
        <p:blipFill>
          <a:blip r:embed="rId2"/>
          <a:srcRect/>
          <a:stretch>
            <a:fillRect/>
          </a:stretch>
        </p:blipFill>
        <p:spPr bwMode="auto">
          <a:xfrm>
            <a:off x="1825558" y="3886200"/>
            <a:ext cx="4727642"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Fourth Method using </a:t>
            </a:r>
            <a:r>
              <a:rPr lang="en-US" sz="2000" b="1" u="sng" dirty="0" smtClean="0"/>
              <a:t>Mid Point Algorithm</a:t>
            </a:r>
            <a:r>
              <a:rPr lang="en-US" b="1" u="sng" dirty="0" smtClean="0"/>
              <a:t> </a:t>
            </a:r>
            <a:endParaRPr lang="en-US" b="1" u="sng" dirty="0"/>
          </a:p>
        </p:txBody>
      </p:sp>
      <p:sp>
        <p:nvSpPr>
          <p:cNvPr id="18" name="Arc 17"/>
          <p:cNvSpPr/>
          <p:nvPr/>
        </p:nvSpPr>
        <p:spPr>
          <a:xfrm>
            <a:off x="5943600" y="2819400"/>
            <a:ext cx="1828800" cy="1752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81000" y="2362200"/>
            <a:ext cx="4495800" cy="646331"/>
          </a:xfrm>
          <a:prstGeom prst="rect">
            <a:avLst/>
          </a:prstGeom>
          <a:noFill/>
        </p:spPr>
        <p:txBody>
          <a:bodyPr wrap="square" rtlCol="0">
            <a:spAutoFit/>
          </a:bodyPr>
          <a:lstStyle/>
          <a:p>
            <a:r>
              <a:rPr lang="en-US" dirty="0" smtClean="0"/>
              <a:t>Let the drawing is a part of a circle</a:t>
            </a:r>
          </a:p>
          <a:p>
            <a:r>
              <a:rPr lang="en-US" dirty="0" smtClean="0"/>
              <a:t>Small squares are two pixels.</a:t>
            </a:r>
            <a:endParaRPr lang="en-US" dirty="0"/>
          </a:p>
        </p:txBody>
      </p:sp>
      <p:sp>
        <p:nvSpPr>
          <p:cNvPr id="17" name="Rectangle 16"/>
          <p:cNvSpPr/>
          <p:nvPr/>
        </p:nvSpPr>
        <p:spPr>
          <a:xfrm>
            <a:off x="1752600" y="2286000"/>
            <a:ext cx="49530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800" b="1" dirty="0" smtClean="0"/>
              <a:t>Zoomed</a:t>
            </a:r>
          </a:p>
          <a:p>
            <a:endParaRPr lang="en-US" sz="2800" b="1" dirty="0" smtClean="0"/>
          </a:p>
          <a:p>
            <a:r>
              <a:rPr lang="en-US" b="1" dirty="0" smtClean="0"/>
              <a:t>Mid point x</a:t>
            </a:r>
            <a:r>
              <a:rPr lang="en-US" b="1" baseline="-25000" dirty="0" smtClean="0"/>
              <a:t>i</a:t>
            </a:r>
            <a:r>
              <a:rPr lang="en-US" b="1" dirty="0" smtClean="0"/>
              <a:t> +1, </a:t>
            </a:r>
            <a:r>
              <a:rPr lang="en-US" b="1" dirty="0" err="1" smtClean="0"/>
              <a:t>y</a:t>
            </a:r>
            <a:r>
              <a:rPr lang="en-US" b="1" baseline="-25000" dirty="0" err="1" smtClean="0"/>
              <a:t>i</a:t>
            </a:r>
            <a:r>
              <a:rPr lang="en-US" b="1" dirty="0" smtClean="0"/>
              <a:t> -0.5</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If p is negative, the mid point is inside the circle.</a:t>
            </a:r>
          </a:p>
          <a:p>
            <a:r>
              <a:rPr lang="en-US" b="1" dirty="0" smtClean="0"/>
              <a:t>Then chose pixel T</a:t>
            </a:r>
          </a:p>
          <a:p>
            <a:r>
              <a:rPr lang="en-US" b="1" dirty="0" smtClean="0"/>
              <a:t>Otherwise select pixel S</a:t>
            </a:r>
            <a:endParaRPr lang="en-US" b="1" dirty="0"/>
          </a:p>
        </p:txBody>
      </p:sp>
      <p:sp>
        <p:nvSpPr>
          <p:cNvPr id="26" name="Arc 25"/>
          <p:cNvSpPr/>
          <p:nvPr/>
        </p:nvSpPr>
        <p:spPr>
          <a:xfrm>
            <a:off x="2133600" y="2971800"/>
            <a:ext cx="3276600" cy="34290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4419600" y="2743200"/>
            <a:ext cx="762000" cy="53340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19600" y="3276600"/>
            <a:ext cx="762000" cy="53340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86400" y="2667000"/>
            <a:ext cx="457200" cy="1200329"/>
          </a:xfrm>
          <a:prstGeom prst="rect">
            <a:avLst/>
          </a:prstGeom>
          <a:noFill/>
        </p:spPr>
        <p:txBody>
          <a:bodyPr wrap="square" rtlCol="0">
            <a:spAutoFit/>
          </a:bodyPr>
          <a:lstStyle/>
          <a:p>
            <a:r>
              <a:rPr lang="en-US" sz="2400" dirty="0" smtClean="0">
                <a:solidFill>
                  <a:schemeClr val="bg1"/>
                </a:solidFill>
              </a:rPr>
              <a:t>T</a:t>
            </a:r>
          </a:p>
          <a:p>
            <a:endParaRPr lang="en-US" sz="2400" dirty="0" smtClean="0">
              <a:solidFill>
                <a:schemeClr val="bg1"/>
              </a:solidFill>
            </a:endParaRPr>
          </a:p>
          <a:p>
            <a:r>
              <a:rPr lang="en-US" sz="2400" dirty="0" smtClean="0">
                <a:solidFill>
                  <a:schemeClr val="bg1"/>
                </a:solidFill>
              </a:rPr>
              <a:t>S</a:t>
            </a:r>
            <a:endParaRPr lang="en-US" sz="2400" dirty="0">
              <a:solidFill>
                <a:schemeClr val="bg1"/>
              </a:solidFill>
            </a:endParaRPr>
          </a:p>
        </p:txBody>
      </p:sp>
      <p:cxnSp>
        <p:nvCxnSpPr>
          <p:cNvPr id="31" name="Straight Connector 30"/>
          <p:cNvCxnSpPr/>
          <p:nvPr/>
        </p:nvCxnSpPr>
        <p:spPr>
          <a:xfrm>
            <a:off x="4038600" y="3014004"/>
            <a:ext cx="155448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pic>
        <p:nvPicPr>
          <p:cNvPr id="96258" name="Picture 2"/>
          <p:cNvPicPr>
            <a:picLocks noChangeAspect="1" noChangeArrowheads="1"/>
          </p:cNvPicPr>
          <p:nvPr/>
        </p:nvPicPr>
        <p:blipFill>
          <a:blip r:embed="rId2"/>
          <a:srcRect/>
          <a:stretch>
            <a:fillRect/>
          </a:stretch>
        </p:blipFill>
        <p:spPr bwMode="auto">
          <a:xfrm>
            <a:off x="1825558" y="3886200"/>
            <a:ext cx="4727642" cy="914400"/>
          </a:xfrm>
          <a:prstGeom prst="rect">
            <a:avLst/>
          </a:prstGeom>
          <a:noFill/>
          <a:ln w="9525">
            <a:noFill/>
            <a:miter lim="800000"/>
            <a:headEnd/>
            <a:tailEnd/>
          </a:ln>
          <a:effectLst/>
        </p:spPr>
      </p:pic>
      <p:pic>
        <p:nvPicPr>
          <p:cNvPr id="97282" name="Picture 2"/>
          <p:cNvPicPr>
            <a:picLocks noChangeAspect="1" noChangeArrowheads="1"/>
          </p:cNvPicPr>
          <p:nvPr/>
        </p:nvPicPr>
        <p:blipFill>
          <a:blip r:embed="rId3"/>
          <a:srcRect/>
          <a:stretch>
            <a:fillRect/>
          </a:stretch>
        </p:blipFill>
        <p:spPr bwMode="auto">
          <a:xfrm>
            <a:off x="1800665" y="4846316"/>
            <a:ext cx="4876799" cy="3663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Fourth Method using </a:t>
            </a:r>
            <a:r>
              <a:rPr lang="en-US" sz="2000" b="1" u="sng" dirty="0" smtClean="0"/>
              <a:t>Mid Point Algorithm</a:t>
            </a:r>
            <a:r>
              <a:rPr lang="en-US" b="1" u="sng" dirty="0" smtClean="0"/>
              <a:t> </a:t>
            </a:r>
            <a:endParaRPr lang="en-US" b="1" u="sng" dirty="0"/>
          </a:p>
        </p:txBody>
      </p:sp>
      <p:sp>
        <p:nvSpPr>
          <p:cNvPr id="18" name="Arc 17"/>
          <p:cNvSpPr/>
          <p:nvPr/>
        </p:nvSpPr>
        <p:spPr>
          <a:xfrm>
            <a:off x="5943600" y="2819400"/>
            <a:ext cx="1828800" cy="1752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81000" y="2362200"/>
            <a:ext cx="4495800" cy="646331"/>
          </a:xfrm>
          <a:prstGeom prst="rect">
            <a:avLst/>
          </a:prstGeom>
          <a:noFill/>
        </p:spPr>
        <p:txBody>
          <a:bodyPr wrap="square" rtlCol="0">
            <a:spAutoFit/>
          </a:bodyPr>
          <a:lstStyle/>
          <a:p>
            <a:r>
              <a:rPr lang="en-US" dirty="0" smtClean="0"/>
              <a:t>Let the drawing is a part of a circle</a:t>
            </a:r>
          </a:p>
          <a:p>
            <a:r>
              <a:rPr lang="en-US" dirty="0" smtClean="0"/>
              <a:t>Small squares are two pixels.</a:t>
            </a:r>
            <a:endParaRPr lang="en-US" dirty="0"/>
          </a:p>
        </p:txBody>
      </p:sp>
      <p:sp>
        <p:nvSpPr>
          <p:cNvPr id="17" name="Rectangle 16"/>
          <p:cNvSpPr/>
          <p:nvPr/>
        </p:nvSpPr>
        <p:spPr>
          <a:xfrm>
            <a:off x="1752600" y="2286000"/>
            <a:ext cx="4953000" cy="426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800" b="1" dirty="0" smtClean="0"/>
              <a:t>Zoomed</a:t>
            </a:r>
          </a:p>
          <a:p>
            <a:endParaRPr lang="en-US" sz="2800" b="1" dirty="0" smtClean="0"/>
          </a:p>
          <a:p>
            <a:r>
              <a:rPr lang="en-US" b="1" dirty="0" smtClean="0"/>
              <a:t>Mid point x</a:t>
            </a:r>
            <a:r>
              <a:rPr lang="en-US" b="1" baseline="-25000" dirty="0" smtClean="0"/>
              <a:t>i</a:t>
            </a:r>
            <a:r>
              <a:rPr lang="en-US" b="1" dirty="0" smtClean="0"/>
              <a:t> +1, </a:t>
            </a:r>
            <a:r>
              <a:rPr lang="en-US" b="1" dirty="0" err="1" smtClean="0"/>
              <a:t>y</a:t>
            </a:r>
            <a:r>
              <a:rPr lang="en-US" b="1" baseline="-25000" dirty="0" err="1" smtClean="0"/>
              <a:t>i</a:t>
            </a:r>
            <a:r>
              <a:rPr lang="en-US" b="1" dirty="0" smtClean="0"/>
              <a:t> -0.5</a:t>
            </a:r>
          </a:p>
          <a:p>
            <a:r>
              <a:rPr lang="en-US" b="1" dirty="0" smtClean="0"/>
              <a:t>Next decision parameter is</a:t>
            </a:r>
          </a:p>
          <a:p>
            <a:endParaRPr lang="en-US" b="1" dirty="0" smtClean="0"/>
          </a:p>
          <a:p>
            <a:endParaRPr lang="en-US" b="1" dirty="0" smtClean="0"/>
          </a:p>
          <a:p>
            <a:r>
              <a:rPr lang="en-US" b="1" dirty="0" smtClean="0"/>
              <a:t>As x</a:t>
            </a:r>
            <a:r>
              <a:rPr lang="en-US" b="1" baseline="-25000" dirty="0" smtClean="0"/>
              <a:t>i+1</a:t>
            </a:r>
            <a:r>
              <a:rPr lang="en-US" b="1" dirty="0" smtClean="0"/>
              <a:t> =x</a:t>
            </a:r>
            <a:r>
              <a:rPr lang="en-US" b="1" baseline="-25000" dirty="0" smtClean="0"/>
              <a:t>i</a:t>
            </a:r>
            <a:r>
              <a:rPr lang="en-US" b="1" dirty="0" smtClean="0"/>
              <a:t>+1</a:t>
            </a:r>
          </a:p>
          <a:p>
            <a:endParaRPr lang="en-US" b="1" dirty="0" smtClean="0"/>
          </a:p>
          <a:p>
            <a:endParaRPr lang="en-US" b="1" dirty="0" smtClean="0"/>
          </a:p>
          <a:p>
            <a:endParaRPr lang="en-US" b="1" dirty="0" smtClean="0"/>
          </a:p>
          <a:p>
            <a:endParaRPr lang="en-US" b="1" dirty="0" smtClean="0"/>
          </a:p>
        </p:txBody>
      </p:sp>
      <p:sp>
        <p:nvSpPr>
          <p:cNvPr id="26" name="Arc 25"/>
          <p:cNvSpPr/>
          <p:nvPr/>
        </p:nvSpPr>
        <p:spPr>
          <a:xfrm>
            <a:off x="2133600" y="2971800"/>
            <a:ext cx="3276600" cy="34290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p:cNvSpPr/>
          <p:nvPr/>
        </p:nvSpPr>
        <p:spPr>
          <a:xfrm>
            <a:off x="4419600" y="2743200"/>
            <a:ext cx="762000" cy="53340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19600" y="3276600"/>
            <a:ext cx="762000" cy="53340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86400" y="2667000"/>
            <a:ext cx="457200" cy="1200329"/>
          </a:xfrm>
          <a:prstGeom prst="rect">
            <a:avLst/>
          </a:prstGeom>
          <a:noFill/>
        </p:spPr>
        <p:txBody>
          <a:bodyPr wrap="square" rtlCol="0">
            <a:spAutoFit/>
          </a:bodyPr>
          <a:lstStyle/>
          <a:p>
            <a:r>
              <a:rPr lang="en-US" sz="2400" dirty="0" smtClean="0">
                <a:solidFill>
                  <a:schemeClr val="bg1"/>
                </a:solidFill>
              </a:rPr>
              <a:t>T</a:t>
            </a:r>
          </a:p>
          <a:p>
            <a:endParaRPr lang="en-US" sz="2400" dirty="0" smtClean="0">
              <a:solidFill>
                <a:schemeClr val="bg1"/>
              </a:solidFill>
            </a:endParaRPr>
          </a:p>
          <a:p>
            <a:r>
              <a:rPr lang="en-US" sz="2400" dirty="0" smtClean="0">
                <a:solidFill>
                  <a:schemeClr val="bg1"/>
                </a:solidFill>
              </a:rPr>
              <a:t>S</a:t>
            </a:r>
            <a:endParaRPr lang="en-US" sz="2400" dirty="0">
              <a:solidFill>
                <a:schemeClr val="bg1"/>
              </a:solidFill>
            </a:endParaRPr>
          </a:p>
        </p:txBody>
      </p:sp>
      <p:cxnSp>
        <p:nvCxnSpPr>
          <p:cNvPr id="31" name="Straight Connector 30"/>
          <p:cNvCxnSpPr/>
          <p:nvPr/>
        </p:nvCxnSpPr>
        <p:spPr>
          <a:xfrm>
            <a:off x="4038600" y="3014004"/>
            <a:ext cx="155448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pic>
        <p:nvPicPr>
          <p:cNvPr id="98306" name="Picture 2"/>
          <p:cNvPicPr>
            <a:picLocks noChangeAspect="1" noChangeArrowheads="1"/>
          </p:cNvPicPr>
          <p:nvPr/>
        </p:nvPicPr>
        <p:blipFill>
          <a:blip r:embed="rId2"/>
          <a:srcRect/>
          <a:stretch>
            <a:fillRect/>
          </a:stretch>
        </p:blipFill>
        <p:spPr bwMode="auto">
          <a:xfrm>
            <a:off x="1828800" y="3886200"/>
            <a:ext cx="3429000" cy="381000"/>
          </a:xfrm>
          <a:prstGeom prst="rect">
            <a:avLst/>
          </a:prstGeom>
          <a:noFill/>
          <a:ln w="9525">
            <a:noFill/>
            <a:miter lim="800000"/>
            <a:headEnd/>
            <a:tailEnd/>
          </a:ln>
          <a:effectLst/>
        </p:spPr>
      </p:pic>
      <p:pic>
        <p:nvPicPr>
          <p:cNvPr id="98307" name="Picture 3"/>
          <p:cNvPicPr>
            <a:picLocks noChangeAspect="1" noChangeArrowheads="1"/>
          </p:cNvPicPr>
          <p:nvPr/>
        </p:nvPicPr>
        <p:blipFill>
          <a:blip r:embed="rId3"/>
          <a:srcRect/>
          <a:stretch>
            <a:fillRect/>
          </a:stretch>
        </p:blipFill>
        <p:spPr bwMode="auto">
          <a:xfrm>
            <a:off x="1828800" y="4648200"/>
            <a:ext cx="4592320" cy="30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Fourth Method using </a:t>
            </a:r>
            <a:r>
              <a:rPr lang="en-US" sz="2000" b="1" u="sng" dirty="0" smtClean="0"/>
              <a:t>Mid Point Algorithm</a:t>
            </a:r>
            <a:r>
              <a:rPr lang="en-US" b="1" u="sng" dirty="0" smtClean="0"/>
              <a:t> </a:t>
            </a:r>
            <a:endParaRPr lang="en-US" b="1" u="sng" dirty="0"/>
          </a:p>
        </p:txBody>
      </p:sp>
      <p:sp>
        <p:nvSpPr>
          <p:cNvPr id="18" name="Arc 17"/>
          <p:cNvSpPr/>
          <p:nvPr/>
        </p:nvSpPr>
        <p:spPr>
          <a:xfrm>
            <a:off x="5943600" y="2819400"/>
            <a:ext cx="1828800" cy="1752600"/>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381000" y="2362200"/>
            <a:ext cx="4495800" cy="646331"/>
          </a:xfrm>
          <a:prstGeom prst="rect">
            <a:avLst/>
          </a:prstGeom>
          <a:noFill/>
        </p:spPr>
        <p:txBody>
          <a:bodyPr wrap="square" rtlCol="0">
            <a:spAutoFit/>
          </a:bodyPr>
          <a:lstStyle/>
          <a:p>
            <a:r>
              <a:rPr lang="en-US" dirty="0" smtClean="0"/>
              <a:t>Let the drawing is a part of a circle</a:t>
            </a:r>
          </a:p>
          <a:p>
            <a:r>
              <a:rPr lang="en-US" dirty="0" smtClean="0"/>
              <a:t>Small squares are two pixels.</a:t>
            </a:r>
            <a:endParaRPr lang="en-US" dirty="0"/>
          </a:p>
        </p:txBody>
      </p:sp>
      <p:pic>
        <p:nvPicPr>
          <p:cNvPr id="98307" name="Picture 3"/>
          <p:cNvPicPr>
            <a:picLocks noChangeAspect="1" noChangeArrowheads="1"/>
          </p:cNvPicPr>
          <p:nvPr/>
        </p:nvPicPr>
        <p:blipFill>
          <a:blip r:embed="rId2"/>
          <a:srcRect/>
          <a:stretch>
            <a:fillRect/>
          </a:stretch>
        </p:blipFill>
        <p:spPr bwMode="auto">
          <a:xfrm>
            <a:off x="381000" y="2971800"/>
            <a:ext cx="4592320" cy="304800"/>
          </a:xfrm>
          <a:prstGeom prst="rect">
            <a:avLst/>
          </a:prstGeom>
          <a:noFill/>
          <a:ln w="9525">
            <a:noFill/>
            <a:miter lim="800000"/>
            <a:headEnd/>
            <a:tailEnd/>
          </a:ln>
          <a:effectLst/>
        </p:spPr>
      </p:pic>
      <p:pic>
        <p:nvPicPr>
          <p:cNvPr id="99330" name="Picture 2"/>
          <p:cNvPicPr>
            <a:picLocks noChangeAspect="1" noChangeArrowheads="1"/>
          </p:cNvPicPr>
          <p:nvPr/>
        </p:nvPicPr>
        <p:blipFill>
          <a:blip r:embed="rId3"/>
          <a:srcRect/>
          <a:stretch>
            <a:fillRect/>
          </a:stretch>
        </p:blipFill>
        <p:spPr bwMode="auto">
          <a:xfrm>
            <a:off x="381000" y="3352800"/>
            <a:ext cx="7731807"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769441"/>
          </a:xfrm>
          <a:prstGeom prst="rect">
            <a:avLst/>
          </a:prstGeom>
          <a:noFill/>
        </p:spPr>
        <p:txBody>
          <a:bodyPr wrap="square" rtlCol="0">
            <a:spAutoFit/>
          </a:bodyPr>
          <a:lstStyle/>
          <a:p>
            <a:r>
              <a:rPr lang="en-US" sz="2400" b="1" dirty="0" smtClean="0"/>
              <a:t>Defining a circle: </a:t>
            </a:r>
          </a:p>
          <a:p>
            <a:r>
              <a:rPr lang="en-US" b="1" dirty="0" smtClean="0"/>
              <a:t>Fourth Method using </a:t>
            </a:r>
            <a:r>
              <a:rPr lang="en-US" sz="2000" b="1" u="sng" dirty="0" smtClean="0"/>
              <a:t>Mid Point Algorithm</a:t>
            </a:r>
            <a:r>
              <a:rPr lang="en-US" b="1" u="sng" dirty="0" smtClean="0"/>
              <a:t> </a:t>
            </a:r>
            <a:endParaRPr lang="en-US" b="1" u="sng" dirty="0"/>
          </a:p>
        </p:txBody>
      </p:sp>
      <p:pic>
        <p:nvPicPr>
          <p:cNvPr id="99330" name="Picture 2"/>
          <p:cNvPicPr>
            <a:picLocks noChangeAspect="1" noChangeArrowheads="1"/>
          </p:cNvPicPr>
          <p:nvPr/>
        </p:nvPicPr>
        <p:blipFill>
          <a:blip r:embed="rId2"/>
          <a:srcRect l="35479"/>
          <a:stretch>
            <a:fillRect/>
          </a:stretch>
        </p:blipFill>
        <p:spPr bwMode="auto">
          <a:xfrm>
            <a:off x="381000" y="2362200"/>
            <a:ext cx="4988607" cy="2514600"/>
          </a:xfrm>
          <a:prstGeom prst="rect">
            <a:avLst/>
          </a:prstGeom>
          <a:noFill/>
          <a:ln w="9525">
            <a:noFill/>
            <a:miter lim="800000"/>
            <a:headEnd/>
            <a:tailEnd/>
          </a:ln>
          <a:effectLst/>
        </p:spPr>
      </p:pic>
      <p:pic>
        <p:nvPicPr>
          <p:cNvPr id="100354" name="Picture 2"/>
          <p:cNvPicPr>
            <a:picLocks noChangeAspect="1" noChangeArrowheads="1"/>
          </p:cNvPicPr>
          <p:nvPr/>
        </p:nvPicPr>
        <p:blipFill>
          <a:blip r:embed="rId3"/>
          <a:srcRect/>
          <a:stretch>
            <a:fillRect/>
          </a:stretch>
        </p:blipFill>
        <p:spPr bwMode="auto">
          <a:xfrm>
            <a:off x="5423549" y="2438400"/>
            <a:ext cx="3644251" cy="3962400"/>
          </a:xfrm>
          <a:prstGeom prst="rect">
            <a:avLst/>
          </a:prstGeom>
          <a:noFill/>
          <a:ln w="9525">
            <a:noFill/>
            <a:miter lim="800000"/>
            <a:headEnd/>
            <a:tailEnd/>
          </a:ln>
          <a:effectLst/>
        </p:spPr>
      </p:pic>
      <p:cxnSp>
        <p:nvCxnSpPr>
          <p:cNvPr id="22" name="Straight Connector 21"/>
          <p:cNvCxnSpPr/>
          <p:nvPr/>
        </p:nvCxnSpPr>
        <p:spPr>
          <a:xfrm rot="5400000">
            <a:off x="3390900" y="4457700"/>
            <a:ext cx="4038600" cy="158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3. Circle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886200" y="948396"/>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Circle</a:t>
            </a:r>
            <a:endParaRPr lang="en-US" sz="2800" b="1" dirty="0"/>
          </a:p>
        </p:txBody>
      </p:sp>
      <p:sp>
        <p:nvSpPr>
          <p:cNvPr id="16" name="TextBox 15"/>
          <p:cNvSpPr txBox="1"/>
          <p:nvPr/>
        </p:nvSpPr>
        <p:spPr>
          <a:xfrm>
            <a:off x="381000" y="1447800"/>
            <a:ext cx="7086600" cy="461665"/>
          </a:xfrm>
          <a:prstGeom prst="rect">
            <a:avLst/>
          </a:prstGeom>
          <a:noFill/>
        </p:spPr>
        <p:txBody>
          <a:bodyPr wrap="square" rtlCol="0">
            <a:spAutoFit/>
          </a:bodyPr>
          <a:lstStyle/>
          <a:p>
            <a:r>
              <a:rPr lang="en-US" sz="2400" b="1" dirty="0" smtClean="0"/>
              <a:t>Defining a circle: </a:t>
            </a:r>
          </a:p>
        </p:txBody>
      </p:sp>
      <p:sp>
        <p:nvSpPr>
          <p:cNvPr id="17" name="TextBox 16"/>
          <p:cNvSpPr txBox="1"/>
          <p:nvPr/>
        </p:nvSpPr>
        <p:spPr>
          <a:xfrm>
            <a:off x="762000" y="2667000"/>
            <a:ext cx="6400800" cy="923330"/>
          </a:xfrm>
          <a:prstGeom prst="rect">
            <a:avLst/>
          </a:prstGeom>
          <a:noFill/>
        </p:spPr>
        <p:txBody>
          <a:bodyPr wrap="square" rtlCol="0">
            <a:spAutoFit/>
          </a:bodyPr>
          <a:lstStyle/>
          <a:p>
            <a:r>
              <a:rPr lang="en-US" dirty="0" smtClean="0"/>
              <a:t>In all the above, the centre pixel is considered at (0,0)</a:t>
            </a:r>
          </a:p>
          <a:p>
            <a:r>
              <a:rPr lang="en-US" dirty="0" smtClean="0"/>
              <a:t>To draw a circle at an arbitrary centre (</a:t>
            </a:r>
            <a:r>
              <a:rPr lang="en-US" dirty="0" err="1" smtClean="0"/>
              <a:t>a,b</a:t>
            </a:r>
            <a:r>
              <a:rPr lang="en-US" dirty="0" smtClean="0"/>
              <a:t>)</a:t>
            </a:r>
          </a:p>
          <a:p>
            <a:r>
              <a:rPr lang="en-US" dirty="0" smtClean="0"/>
              <a:t>	Draw points using </a:t>
            </a:r>
            <a:r>
              <a:rPr lang="en-US" dirty="0" err="1" smtClean="0"/>
              <a:t>putpixel</a:t>
            </a:r>
            <a:r>
              <a:rPr lang="en-US" dirty="0" smtClean="0"/>
              <a:t> (</a:t>
            </a:r>
            <a:r>
              <a:rPr lang="en-US" dirty="0" err="1" smtClean="0"/>
              <a:t>x+a</a:t>
            </a:r>
            <a:r>
              <a:rPr lang="en-US" dirty="0" smtClean="0"/>
              <a:t>, </a:t>
            </a:r>
            <a:r>
              <a:rPr lang="en-US" dirty="0" err="1" smtClean="0"/>
              <a:t>y+b</a:t>
            </a:r>
            <a:r>
              <a:rPr lang="en-US" dirty="0" smtClean="0"/>
              <a:t>, c)</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4. Ellipse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57600" y="948396"/>
            <a:ext cx="1143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Ellipse</a:t>
            </a:r>
            <a:endParaRPr lang="en-US" sz="2800" b="1" dirty="0"/>
          </a:p>
        </p:txBody>
      </p:sp>
      <p:sp>
        <p:nvSpPr>
          <p:cNvPr id="16" name="TextBox 15"/>
          <p:cNvSpPr txBox="1"/>
          <p:nvPr/>
        </p:nvSpPr>
        <p:spPr>
          <a:xfrm>
            <a:off x="381000" y="1447800"/>
            <a:ext cx="7086600" cy="461665"/>
          </a:xfrm>
          <a:prstGeom prst="rect">
            <a:avLst/>
          </a:prstGeom>
          <a:noFill/>
        </p:spPr>
        <p:txBody>
          <a:bodyPr wrap="square" rtlCol="0">
            <a:spAutoFit/>
          </a:bodyPr>
          <a:lstStyle/>
          <a:p>
            <a:r>
              <a:rPr lang="en-US" sz="2400" b="1" dirty="0" smtClean="0"/>
              <a:t>Defining a Ellipse: </a:t>
            </a:r>
          </a:p>
        </p:txBody>
      </p:sp>
      <p:sp>
        <p:nvSpPr>
          <p:cNvPr id="17" name="TextBox 16"/>
          <p:cNvSpPr txBox="1"/>
          <p:nvPr/>
        </p:nvSpPr>
        <p:spPr>
          <a:xfrm>
            <a:off x="457200" y="1905000"/>
            <a:ext cx="4495800" cy="923330"/>
          </a:xfrm>
          <a:prstGeom prst="rect">
            <a:avLst/>
          </a:prstGeom>
          <a:noFill/>
        </p:spPr>
        <p:txBody>
          <a:bodyPr wrap="square" rtlCol="0">
            <a:spAutoFit/>
          </a:bodyPr>
          <a:lstStyle/>
          <a:p>
            <a:r>
              <a:rPr lang="en-US" dirty="0" smtClean="0"/>
              <a:t>Like circle, Ellipse shows symmetries and it is four symmetries.</a:t>
            </a:r>
          </a:p>
          <a:p>
            <a:endParaRPr lang="en-US" dirty="0"/>
          </a:p>
        </p:txBody>
      </p:sp>
      <p:pic>
        <p:nvPicPr>
          <p:cNvPr id="96258" name="Picture 2"/>
          <p:cNvPicPr>
            <a:picLocks noChangeAspect="1" noChangeArrowheads="1"/>
          </p:cNvPicPr>
          <p:nvPr/>
        </p:nvPicPr>
        <p:blipFill>
          <a:blip r:embed="rId2"/>
          <a:srcRect/>
          <a:stretch>
            <a:fillRect/>
          </a:stretch>
        </p:blipFill>
        <p:spPr bwMode="auto">
          <a:xfrm>
            <a:off x="4778285" y="1447800"/>
            <a:ext cx="4365715" cy="2938462"/>
          </a:xfrm>
          <a:prstGeom prst="rect">
            <a:avLst/>
          </a:prstGeom>
          <a:noFill/>
          <a:ln w="9525">
            <a:noFill/>
            <a:miter lim="800000"/>
            <a:headEnd/>
            <a:tailEnd/>
          </a:ln>
          <a:effectLst/>
        </p:spPr>
      </p:pic>
      <p:sp>
        <p:nvSpPr>
          <p:cNvPr id="13" name="TextBox 12"/>
          <p:cNvSpPr txBox="1"/>
          <p:nvPr/>
        </p:nvSpPr>
        <p:spPr>
          <a:xfrm>
            <a:off x="533400" y="2590800"/>
            <a:ext cx="4419600" cy="369332"/>
          </a:xfrm>
          <a:prstGeom prst="rect">
            <a:avLst/>
          </a:prstGeom>
          <a:noFill/>
        </p:spPr>
        <p:txBody>
          <a:bodyPr wrap="square" rtlCol="0">
            <a:spAutoFit/>
          </a:bodyPr>
          <a:lstStyle/>
          <a:p>
            <a:r>
              <a:rPr lang="en-US" b="1" dirty="0" smtClean="0"/>
              <a:t>Method 1: </a:t>
            </a:r>
            <a:r>
              <a:rPr lang="en-US" b="1" u="sng" dirty="0" smtClean="0"/>
              <a:t>Polynomial method</a:t>
            </a:r>
            <a:endParaRPr lang="en-US" b="1" u="sng" dirty="0"/>
          </a:p>
        </p:txBody>
      </p:sp>
      <p:pic>
        <p:nvPicPr>
          <p:cNvPr id="96259" name="Picture 3"/>
          <p:cNvPicPr>
            <a:picLocks noChangeAspect="1" noChangeArrowheads="1"/>
          </p:cNvPicPr>
          <p:nvPr/>
        </p:nvPicPr>
        <p:blipFill>
          <a:blip r:embed="rId3"/>
          <a:srcRect/>
          <a:stretch>
            <a:fillRect/>
          </a:stretch>
        </p:blipFill>
        <p:spPr bwMode="auto">
          <a:xfrm>
            <a:off x="609600" y="3048000"/>
            <a:ext cx="2895600" cy="863112"/>
          </a:xfrm>
          <a:prstGeom prst="rect">
            <a:avLst/>
          </a:prstGeom>
          <a:noFill/>
          <a:ln w="9525">
            <a:noFill/>
            <a:miter lim="800000"/>
            <a:headEnd/>
            <a:tailEnd/>
          </a:ln>
          <a:effectLst/>
        </p:spPr>
      </p:pic>
      <p:pic>
        <p:nvPicPr>
          <p:cNvPr id="96260" name="Picture 4"/>
          <p:cNvPicPr>
            <a:picLocks noChangeAspect="1" noChangeArrowheads="1"/>
          </p:cNvPicPr>
          <p:nvPr/>
        </p:nvPicPr>
        <p:blipFill>
          <a:blip r:embed="rId4"/>
          <a:srcRect/>
          <a:stretch>
            <a:fillRect/>
          </a:stretch>
        </p:blipFill>
        <p:spPr bwMode="auto">
          <a:xfrm>
            <a:off x="609600" y="4038600"/>
            <a:ext cx="389506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4. Ellipse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57600" y="948396"/>
            <a:ext cx="1143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Ellipse</a:t>
            </a:r>
            <a:endParaRPr lang="en-US" sz="2800" b="1" dirty="0"/>
          </a:p>
        </p:txBody>
      </p:sp>
      <p:sp>
        <p:nvSpPr>
          <p:cNvPr id="16" name="TextBox 15"/>
          <p:cNvSpPr txBox="1"/>
          <p:nvPr/>
        </p:nvSpPr>
        <p:spPr>
          <a:xfrm>
            <a:off x="381000" y="1447800"/>
            <a:ext cx="7086600" cy="461665"/>
          </a:xfrm>
          <a:prstGeom prst="rect">
            <a:avLst/>
          </a:prstGeom>
          <a:noFill/>
        </p:spPr>
        <p:txBody>
          <a:bodyPr wrap="square" rtlCol="0">
            <a:spAutoFit/>
          </a:bodyPr>
          <a:lstStyle/>
          <a:p>
            <a:r>
              <a:rPr lang="en-US" sz="2400" b="1" dirty="0" smtClean="0"/>
              <a:t>Defining a Ellipse: </a:t>
            </a:r>
          </a:p>
        </p:txBody>
      </p:sp>
      <p:sp>
        <p:nvSpPr>
          <p:cNvPr id="17" name="TextBox 16"/>
          <p:cNvSpPr txBox="1"/>
          <p:nvPr/>
        </p:nvSpPr>
        <p:spPr>
          <a:xfrm>
            <a:off x="457200" y="1905000"/>
            <a:ext cx="4495800" cy="923330"/>
          </a:xfrm>
          <a:prstGeom prst="rect">
            <a:avLst/>
          </a:prstGeom>
          <a:noFill/>
        </p:spPr>
        <p:txBody>
          <a:bodyPr wrap="square" rtlCol="0">
            <a:spAutoFit/>
          </a:bodyPr>
          <a:lstStyle/>
          <a:p>
            <a:r>
              <a:rPr lang="en-US" dirty="0" smtClean="0"/>
              <a:t>Like circle, Ellipse shows symmetries and it is four symmetries.</a:t>
            </a:r>
          </a:p>
          <a:p>
            <a:endParaRPr lang="en-US" dirty="0"/>
          </a:p>
        </p:txBody>
      </p:sp>
      <p:pic>
        <p:nvPicPr>
          <p:cNvPr id="96258" name="Picture 2"/>
          <p:cNvPicPr>
            <a:picLocks noChangeAspect="1" noChangeArrowheads="1"/>
          </p:cNvPicPr>
          <p:nvPr/>
        </p:nvPicPr>
        <p:blipFill>
          <a:blip r:embed="rId3"/>
          <a:srcRect/>
          <a:stretch>
            <a:fillRect/>
          </a:stretch>
        </p:blipFill>
        <p:spPr bwMode="auto">
          <a:xfrm>
            <a:off x="4778285" y="1447800"/>
            <a:ext cx="4365715" cy="2938462"/>
          </a:xfrm>
          <a:prstGeom prst="rect">
            <a:avLst/>
          </a:prstGeom>
          <a:noFill/>
          <a:ln w="9525">
            <a:noFill/>
            <a:miter lim="800000"/>
            <a:headEnd/>
            <a:tailEnd/>
          </a:ln>
          <a:effectLst/>
        </p:spPr>
      </p:pic>
      <p:pic>
        <p:nvPicPr>
          <p:cNvPr id="96259" name="Picture 3"/>
          <p:cNvPicPr>
            <a:picLocks noChangeAspect="1" noChangeArrowheads="1"/>
          </p:cNvPicPr>
          <p:nvPr/>
        </p:nvPicPr>
        <p:blipFill>
          <a:blip r:embed="rId4"/>
          <a:srcRect/>
          <a:stretch>
            <a:fillRect/>
          </a:stretch>
        </p:blipFill>
        <p:spPr bwMode="auto">
          <a:xfrm>
            <a:off x="609600" y="3048000"/>
            <a:ext cx="2514600" cy="749545"/>
          </a:xfrm>
          <a:prstGeom prst="rect">
            <a:avLst/>
          </a:prstGeom>
          <a:noFill/>
          <a:ln w="9525">
            <a:noFill/>
            <a:miter lim="800000"/>
            <a:headEnd/>
            <a:tailEnd/>
          </a:ln>
          <a:effectLst/>
        </p:spPr>
      </p:pic>
      <p:sp>
        <p:nvSpPr>
          <p:cNvPr id="18" name="Arc 17"/>
          <p:cNvSpPr/>
          <p:nvPr/>
        </p:nvSpPr>
        <p:spPr>
          <a:xfrm>
            <a:off x="5029200" y="2133600"/>
            <a:ext cx="3124200" cy="1371600"/>
          </a:xfrm>
          <a:prstGeom prst="arc">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57200" y="3962400"/>
            <a:ext cx="4953000" cy="2308324"/>
          </a:xfrm>
          <a:prstGeom prst="rect">
            <a:avLst/>
          </a:prstGeom>
          <a:noFill/>
        </p:spPr>
        <p:txBody>
          <a:bodyPr wrap="square" rtlCol="0">
            <a:spAutoFit/>
          </a:bodyPr>
          <a:lstStyle/>
          <a:p>
            <a:r>
              <a:rPr lang="en-US" dirty="0" smtClean="0"/>
              <a:t>Steps:</a:t>
            </a:r>
          </a:p>
          <a:p>
            <a:pPr marL="342900" indent="-342900">
              <a:buAutoNum type="arabicPeriod"/>
            </a:pPr>
            <a:r>
              <a:rPr lang="en-US" dirty="0" smtClean="0"/>
              <a:t>Set x=h,	y=</a:t>
            </a:r>
            <a:r>
              <a:rPr lang="en-US" dirty="0" err="1" smtClean="0"/>
              <a:t>k+b</a:t>
            </a:r>
            <a:r>
              <a:rPr lang="en-US" dirty="0" smtClean="0"/>
              <a:t>.</a:t>
            </a:r>
          </a:p>
          <a:p>
            <a:pPr marL="342900" indent="-342900">
              <a:buAutoNum type="arabicPeriod"/>
            </a:pPr>
            <a:r>
              <a:rPr lang="en-US" dirty="0" smtClean="0"/>
              <a:t>Draw four symmetric points</a:t>
            </a:r>
          </a:p>
          <a:p>
            <a:pPr marL="342900" indent="-342900">
              <a:buAutoNum type="arabicPeriod"/>
            </a:pPr>
            <a:r>
              <a:rPr lang="en-US" dirty="0" smtClean="0"/>
              <a:t>Set x=x+1</a:t>
            </a:r>
          </a:p>
          <a:p>
            <a:pPr marL="342900" indent="-342900">
              <a:buAutoNum type="arabicPeriod"/>
            </a:pPr>
            <a:r>
              <a:rPr lang="en-US" dirty="0" smtClean="0"/>
              <a:t>Compute </a:t>
            </a:r>
          </a:p>
          <a:p>
            <a:pPr marL="342900" indent="-342900">
              <a:buAutoNum type="arabicPeriod"/>
            </a:pPr>
            <a:endParaRPr lang="en-US" dirty="0" smtClean="0"/>
          </a:p>
          <a:p>
            <a:pPr marL="342900" indent="-342900">
              <a:buAutoNum type="arabicPeriod"/>
            </a:pPr>
            <a:r>
              <a:rPr lang="en-US" dirty="0" smtClean="0"/>
              <a:t>Draw four symmetric points.</a:t>
            </a:r>
          </a:p>
          <a:p>
            <a:pPr marL="342900" indent="-342900">
              <a:buAutoNum type="arabicPeriod"/>
            </a:pPr>
            <a:r>
              <a:rPr lang="en-US" dirty="0" smtClean="0"/>
              <a:t>If x&lt;=(</a:t>
            </a:r>
            <a:r>
              <a:rPr lang="en-US" dirty="0" err="1" smtClean="0"/>
              <a:t>h+a</a:t>
            </a:r>
            <a:r>
              <a:rPr lang="en-US" dirty="0" smtClean="0"/>
              <a:t>) </a:t>
            </a:r>
            <a:r>
              <a:rPr lang="en-US" dirty="0" err="1" smtClean="0"/>
              <a:t>goto</a:t>
            </a:r>
            <a:r>
              <a:rPr lang="en-US" dirty="0" smtClean="0"/>
              <a:t> step 3.</a:t>
            </a:r>
            <a:endParaRPr lang="en-US" dirty="0"/>
          </a:p>
        </p:txBody>
      </p:sp>
      <p:graphicFrame>
        <p:nvGraphicFramePr>
          <p:cNvPr id="97282" name="Object 2"/>
          <p:cNvGraphicFramePr>
            <a:graphicFrameLocks noChangeAspect="1"/>
          </p:cNvGraphicFramePr>
          <p:nvPr/>
        </p:nvGraphicFramePr>
        <p:xfrm>
          <a:off x="2079522" y="4800600"/>
          <a:ext cx="2187678" cy="762000"/>
        </p:xfrm>
        <a:graphic>
          <a:graphicData uri="http://schemas.openxmlformats.org/presentationml/2006/ole">
            <p:oleObj spid="_x0000_s97282" name="Equation" r:id="rId5" imgW="1130040" imgH="393480" progId="Equation.DSMT4">
              <p:embed/>
            </p:oleObj>
          </a:graphicData>
        </a:graphic>
      </p:graphicFrame>
      <p:sp>
        <p:nvSpPr>
          <p:cNvPr id="24" name="TextBox 23"/>
          <p:cNvSpPr txBox="1"/>
          <p:nvPr/>
        </p:nvSpPr>
        <p:spPr>
          <a:xfrm>
            <a:off x="533400" y="2590800"/>
            <a:ext cx="4419600" cy="369332"/>
          </a:xfrm>
          <a:prstGeom prst="rect">
            <a:avLst/>
          </a:prstGeom>
          <a:noFill/>
        </p:spPr>
        <p:txBody>
          <a:bodyPr wrap="square" rtlCol="0">
            <a:spAutoFit/>
          </a:bodyPr>
          <a:lstStyle/>
          <a:p>
            <a:r>
              <a:rPr lang="en-US" b="1" dirty="0" smtClean="0"/>
              <a:t>Method 1: </a:t>
            </a:r>
            <a:r>
              <a:rPr lang="en-US" b="1" u="sng" dirty="0" smtClean="0"/>
              <a:t>Polynomial method</a:t>
            </a:r>
            <a:endParaRPr lang="en-US" b="1" u="sng"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4. Ellipse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57600" y="948396"/>
            <a:ext cx="1143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Ellipse</a:t>
            </a:r>
            <a:endParaRPr lang="en-US" sz="2800" b="1" dirty="0"/>
          </a:p>
        </p:txBody>
      </p:sp>
      <p:sp>
        <p:nvSpPr>
          <p:cNvPr id="16" name="TextBox 15"/>
          <p:cNvSpPr txBox="1"/>
          <p:nvPr/>
        </p:nvSpPr>
        <p:spPr>
          <a:xfrm>
            <a:off x="381000" y="1447800"/>
            <a:ext cx="7086600" cy="461665"/>
          </a:xfrm>
          <a:prstGeom prst="rect">
            <a:avLst/>
          </a:prstGeom>
          <a:noFill/>
        </p:spPr>
        <p:txBody>
          <a:bodyPr wrap="square" rtlCol="0">
            <a:spAutoFit/>
          </a:bodyPr>
          <a:lstStyle/>
          <a:p>
            <a:r>
              <a:rPr lang="en-US" sz="2400" b="1" dirty="0" smtClean="0"/>
              <a:t>Defining a Ellipse: </a:t>
            </a:r>
          </a:p>
        </p:txBody>
      </p:sp>
      <p:sp>
        <p:nvSpPr>
          <p:cNvPr id="17" name="TextBox 16"/>
          <p:cNvSpPr txBox="1"/>
          <p:nvPr/>
        </p:nvSpPr>
        <p:spPr>
          <a:xfrm>
            <a:off x="457200" y="1905000"/>
            <a:ext cx="4495800" cy="923330"/>
          </a:xfrm>
          <a:prstGeom prst="rect">
            <a:avLst/>
          </a:prstGeom>
          <a:noFill/>
        </p:spPr>
        <p:txBody>
          <a:bodyPr wrap="square" rtlCol="0">
            <a:spAutoFit/>
          </a:bodyPr>
          <a:lstStyle/>
          <a:p>
            <a:r>
              <a:rPr lang="en-US" dirty="0" smtClean="0"/>
              <a:t>Like circle, Ellipse shows symmetries and it is four symmetries.</a:t>
            </a:r>
          </a:p>
          <a:p>
            <a:endParaRPr lang="en-US" dirty="0"/>
          </a:p>
        </p:txBody>
      </p:sp>
      <p:pic>
        <p:nvPicPr>
          <p:cNvPr id="96258" name="Picture 2"/>
          <p:cNvPicPr>
            <a:picLocks noChangeAspect="1" noChangeArrowheads="1"/>
          </p:cNvPicPr>
          <p:nvPr/>
        </p:nvPicPr>
        <p:blipFill>
          <a:blip r:embed="rId3"/>
          <a:srcRect/>
          <a:stretch>
            <a:fillRect/>
          </a:stretch>
        </p:blipFill>
        <p:spPr bwMode="auto">
          <a:xfrm>
            <a:off x="4778285" y="1447800"/>
            <a:ext cx="4365715" cy="2938462"/>
          </a:xfrm>
          <a:prstGeom prst="rect">
            <a:avLst/>
          </a:prstGeom>
          <a:noFill/>
          <a:ln w="9525">
            <a:noFill/>
            <a:miter lim="800000"/>
            <a:headEnd/>
            <a:tailEnd/>
          </a:ln>
          <a:effectLst/>
        </p:spPr>
      </p:pic>
      <p:pic>
        <p:nvPicPr>
          <p:cNvPr id="96259" name="Picture 3"/>
          <p:cNvPicPr>
            <a:picLocks noChangeAspect="1" noChangeArrowheads="1"/>
          </p:cNvPicPr>
          <p:nvPr/>
        </p:nvPicPr>
        <p:blipFill>
          <a:blip r:embed="rId4"/>
          <a:srcRect/>
          <a:stretch>
            <a:fillRect/>
          </a:stretch>
        </p:blipFill>
        <p:spPr bwMode="auto">
          <a:xfrm>
            <a:off x="609600" y="3048000"/>
            <a:ext cx="2514600" cy="749545"/>
          </a:xfrm>
          <a:prstGeom prst="rect">
            <a:avLst/>
          </a:prstGeom>
          <a:noFill/>
          <a:ln w="9525">
            <a:noFill/>
            <a:miter lim="800000"/>
            <a:headEnd/>
            <a:tailEnd/>
          </a:ln>
          <a:effectLst/>
        </p:spPr>
      </p:pic>
      <p:sp>
        <p:nvSpPr>
          <p:cNvPr id="18" name="Arc 17"/>
          <p:cNvSpPr/>
          <p:nvPr/>
        </p:nvSpPr>
        <p:spPr>
          <a:xfrm>
            <a:off x="5029200" y="2133600"/>
            <a:ext cx="3124200" cy="1371600"/>
          </a:xfrm>
          <a:prstGeom prst="arc">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57200" y="3962400"/>
            <a:ext cx="4953000" cy="2308324"/>
          </a:xfrm>
          <a:prstGeom prst="rect">
            <a:avLst/>
          </a:prstGeom>
          <a:noFill/>
        </p:spPr>
        <p:txBody>
          <a:bodyPr wrap="square" rtlCol="0">
            <a:spAutoFit/>
          </a:bodyPr>
          <a:lstStyle/>
          <a:p>
            <a:r>
              <a:rPr lang="en-US" dirty="0" smtClean="0"/>
              <a:t>Steps:</a:t>
            </a:r>
          </a:p>
          <a:p>
            <a:pPr marL="342900" indent="-342900">
              <a:buAutoNum type="arabicPeriod"/>
            </a:pPr>
            <a:r>
              <a:rPr lang="en-US" dirty="0" smtClean="0"/>
              <a:t>Set x=h,	y=</a:t>
            </a:r>
            <a:r>
              <a:rPr lang="en-US" dirty="0" err="1" smtClean="0"/>
              <a:t>k+b</a:t>
            </a:r>
            <a:r>
              <a:rPr lang="en-US" dirty="0" smtClean="0"/>
              <a:t>.</a:t>
            </a:r>
          </a:p>
          <a:p>
            <a:pPr marL="342900" indent="-342900">
              <a:buAutoNum type="arabicPeriod"/>
            </a:pPr>
            <a:r>
              <a:rPr lang="en-US" dirty="0" smtClean="0"/>
              <a:t>Draw four symmetric points</a:t>
            </a:r>
          </a:p>
          <a:p>
            <a:pPr marL="342900" indent="-342900">
              <a:buAutoNum type="arabicPeriod"/>
            </a:pPr>
            <a:r>
              <a:rPr lang="en-US" dirty="0" smtClean="0"/>
              <a:t>Set x=x+1</a:t>
            </a:r>
          </a:p>
          <a:p>
            <a:pPr marL="342900" indent="-342900">
              <a:buAutoNum type="arabicPeriod"/>
            </a:pPr>
            <a:r>
              <a:rPr lang="en-US" dirty="0" smtClean="0"/>
              <a:t>Compute </a:t>
            </a:r>
          </a:p>
          <a:p>
            <a:pPr marL="342900" indent="-342900">
              <a:buAutoNum type="arabicPeriod"/>
            </a:pPr>
            <a:endParaRPr lang="en-US" dirty="0" smtClean="0"/>
          </a:p>
          <a:p>
            <a:pPr marL="342900" indent="-342900">
              <a:buAutoNum type="arabicPeriod"/>
            </a:pPr>
            <a:r>
              <a:rPr lang="en-US" dirty="0" smtClean="0"/>
              <a:t>Draw four symmetric points.</a:t>
            </a:r>
          </a:p>
          <a:p>
            <a:pPr marL="342900" indent="-342900">
              <a:buAutoNum type="arabicPeriod"/>
            </a:pPr>
            <a:r>
              <a:rPr lang="en-US" dirty="0" smtClean="0"/>
              <a:t>If x&lt;=(</a:t>
            </a:r>
            <a:r>
              <a:rPr lang="en-US" dirty="0" err="1" smtClean="0"/>
              <a:t>h+a</a:t>
            </a:r>
            <a:r>
              <a:rPr lang="en-US" dirty="0" smtClean="0"/>
              <a:t>) </a:t>
            </a:r>
            <a:r>
              <a:rPr lang="en-US" dirty="0" err="1" smtClean="0"/>
              <a:t>goto</a:t>
            </a:r>
            <a:r>
              <a:rPr lang="en-US" dirty="0" smtClean="0"/>
              <a:t> step 3.</a:t>
            </a:r>
            <a:endParaRPr lang="en-US" dirty="0"/>
          </a:p>
        </p:txBody>
      </p:sp>
      <p:graphicFrame>
        <p:nvGraphicFramePr>
          <p:cNvPr id="97282" name="Object 2"/>
          <p:cNvGraphicFramePr>
            <a:graphicFrameLocks noChangeAspect="1"/>
          </p:cNvGraphicFramePr>
          <p:nvPr/>
        </p:nvGraphicFramePr>
        <p:xfrm>
          <a:off x="2079522" y="4800600"/>
          <a:ext cx="2187678" cy="762000"/>
        </p:xfrm>
        <a:graphic>
          <a:graphicData uri="http://schemas.openxmlformats.org/presentationml/2006/ole">
            <p:oleObj spid="_x0000_s98306" name="Equation" r:id="rId5" imgW="1130040" imgH="393480" progId="Equation.DSMT4">
              <p:embed/>
            </p:oleObj>
          </a:graphicData>
        </a:graphic>
      </p:graphicFrame>
      <p:grpSp>
        <p:nvGrpSpPr>
          <p:cNvPr id="24" name="Group 23"/>
          <p:cNvGrpSpPr/>
          <p:nvPr/>
        </p:nvGrpSpPr>
        <p:grpSpPr>
          <a:xfrm>
            <a:off x="4800600" y="4572000"/>
            <a:ext cx="4038600" cy="1754326"/>
            <a:chOff x="4800600" y="4572000"/>
            <a:chExt cx="4038600" cy="1754326"/>
          </a:xfrm>
        </p:grpSpPr>
        <p:sp>
          <p:nvSpPr>
            <p:cNvPr id="23" name="TextBox 22"/>
            <p:cNvSpPr txBox="1"/>
            <p:nvPr/>
          </p:nvSpPr>
          <p:spPr>
            <a:xfrm>
              <a:off x="4800600" y="4572000"/>
              <a:ext cx="4038600" cy="1754326"/>
            </a:xfrm>
            <a:prstGeom prst="rect">
              <a:avLst/>
            </a:prstGeom>
            <a:noFill/>
          </p:spPr>
          <p:txBody>
            <a:bodyPr wrap="square" rtlCol="0">
              <a:spAutoFit/>
            </a:bodyPr>
            <a:lstStyle/>
            <a:p>
              <a:r>
                <a:rPr lang="en-US" dirty="0" smtClean="0"/>
                <a:t>The method is inefficient, because:</a:t>
              </a:r>
            </a:p>
            <a:p>
              <a:r>
                <a:rPr lang="en-US" dirty="0" smtClean="0"/>
                <a:t>It performs square of         and </a:t>
              </a:r>
            </a:p>
            <a:p>
              <a:r>
                <a:rPr lang="en-US" dirty="0" smtClean="0"/>
                <a:t>The floating point multiplication of</a:t>
              </a:r>
            </a:p>
            <a:p>
              <a:r>
                <a:rPr lang="en-US" dirty="0" smtClean="0"/>
                <a:t>                             </a:t>
              </a:r>
            </a:p>
            <a:p>
              <a:r>
                <a:rPr lang="en-US" dirty="0" smtClean="0"/>
                <a:t>	        by </a:t>
              </a:r>
              <a:r>
                <a:rPr lang="en-US" i="1" dirty="0" smtClean="0"/>
                <a:t>b</a:t>
              </a:r>
              <a:r>
                <a:rPr lang="en-US" dirty="0" smtClean="0"/>
                <a:t>.</a:t>
              </a:r>
            </a:p>
            <a:p>
              <a:endParaRPr lang="en-US" dirty="0" smtClean="0"/>
            </a:p>
          </p:txBody>
        </p:sp>
        <p:graphicFrame>
          <p:nvGraphicFramePr>
            <p:cNvPr id="98307" name="Object 3"/>
            <p:cNvGraphicFramePr>
              <a:graphicFrameLocks noChangeAspect="1"/>
            </p:cNvGraphicFramePr>
            <p:nvPr/>
          </p:nvGraphicFramePr>
          <p:xfrm>
            <a:off x="6934200" y="4862732"/>
            <a:ext cx="304800" cy="304800"/>
          </p:xfrm>
          <a:graphic>
            <a:graphicData uri="http://schemas.openxmlformats.org/presentationml/2006/ole">
              <p:oleObj spid="_x0000_s98307" name="Equation" r:id="rId6" imgW="152280" imgH="177480" progId="Equation.DSMT4">
                <p:embed/>
              </p:oleObj>
            </a:graphicData>
          </a:graphic>
        </p:graphicFrame>
        <p:graphicFrame>
          <p:nvGraphicFramePr>
            <p:cNvPr id="98308" name="Object 4"/>
            <p:cNvGraphicFramePr>
              <a:graphicFrameLocks noChangeAspect="1"/>
            </p:cNvGraphicFramePr>
            <p:nvPr/>
          </p:nvGraphicFramePr>
          <p:xfrm>
            <a:off x="7772400" y="4876800"/>
            <a:ext cx="590550" cy="304800"/>
          </p:xfrm>
          <a:graphic>
            <a:graphicData uri="http://schemas.openxmlformats.org/presentationml/2006/ole">
              <p:oleObj spid="_x0000_s98308" name="Equation" r:id="rId7" imgW="393480" imgH="203040" progId="Equation.DSMT4">
                <p:embed/>
              </p:oleObj>
            </a:graphicData>
          </a:graphic>
        </p:graphicFrame>
        <p:graphicFrame>
          <p:nvGraphicFramePr>
            <p:cNvPr id="98309" name="Object 5"/>
            <p:cNvGraphicFramePr>
              <a:graphicFrameLocks noChangeAspect="1"/>
            </p:cNvGraphicFramePr>
            <p:nvPr/>
          </p:nvGraphicFramePr>
          <p:xfrm>
            <a:off x="4953000" y="5486399"/>
            <a:ext cx="1172498" cy="685801"/>
          </p:xfrm>
          <a:graphic>
            <a:graphicData uri="http://schemas.openxmlformats.org/presentationml/2006/ole">
              <p:oleObj spid="_x0000_s98309" name="Equation" r:id="rId8" imgW="672840" imgH="393480" progId="Equation.DSMT4">
                <p:embed/>
              </p:oleObj>
            </a:graphicData>
          </a:graphic>
        </p:graphicFrame>
      </p:grpSp>
      <p:sp>
        <p:nvSpPr>
          <p:cNvPr id="26" name="TextBox 25"/>
          <p:cNvSpPr txBox="1"/>
          <p:nvPr/>
        </p:nvSpPr>
        <p:spPr>
          <a:xfrm>
            <a:off x="533400" y="2590800"/>
            <a:ext cx="4419600" cy="369332"/>
          </a:xfrm>
          <a:prstGeom prst="rect">
            <a:avLst/>
          </a:prstGeom>
          <a:noFill/>
        </p:spPr>
        <p:txBody>
          <a:bodyPr wrap="square" rtlCol="0">
            <a:spAutoFit/>
          </a:bodyPr>
          <a:lstStyle/>
          <a:p>
            <a:r>
              <a:rPr lang="en-US" b="1" dirty="0" smtClean="0"/>
              <a:t>Method 1: </a:t>
            </a:r>
            <a:r>
              <a:rPr lang="en-US" b="1" u="sng" dirty="0" smtClean="0"/>
              <a:t>Polynomial method</a:t>
            </a:r>
            <a:endParaRPr lang="en-US"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24" name="TextBox 23"/>
          <p:cNvSpPr txBox="1"/>
          <p:nvPr/>
        </p:nvSpPr>
        <p:spPr>
          <a:xfrm>
            <a:off x="304800" y="1524000"/>
            <a:ext cx="8181536" cy="923330"/>
          </a:xfrm>
          <a:prstGeom prst="rect">
            <a:avLst/>
          </a:prstGeom>
          <a:noFill/>
        </p:spPr>
        <p:txBody>
          <a:bodyPr wrap="square" rtlCol="0">
            <a:spAutoFit/>
          </a:bodyPr>
          <a:lstStyle/>
          <a:p>
            <a:r>
              <a:rPr lang="en-US" dirty="0" smtClean="0"/>
              <a:t>A line drawing is accomplished by computing intermediate positions between two end points along a line path. An output device fills these positional pixels between the end points.</a:t>
            </a:r>
          </a:p>
        </p:txBody>
      </p:sp>
      <p:sp>
        <p:nvSpPr>
          <p:cNvPr id="19" name="TextBox 18"/>
          <p:cNvSpPr txBox="1"/>
          <p:nvPr/>
        </p:nvSpPr>
        <p:spPr>
          <a:xfrm>
            <a:off x="2667000" y="990600"/>
            <a:ext cx="914400" cy="381000"/>
          </a:xfrm>
          <a:prstGeom prst="rect">
            <a:avLst/>
          </a:prstGeom>
          <a:noFill/>
        </p:spPr>
        <p:txBody>
          <a:bodyPr wrap="square" rtlCol="0">
            <a:spAutoFit/>
          </a:bodyPr>
          <a:lstStyle/>
          <a:p>
            <a:r>
              <a:rPr lang="en-US" b="1" dirty="0" smtClean="0"/>
              <a:t>2. Line</a:t>
            </a:r>
            <a:endParaRPr lang="en-US" b="1" dirty="0"/>
          </a:p>
        </p:txBody>
      </p:sp>
      <p:cxnSp>
        <p:nvCxnSpPr>
          <p:cNvPr id="25" name="Straight Connector 24"/>
          <p:cNvCxnSpPr>
            <a:stCxn id="19" idx="3"/>
            <a:endCxn id="19" idx="3"/>
          </p:cNvCxnSpPr>
          <p:nvPr/>
        </p:nvCxnSpPr>
        <p:spPr>
          <a:xfrm>
            <a:off x="3581400" y="1181100"/>
            <a:ext cx="1588"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581400" y="1191064"/>
            <a:ext cx="2390336" cy="76200"/>
            <a:chOff x="3581400" y="1191064"/>
            <a:chExt cx="2390336" cy="76200"/>
          </a:xfrm>
        </p:grpSpPr>
        <p:cxnSp>
          <p:nvCxnSpPr>
            <p:cNvPr id="18" name="Straight Connector 17"/>
            <p:cNvCxnSpPr/>
            <p:nvPr/>
          </p:nvCxnSpPr>
          <p:spPr>
            <a:xfrm>
              <a:off x="3581400" y="1217612"/>
              <a:ext cx="2362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3544094"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932842" y="1228370"/>
              <a:ext cx="76200" cy="15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2"/>
          <a:srcRect r="1852"/>
          <a:stretch>
            <a:fillRect/>
          </a:stretch>
        </p:blipFill>
        <p:spPr bwMode="auto">
          <a:xfrm>
            <a:off x="3105044" y="2743200"/>
            <a:ext cx="2871894" cy="219456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6076844" y="2743200"/>
            <a:ext cx="2914756" cy="219456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a:off x="133245" y="2743200"/>
            <a:ext cx="2863056" cy="2194560"/>
          </a:xfrm>
          <a:prstGeom prst="rect">
            <a:avLst/>
          </a:prstGeom>
          <a:noFill/>
          <a:ln w="9525">
            <a:noFill/>
            <a:miter lim="800000"/>
            <a:headEnd/>
            <a:tailEnd/>
          </a:ln>
          <a:effectLst/>
        </p:spPr>
      </p:pic>
      <p:sp>
        <p:nvSpPr>
          <p:cNvPr id="22" name="TextBox 21"/>
          <p:cNvSpPr txBox="1"/>
          <p:nvPr/>
        </p:nvSpPr>
        <p:spPr>
          <a:xfrm>
            <a:off x="152400" y="5105400"/>
            <a:ext cx="2819400" cy="381000"/>
          </a:xfrm>
          <a:prstGeom prst="rect">
            <a:avLst/>
          </a:prstGeom>
          <a:noFill/>
        </p:spPr>
        <p:txBody>
          <a:bodyPr wrap="square" rtlCol="0">
            <a:spAutoFit/>
          </a:bodyPr>
          <a:lstStyle/>
          <a:p>
            <a:r>
              <a:rPr lang="en-US" dirty="0" smtClean="0"/>
              <a:t>1. A line in a sheet</a:t>
            </a:r>
            <a:endParaRPr lang="en-US" dirty="0"/>
          </a:p>
        </p:txBody>
      </p:sp>
      <p:sp>
        <p:nvSpPr>
          <p:cNvPr id="23" name="TextBox 22"/>
          <p:cNvSpPr txBox="1"/>
          <p:nvPr/>
        </p:nvSpPr>
        <p:spPr>
          <a:xfrm>
            <a:off x="3048000" y="5105400"/>
            <a:ext cx="2819400" cy="381000"/>
          </a:xfrm>
          <a:prstGeom prst="rect">
            <a:avLst/>
          </a:prstGeom>
          <a:noFill/>
        </p:spPr>
        <p:txBody>
          <a:bodyPr wrap="square" rtlCol="0">
            <a:spAutoFit/>
          </a:bodyPr>
          <a:lstStyle/>
          <a:p>
            <a:r>
              <a:rPr lang="en-US" dirty="0" smtClean="0"/>
              <a:t>2. A line in a grid</a:t>
            </a:r>
            <a:endParaRPr lang="en-US" dirty="0"/>
          </a:p>
        </p:txBody>
      </p:sp>
      <p:sp>
        <p:nvSpPr>
          <p:cNvPr id="26" name="TextBox 25"/>
          <p:cNvSpPr txBox="1"/>
          <p:nvPr/>
        </p:nvSpPr>
        <p:spPr>
          <a:xfrm>
            <a:off x="6019800" y="5105400"/>
            <a:ext cx="2971800" cy="646331"/>
          </a:xfrm>
          <a:prstGeom prst="rect">
            <a:avLst/>
          </a:prstGeom>
          <a:noFill/>
        </p:spPr>
        <p:txBody>
          <a:bodyPr wrap="square" rtlCol="0">
            <a:spAutoFit/>
          </a:bodyPr>
          <a:lstStyle/>
          <a:p>
            <a:r>
              <a:rPr lang="en-US" dirty="0" smtClean="0"/>
              <a:t>3. A scan converted line (connected gray color pixels)</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4" name="Picture 6"/>
          <p:cNvPicPr>
            <a:picLocks noChangeAspect="1" noChangeArrowheads="1"/>
          </p:cNvPicPr>
          <p:nvPr/>
        </p:nvPicPr>
        <p:blipFill>
          <a:blip r:embed="rId3"/>
          <a:srcRect/>
          <a:stretch>
            <a:fillRect/>
          </a:stretch>
        </p:blipFill>
        <p:spPr bwMode="auto">
          <a:xfrm>
            <a:off x="5410200" y="1524000"/>
            <a:ext cx="3733800" cy="2450306"/>
          </a:xfrm>
          <a:prstGeom prst="rect">
            <a:avLst/>
          </a:prstGeom>
          <a:noFill/>
          <a:ln w="9525">
            <a:noFill/>
            <a:miter lim="800000"/>
            <a:headEnd/>
            <a:tailEnd/>
          </a:ln>
          <a:effectLst/>
        </p:spPr>
      </p:pic>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4. Ellipse</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57600" y="948396"/>
            <a:ext cx="1143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Ellipse</a:t>
            </a:r>
            <a:endParaRPr lang="en-US" sz="2800" b="1" dirty="0"/>
          </a:p>
        </p:txBody>
      </p:sp>
      <p:sp>
        <p:nvSpPr>
          <p:cNvPr id="16" name="TextBox 15"/>
          <p:cNvSpPr txBox="1"/>
          <p:nvPr/>
        </p:nvSpPr>
        <p:spPr>
          <a:xfrm>
            <a:off x="381000" y="1447800"/>
            <a:ext cx="7086600" cy="461665"/>
          </a:xfrm>
          <a:prstGeom prst="rect">
            <a:avLst/>
          </a:prstGeom>
          <a:noFill/>
        </p:spPr>
        <p:txBody>
          <a:bodyPr wrap="square" rtlCol="0">
            <a:spAutoFit/>
          </a:bodyPr>
          <a:lstStyle/>
          <a:p>
            <a:r>
              <a:rPr lang="en-US" sz="2400" b="1" dirty="0" smtClean="0"/>
              <a:t>Defining a Ellipse: </a:t>
            </a:r>
          </a:p>
        </p:txBody>
      </p:sp>
      <p:sp>
        <p:nvSpPr>
          <p:cNvPr id="17" name="TextBox 16"/>
          <p:cNvSpPr txBox="1"/>
          <p:nvPr/>
        </p:nvSpPr>
        <p:spPr>
          <a:xfrm>
            <a:off x="457200" y="1905000"/>
            <a:ext cx="4495800" cy="923330"/>
          </a:xfrm>
          <a:prstGeom prst="rect">
            <a:avLst/>
          </a:prstGeom>
          <a:noFill/>
        </p:spPr>
        <p:txBody>
          <a:bodyPr wrap="square" rtlCol="0">
            <a:spAutoFit/>
          </a:bodyPr>
          <a:lstStyle/>
          <a:p>
            <a:r>
              <a:rPr lang="en-US" dirty="0" smtClean="0"/>
              <a:t>Like circle, Ellipse shows symmetries and it is four symmetries.</a:t>
            </a:r>
          </a:p>
          <a:p>
            <a:endParaRPr lang="en-US" dirty="0"/>
          </a:p>
        </p:txBody>
      </p:sp>
      <p:sp>
        <p:nvSpPr>
          <p:cNvPr id="18" name="Arc 17"/>
          <p:cNvSpPr/>
          <p:nvPr/>
        </p:nvSpPr>
        <p:spPr>
          <a:xfrm>
            <a:off x="5410200" y="2133600"/>
            <a:ext cx="2667000" cy="1371600"/>
          </a:xfrm>
          <a:prstGeom prst="arc">
            <a:avLst/>
          </a:prstGeom>
          <a:ln w="508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457200" y="3962400"/>
            <a:ext cx="4953000" cy="2308324"/>
          </a:xfrm>
          <a:prstGeom prst="rect">
            <a:avLst/>
          </a:prstGeom>
          <a:noFill/>
        </p:spPr>
        <p:txBody>
          <a:bodyPr wrap="square" rtlCol="0">
            <a:spAutoFit/>
          </a:bodyPr>
          <a:lstStyle/>
          <a:p>
            <a:r>
              <a:rPr lang="en-US" dirty="0" smtClean="0"/>
              <a:t>Steps:</a:t>
            </a:r>
          </a:p>
          <a:p>
            <a:pPr marL="342900" indent="-342900">
              <a:buAutoNum type="arabicPeriod"/>
            </a:pPr>
            <a:r>
              <a:rPr lang="en-US" dirty="0" smtClean="0"/>
              <a:t>Set x=</a:t>
            </a:r>
            <a:r>
              <a:rPr lang="en-US" dirty="0" err="1" smtClean="0"/>
              <a:t>h+a</a:t>
            </a:r>
            <a:r>
              <a:rPr lang="en-US" dirty="0" smtClean="0"/>
              <a:t>,	y=k	and 	</a:t>
            </a:r>
            <a:r>
              <a:rPr lang="el-GR" dirty="0" smtClean="0">
                <a:latin typeface="Arial Unicode MS"/>
                <a:ea typeface="Arial Unicode MS"/>
                <a:cs typeface="Arial Unicode MS"/>
              </a:rPr>
              <a:t> θ</a:t>
            </a:r>
            <a:r>
              <a:rPr lang="en-US" dirty="0" smtClean="0">
                <a:latin typeface="Arial Unicode MS"/>
                <a:ea typeface="Arial Unicode MS"/>
                <a:cs typeface="Arial Unicode MS"/>
              </a:rPr>
              <a:t>=0.</a:t>
            </a:r>
            <a:endParaRPr lang="en-US" dirty="0" smtClean="0"/>
          </a:p>
          <a:p>
            <a:pPr marL="342900" indent="-342900">
              <a:buAutoNum type="arabicPeriod"/>
            </a:pPr>
            <a:r>
              <a:rPr lang="en-US" dirty="0" smtClean="0"/>
              <a:t>Draw four symmetric points</a:t>
            </a:r>
          </a:p>
          <a:p>
            <a:pPr marL="342900" indent="-342900">
              <a:buAutoNum type="arabicPeriod"/>
            </a:pPr>
            <a:r>
              <a:rPr lang="en-US" dirty="0" smtClean="0"/>
              <a:t>Set a small value to </a:t>
            </a:r>
            <a:r>
              <a:rPr lang="el-GR" dirty="0" smtClean="0">
                <a:latin typeface="Arial Unicode MS"/>
                <a:ea typeface="Arial Unicode MS"/>
                <a:cs typeface="Arial Unicode MS"/>
              </a:rPr>
              <a:t>Δθ</a:t>
            </a:r>
            <a:endParaRPr lang="en-US" dirty="0" smtClean="0"/>
          </a:p>
          <a:p>
            <a:pPr marL="342900" indent="-342900">
              <a:buAutoNum type="arabicPeriod"/>
            </a:pPr>
            <a:r>
              <a:rPr lang="en-US" dirty="0" smtClean="0"/>
              <a:t>Set </a:t>
            </a:r>
            <a:r>
              <a:rPr lang="el-GR" dirty="0" smtClean="0">
                <a:latin typeface="Arial Unicode MS"/>
                <a:ea typeface="Arial Unicode MS"/>
                <a:cs typeface="Arial Unicode MS"/>
              </a:rPr>
              <a:t>θ</a:t>
            </a:r>
            <a:r>
              <a:rPr lang="en-US" dirty="0" smtClean="0"/>
              <a:t>=</a:t>
            </a:r>
            <a:r>
              <a:rPr lang="el-GR" dirty="0" smtClean="0">
                <a:latin typeface="Arial Unicode MS"/>
                <a:ea typeface="Arial Unicode MS"/>
                <a:cs typeface="Arial Unicode MS"/>
              </a:rPr>
              <a:t> θ</a:t>
            </a:r>
            <a:r>
              <a:rPr lang="en-US" dirty="0" smtClean="0">
                <a:latin typeface="Arial Unicode MS"/>
                <a:ea typeface="Arial Unicode MS"/>
                <a:cs typeface="Arial Unicode MS"/>
              </a:rPr>
              <a:t>+</a:t>
            </a:r>
            <a:r>
              <a:rPr lang="el-GR" dirty="0" smtClean="0">
                <a:latin typeface="Arial Unicode MS"/>
                <a:ea typeface="Arial Unicode MS"/>
                <a:cs typeface="Arial Unicode MS"/>
              </a:rPr>
              <a:t>Δθ</a:t>
            </a:r>
            <a:endParaRPr lang="en-US" dirty="0" smtClean="0"/>
          </a:p>
          <a:p>
            <a:pPr marL="342900" indent="-342900">
              <a:buAutoNum type="arabicPeriod"/>
            </a:pPr>
            <a:r>
              <a:rPr lang="en-US" dirty="0" smtClean="0"/>
              <a:t>Compute x and y</a:t>
            </a:r>
          </a:p>
          <a:p>
            <a:pPr marL="342900" indent="-342900">
              <a:buAutoNum type="arabicPeriod"/>
            </a:pPr>
            <a:r>
              <a:rPr lang="en-US" dirty="0" smtClean="0"/>
              <a:t>Draw four symmetric points.</a:t>
            </a:r>
          </a:p>
          <a:p>
            <a:pPr marL="342900" indent="-342900">
              <a:buAutoNum type="arabicPeriod"/>
            </a:pPr>
            <a:r>
              <a:rPr lang="en-US" dirty="0" smtClean="0"/>
              <a:t>If </a:t>
            </a:r>
            <a:r>
              <a:rPr lang="el-GR" dirty="0" smtClean="0">
                <a:latin typeface="Arial Unicode MS"/>
                <a:ea typeface="Arial Unicode MS"/>
                <a:cs typeface="Arial Unicode MS"/>
              </a:rPr>
              <a:t>θ </a:t>
            </a:r>
            <a:r>
              <a:rPr lang="en-US" dirty="0" smtClean="0"/>
              <a:t>&lt;=</a:t>
            </a:r>
            <a:r>
              <a:rPr lang="el-GR" dirty="0" smtClean="0"/>
              <a:t>π</a:t>
            </a:r>
            <a:r>
              <a:rPr lang="en-US" dirty="0" smtClean="0"/>
              <a:t>/2 </a:t>
            </a:r>
            <a:r>
              <a:rPr lang="en-US" dirty="0" err="1" smtClean="0"/>
              <a:t>goto</a:t>
            </a:r>
            <a:r>
              <a:rPr lang="en-US" dirty="0" smtClean="0"/>
              <a:t> step 4.</a:t>
            </a:r>
            <a:endParaRPr lang="en-US" dirty="0"/>
          </a:p>
        </p:txBody>
      </p:sp>
      <p:sp>
        <p:nvSpPr>
          <p:cNvPr id="26" name="TextBox 25"/>
          <p:cNvSpPr txBox="1"/>
          <p:nvPr/>
        </p:nvSpPr>
        <p:spPr>
          <a:xfrm>
            <a:off x="457200" y="2590800"/>
            <a:ext cx="4419600" cy="369332"/>
          </a:xfrm>
          <a:prstGeom prst="rect">
            <a:avLst/>
          </a:prstGeom>
          <a:noFill/>
        </p:spPr>
        <p:txBody>
          <a:bodyPr wrap="square" rtlCol="0">
            <a:spAutoFit/>
          </a:bodyPr>
          <a:lstStyle/>
          <a:p>
            <a:r>
              <a:rPr lang="en-US" b="1" dirty="0" smtClean="0"/>
              <a:t>Method 1: </a:t>
            </a:r>
            <a:r>
              <a:rPr lang="en-US" b="1" u="sng" dirty="0" smtClean="0"/>
              <a:t>Trigonometric method</a:t>
            </a:r>
            <a:endParaRPr lang="en-US" b="1" u="sng" dirty="0"/>
          </a:p>
        </p:txBody>
      </p:sp>
      <p:graphicFrame>
        <p:nvGraphicFramePr>
          <p:cNvPr id="99335" name="Object 7"/>
          <p:cNvGraphicFramePr>
            <a:graphicFrameLocks noChangeAspect="1"/>
          </p:cNvGraphicFramePr>
          <p:nvPr/>
        </p:nvGraphicFramePr>
        <p:xfrm>
          <a:off x="533400" y="3048000"/>
          <a:ext cx="4815840" cy="457200"/>
        </p:xfrm>
        <a:graphic>
          <a:graphicData uri="http://schemas.openxmlformats.org/presentationml/2006/ole">
            <p:oleObj spid="_x0000_s99335" name="Equation" r:id="rId4" imgW="2006280" imgH="190440" progId="Equation.DSMT4">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5. Arc</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an Arc</a:t>
            </a:r>
            <a:endParaRPr lang="en-US" sz="2800" b="1" dirty="0"/>
          </a:p>
        </p:txBody>
      </p:sp>
      <p:sp>
        <p:nvSpPr>
          <p:cNvPr id="16" name="TextBox 15"/>
          <p:cNvSpPr txBox="1"/>
          <p:nvPr/>
        </p:nvSpPr>
        <p:spPr>
          <a:xfrm>
            <a:off x="381000" y="1447800"/>
            <a:ext cx="7086600" cy="461665"/>
          </a:xfrm>
          <a:prstGeom prst="rect">
            <a:avLst/>
          </a:prstGeom>
          <a:noFill/>
        </p:spPr>
        <p:txBody>
          <a:bodyPr wrap="square" rtlCol="0">
            <a:spAutoFit/>
          </a:bodyPr>
          <a:lstStyle/>
          <a:p>
            <a:r>
              <a:rPr lang="en-US" sz="2400" b="1" dirty="0" smtClean="0"/>
              <a:t>Defining an Arc: </a:t>
            </a:r>
          </a:p>
        </p:txBody>
      </p:sp>
      <p:sp>
        <p:nvSpPr>
          <p:cNvPr id="17" name="TextBox 16"/>
          <p:cNvSpPr txBox="1"/>
          <p:nvPr/>
        </p:nvSpPr>
        <p:spPr>
          <a:xfrm>
            <a:off x="457200" y="1905000"/>
            <a:ext cx="8153400" cy="1200329"/>
          </a:xfrm>
          <a:prstGeom prst="rect">
            <a:avLst/>
          </a:prstGeom>
          <a:noFill/>
        </p:spPr>
        <p:txBody>
          <a:bodyPr wrap="square" rtlCol="0">
            <a:spAutoFit/>
          </a:bodyPr>
          <a:lstStyle/>
          <a:p>
            <a:r>
              <a:rPr lang="en-US" dirty="0" smtClean="0"/>
              <a:t>Could be drawn by polynomial, trigonometry, </a:t>
            </a:r>
            <a:r>
              <a:rPr lang="en-US" dirty="0" err="1" smtClean="0"/>
              <a:t>Bresenham’s</a:t>
            </a:r>
            <a:r>
              <a:rPr lang="en-US" dirty="0" smtClean="0"/>
              <a:t> and midpoint algorithm.</a:t>
            </a:r>
          </a:p>
          <a:p>
            <a:r>
              <a:rPr lang="en-US" dirty="0" smtClean="0"/>
              <a:t>Just compute (x</a:t>
            </a:r>
            <a:r>
              <a:rPr lang="en-US" baseline="-25000" dirty="0" smtClean="0"/>
              <a:t>i</a:t>
            </a:r>
            <a:r>
              <a:rPr lang="en-US" dirty="0" smtClean="0"/>
              <a:t>, </a:t>
            </a:r>
            <a:r>
              <a:rPr lang="en-US" dirty="0" err="1" smtClean="0"/>
              <a:t>y</a:t>
            </a:r>
            <a:r>
              <a:rPr lang="en-US" baseline="-25000" dirty="0" err="1" smtClean="0"/>
              <a:t>i</a:t>
            </a:r>
            <a:r>
              <a:rPr lang="en-US" dirty="0" smtClean="0"/>
              <a:t>) as of </a:t>
            </a:r>
            <a:r>
              <a:rPr lang="en-US" dirty="0" err="1" smtClean="0"/>
              <a:t>cicle</a:t>
            </a:r>
            <a:endParaRPr lang="en-US" dirty="0" smtClean="0"/>
          </a:p>
          <a:p>
            <a:r>
              <a:rPr lang="en-US" dirty="0" smtClean="0"/>
              <a:t>Draw only (x</a:t>
            </a:r>
            <a:r>
              <a:rPr lang="en-US" baseline="-25000" dirty="0" smtClean="0"/>
              <a:t>i</a:t>
            </a:r>
            <a:r>
              <a:rPr lang="en-US" dirty="0" smtClean="0"/>
              <a:t>, </a:t>
            </a:r>
            <a:r>
              <a:rPr lang="en-US" dirty="0" err="1" smtClean="0"/>
              <a:t>y</a:t>
            </a:r>
            <a:r>
              <a:rPr lang="en-US" baseline="-25000" dirty="0" err="1" smtClean="0"/>
              <a:t>i</a:t>
            </a:r>
            <a:r>
              <a:rPr lang="en-US" dirty="0" smtClean="0"/>
              <a:t>) but not their symmetries.</a:t>
            </a:r>
          </a:p>
          <a:p>
            <a:endParaRPr lang="en-US" dirty="0"/>
          </a:p>
        </p:txBody>
      </p:sp>
      <p:sp>
        <p:nvSpPr>
          <p:cNvPr id="23" name="Arc 22"/>
          <p:cNvSpPr/>
          <p:nvPr/>
        </p:nvSpPr>
        <p:spPr>
          <a:xfrm>
            <a:off x="4114800" y="1143000"/>
            <a:ext cx="533400" cy="457200"/>
          </a:xfrm>
          <a:prstGeom prst="arc">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0355" name="Picture 3"/>
          <p:cNvPicPr>
            <a:picLocks noChangeAspect="1" noChangeArrowheads="1"/>
          </p:cNvPicPr>
          <p:nvPr/>
        </p:nvPicPr>
        <p:blipFill>
          <a:blip r:embed="rId2"/>
          <a:srcRect/>
          <a:stretch>
            <a:fillRect/>
          </a:stretch>
        </p:blipFill>
        <p:spPr bwMode="auto">
          <a:xfrm>
            <a:off x="1066800" y="2819400"/>
            <a:ext cx="7620000" cy="3489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667000" y="990600"/>
            <a:ext cx="1066800" cy="369332"/>
          </a:xfrm>
          <a:prstGeom prst="rect">
            <a:avLst/>
          </a:prstGeom>
          <a:noFill/>
        </p:spPr>
        <p:txBody>
          <a:bodyPr wrap="square" rtlCol="0">
            <a:spAutoFit/>
          </a:bodyPr>
          <a:lstStyle/>
          <a:p>
            <a:r>
              <a:rPr lang="en-US" b="1" dirty="0" smtClean="0"/>
              <a:t>6. Sector</a:t>
            </a:r>
            <a:endParaRPr lang="en-US" b="1" dirty="0"/>
          </a:p>
        </p:txBody>
      </p:sp>
      <p:cxnSp>
        <p:nvCxnSpPr>
          <p:cNvPr id="25" name="Straight Connector 24"/>
          <p:cNvCxnSpPr>
            <a:stCxn id="19" idx="3"/>
            <a:endCxn id="19" idx="3"/>
          </p:cNvCxnSpPr>
          <p:nvPr/>
        </p:nvCxnSpPr>
        <p:spPr>
          <a:xfrm>
            <a:off x="37338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800600" y="990600"/>
            <a:ext cx="4343400" cy="523220"/>
          </a:xfrm>
          <a:prstGeom prst="rect">
            <a:avLst/>
          </a:prstGeom>
          <a:noFill/>
        </p:spPr>
        <p:txBody>
          <a:bodyPr wrap="square" rtlCol="0">
            <a:spAutoFit/>
          </a:bodyPr>
          <a:lstStyle/>
          <a:p>
            <a:r>
              <a:rPr lang="en-US" sz="2800" b="1" dirty="0" smtClean="0"/>
              <a:t>Scan Conversion of a Sector</a:t>
            </a:r>
            <a:endParaRPr lang="en-US" sz="2800" b="1" dirty="0"/>
          </a:p>
        </p:txBody>
      </p:sp>
      <p:sp>
        <p:nvSpPr>
          <p:cNvPr id="16" name="TextBox 15"/>
          <p:cNvSpPr txBox="1"/>
          <p:nvPr/>
        </p:nvSpPr>
        <p:spPr>
          <a:xfrm>
            <a:off x="381000" y="1447800"/>
            <a:ext cx="7086600" cy="461665"/>
          </a:xfrm>
          <a:prstGeom prst="rect">
            <a:avLst/>
          </a:prstGeom>
          <a:noFill/>
        </p:spPr>
        <p:txBody>
          <a:bodyPr wrap="square" rtlCol="0">
            <a:spAutoFit/>
          </a:bodyPr>
          <a:lstStyle/>
          <a:p>
            <a:r>
              <a:rPr lang="en-US" sz="2400" b="1" dirty="0" smtClean="0"/>
              <a:t>Defining an Sector: </a:t>
            </a:r>
          </a:p>
        </p:txBody>
      </p:sp>
      <p:sp>
        <p:nvSpPr>
          <p:cNvPr id="17" name="TextBox 16"/>
          <p:cNvSpPr txBox="1"/>
          <p:nvPr/>
        </p:nvSpPr>
        <p:spPr>
          <a:xfrm>
            <a:off x="381000" y="1905000"/>
            <a:ext cx="8534400" cy="923330"/>
          </a:xfrm>
          <a:prstGeom prst="rect">
            <a:avLst/>
          </a:prstGeom>
          <a:noFill/>
        </p:spPr>
        <p:txBody>
          <a:bodyPr wrap="square" rtlCol="0">
            <a:spAutoFit/>
          </a:bodyPr>
          <a:lstStyle/>
          <a:p>
            <a:r>
              <a:rPr lang="en-US" dirty="0" smtClean="0"/>
              <a:t>A sector is scan-converted by using any of the method of scan-converting an arc AB and then scan converting two lines from the centre of the arc O to the two end points A and B of the arc.</a:t>
            </a:r>
            <a:endParaRPr lang="en-US" dirty="0"/>
          </a:p>
        </p:txBody>
      </p:sp>
      <p:pic>
        <p:nvPicPr>
          <p:cNvPr id="14" name="Picture 2"/>
          <p:cNvPicPr>
            <a:picLocks noChangeAspect="1" noChangeArrowheads="1"/>
          </p:cNvPicPr>
          <p:nvPr/>
        </p:nvPicPr>
        <p:blipFill>
          <a:blip r:embed="rId2" cstate="print"/>
          <a:srcRect/>
          <a:stretch>
            <a:fillRect/>
          </a:stretch>
        </p:blipFill>
        <p:spPr bwMode="auto">
          <a:xfrm>
            <a:off x="4191000" y="1066800"/>
            <a:ext cx="510309" cy="543232"/>
          </a:xfrm>
          <a:prstGeom prst="rect">
            <a:avLst/>
          </a:prstGeom>
          <a:noFill/>
          <a:ln w="9525">
            <a:noFill/>
            <a:miter lim="800000"/>
            <a:headEnd/>
            <a:tailEnd/>
          </a:ln>
          <a:effectLst/>
        </p:spPr>
      </p:pic>
      <p:grpSp>
        <p:nvGrpSpPr>
          <p:cNvPr id="27" name="Group 26"/>
          <p:cNvGrpSpPr/>
          <p:nvPr/>
        </p:nvGrpSpPr>
        <p:grpSpPr>
          <a:xfrm>
            <a:off x="2514600" y="2861187"/>
            <a:ext cx="3429000" cy="3234813"/>
            <a:chOff x="2514600" y="2861187"/>
            <a:chExt cx="3429000" cy="3234813"/>
          </a:xfrm>
        </p:grpSpPr>
        <p:pic>
          <p:nvPicPr>
            <p:cNvPr id="101378" name="Picture 2"/>
            <p:cNvPicPr>
              <a:picLocks noChangeAspect="1" noChangeArrowheads="1"/>
            </p:cNvPicPr>
            <p:nvPr/>
          </p:nvPicPr>
          <p:blipFill>
            <a:blip r:embed="rId3"/>
            <a:srcRect/>
            <a:stretch>
              <a:fillRect/>
            </a:stretch>
          </p:blipFill>
          <p:spPr bwMode="auto">
            <a:xfrm>
              <a:off x="2667000" y="2861187"/>
              <a:ext cx="2895600" cy="3082413"/>
            </a:xfrm>
            <a:prstGeom prst="rect">
              <a:avLst/>
            </a:prstGeom>
            <a:noFill/>
            <a:ln w="9525">
              <a:noFill/>
              <a:miter lim="800000"/>
              <a:headEnd/>
              <a:tailEnd/>
            </a:ln>
            <a:effectLst/>
          </p:spPr>
        </p:pic>
        <p:grpSp>
          <p:nvGrpSpPr>
            <p:cNvPr id="26" name="Group 25"/>
            <p:cNvGrpSpPr/>
            <p:nvPr/>
          </p:nvGrpSpPr>
          <p:grpSpPr>
            <a:xfrm>
              <a:off x="2514600" y="2861187"/>
              <a:ext cx="3429000" cy="3234813"/>
              <a:chOff x="2514600" y="2861187"/>
              <a:chExt cx="3429000" cy="3234813"/>
            </a:xfrm>
          </p:grpSpPr>
          <p:sp>
            <p:nvSpPr>
              <p:cNvPr id="18" name="TextBox 17"/>
              <p:cNvSpPr txBox="1"/>
              <p:nvPr/>
            </p:nvSpPr>
            <p:spPr>
              <a:xfrm>
                <a:off x="2895600" y="2861187"/>
                <a:ext cx="457200" cy="381000"/>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5486400" y="5070987"/>
                <a:ext cx="457200" cy="381000"/>
              </a:xfrm>
              <a:prstGeom prst="rect">
                <a:avLst/>
              </a:prstGeom>
              <a:noFill/>
            </p:spPr>
            <p:txBody>
              <a:bodyPr wrap="square" rtlCol="0">
                <a:spAutoFit/>
              </a:bodyPr>
              <a:lstStyle/>
              <a:p>
                <a:r>
                  <a:rPr lang="en-US" dirty="0" smtClean="0"/>
                  <a:t>B</a:t>
                </a:r>
                <a:endParaRPr lang="en-US" dirty="0"/>
              </a:p>
            </p:txBody>
          </p:sp>
          <p:sp>
            <p:nvSpPr>
              <p:cNvPr id="24" name="TextBox 23"/>
              <p:cNvSpPr txBox="1"/>
              <p:nvPr/>
            </p:nvSpPr>
            <p:spPr>
              <a:xfrm>
                <a:off x="2514600" y="5715000"/>
                <a:ext cx="457200" cy="381000"/>
              </a:xfrm>
              <a:prstGeom prst="rect">
                <a:avLst/>
              </a:prstGeom>
              <a:noFill/>
            </p:spPr>
            <p:txBody>
              <a:bodyPr wrap="square" rtlCol="0">
                <a:spAutoFit/>
              </a:bodyPr>
              <a:lstStyle/>
              <a:p>
                <a:r>
                  <a:rPr lang="en-US" dirty="0" smtClean="0"/>
                  <a:t>O</a:t>
                </a:r>
                <a:endParaRPr lang="en-US" dirty="0"/>
              </a:p>
            </p:txBody>
          </p:sp>
        </p:gr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8" name="TextBox 7"/>
          <p:cNvSpPr txBox="1"/>
          <p:nvPr/>
        </p:nvSpPr>
        <p:spPr>
          <a:xfrm>
            <a:off x="304800" y="990600"/>
            <a:ext cx="4114800" cy="400110"/>
          </a:xfrm>
          <a:prstGeom prst="rect">
            <a:avLst/>
          </a:prstGeom>
          <a:noFill/>
        </p:spPr>
        <p:txBody>
          <a:bodyPr wrap="square" rtlCol="0">
            <a:spAutoFit/>
          </a:bodyPr>
          <a:lstStyle/>
          <a:p>
            <a:r>
              <a:rPr lang="en-US" sz="2000" b="1" u="sng" dirty="0" smtClean="0"/>
              <a:t>Output Primitives:</a:t>
            </a:r>
            <a:endParaRPr lang="en-US" sz="2000" b="1" u="sng" dirty="0"/>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sp>
        <p:nvSpPr>
          <p:cNvPr id="19" name="TextBox 18"/>
          <p:cNvSpPr txBox="1"/>
          <p:nvPr/>
        </p:nvSpPr>
        <p:spPr>
          <a:xfrm>
            <a:off x="2438400" y="990600"/>
            <a:ext cx="1371600" cy="369332"/>
          </a:xfrm>
          <a:prstGeom prst="rect">
            <a:avLst/>
          </a:prstGeom>
          <a:noFill/>
        </p:spPr>
        <p:txBody>
          <a:bodyPr wrap="square" rtlCol="0">
            <a:spAutoFit/>
          </a:bodyPr>
          <a:lstStyle/>
          <a:p>
            <a:r>
              <a:rPr lang="en-US" b="1" dirty="0" smtClean="0"/>
              <a:t>7. Rectangle</a:t>
            </a:r>
            <a:endParaRPr lang="en-US" b="1" dirty="0"/>
          </a:p>
        </p:txBody>
      </p:sp>
      <p:cxnSp>
        <p:nvCxnSpPr>
          <p:cNvPr id="25" name="Straight Connector 24"/>
          <p:cNvCxnSpPr>
            <a:stCxn id="19" idx="3"/>
            <a:endCxn id="19" idx="3"/>
          </p:cNvCxnSpPr>
          <p:nvPr/>
        </p:nvCxnSpPr>
        <p:spPr>
          <a:xfrm>
            <a:off x="38100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43400" y="990600"/>
            <a:ext cx="4800600" cy="523220"/>
          </a:xfrm>
          <a:prstGeom prst="rect">
            <a:avLst/>
          </a:prstGeom>
          <a:noFill/>
        </p:spPr>
        <p:txBody>
          <a:bodyPr wrap="square" rtlCol="0">
            <a:spAutoFit/>
          </a:bodyPr>
          <a:lstStyle/>
          <a:p>
            <a:r>
              <a:rPr lang="en-US" sz="2800" b="1" dirty="0" smtClean="0"/>
              <a:t>Scan Conversion of a Rectangle</a:t>
            </a:r>
            <a:endParaRPr lang="en-US" sz="2800" b="1" dirty="0"/>
          </a:p>
        </p:txBody>
      </p:sp>
      <p:sp>
        <p:nvSpPr>
          <p:cNvPr id="16" name="TextBox 15"/>
          <p:cNvSpPr txBox="1"/>
          <p:nvPr/>
        </p:nvSpPr>
        <p:spPr>
          <a:xfrm>
            <a:off x="381000" y="1447800"/>
            <a:ext cx="7086600" cy="461665"/>
          </a:xfrm>
          <a:prstGeom prst="rect">
            <a:avLst/>
          </a:prstGeom>
          <a:noFill/>
        </p:spPr>
        <p:txBody>
          <a:bodyPr wrap="square" rtlCol="0">
            <a:spAutoFit/>
          </a:bodyPr>
          <a:lstStyle/>
          <a:p>
            <a:r>
              <a:rPr lang="en-US" sz="2400" b="1" dirty="0" smtClean="0"/>
              <a:t>Defining an Rectangle: </a:t>
            </a:r>
          </a:p>
        </p:txBody>
      </p:sp>
      <p:sp>
        <p:nvSpPr>
          <p:cNvPr id="17" name="TextBox 16"/>
          <p:cNvSpPr txBox="1"/>
          <p:nvPr/>
        </p:nvSpPr>
        <p:spPr>
          <a:xfrm>
            <a:off x="381000" y="1944469"/>
            <a:ext cx="8534400" cy="2862322"/>
          </a:xfrm>
          <a:prstGeom prst="rect">
            <a:avLst/>
          </a:prstGeom>
          <a:noFill/>
        </p:spPr>
        <p:txBody>
          <a:bodyPr wrap="square" rtlCol="0">
            <a:spAutoFit/>
          </a:bodyPr>
          <a:lstStyle/>
          <a:p>
            <a:r>
              <a:rPr lang="en-US" dirty="0" smtClean="0"/>
              <a:t>Case 1:</a:t>
            </a:r>
          </a:p>
          <a:p>
            <a:r>
              <a:rPr lang="en-US" dirty="0" smtClean="0"/>
              <a:t>Left top and right bottom points are given.</a:t>
            </a:r>
          </a:p>
          <a:p>
            <a:r>
              <a:rPr lang="en-US" dirty="0" smtClean="0"/>
              <a:t>Two other points are computed.</a:t>
            </a:r>
          </a:p>
          <a:p>
            <a:endParaRPr lang="en-US" dirty="0" smtClean="0"/>
          </a:p>
          <a:p>
            <a:r>
              <a:rPr lang="en-US" dirty="0" smtClean="0"/>
              <a:t>Case 2:</a:t>
            </a:r>
          </a:p>
          <a:p>
            <a:r>
              <a:rPr lang="en-US" dirty="0" smtClean="0"/>
              <a:t>Left bottom and right top points are given.</a:t>
            </a:r>
          </a:p>
          <a:p>
            <a:r>
              <a:rPr lang="en-US" dirty="0" smtClean="0"/>
              <a:t>Two other points are computed.</a:t>
            </a:r>
          </a:p>
          <a:p>
            <a:endParaRPr lang="en-US" dirty="0" smtClean="0"/>
          </a:p>
          <a:p>
            <a:r>
              <a:rPr lang="en-US" dirty="0" smtClean="0"/>
              <a:t>In both cases draw lines:</a:t>
            </a:r>
          </a:p>
          <a:p>
            <a:endParaRPr lang="en-US" dirty="0"/>
          </a:p>
        </p:txBody>
      </p:sp>
      <p:sp>
        <p:nvSpPr>
          <p:cNvPr id="30" name="Rectangle 29"/>
          <p:cNvSpPr/>
          <p:nvPr/>
        </p:nvSpPr>
        <p:spPr>
          <a:xfrm>
            <a:off x="3810000" y="1143000"/>
            <a:ext cx="457200" cy="304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906" name="Picture 2"/>
          <p:cNvPicPr>
            <a:picLocks noChangeAspect="1" noChangeArrowheads="1"/>
          </p:cNvPicPr>
          <p:nvPr/>
        </p:nvPicPr>
        <p:blipFill>
          <a:blip r:embed="rId2"/>
          <a:srcRect/>
          <a:stretch>
            <a:fillRect/>
          </a:stretch>
        </p:blipFill>
        <p:spPr bwMode="auto">
          <a:xfrm>
            <a:off x="4329239" y="1676400"/>
            <a:ext cx="4741933" cy="1828800"/>
          </a:xfrm>
          <a:prstGeom prst="rect">
            <a:avLst/>
          </a:prstGeom>
          <a:noFill/>
          <a:ln w="9525">
            <a:noFill/>
            <a:miter lim="800000"/>
            <a:headEnd/>
            <a:tailEnd/>
          </a:ln>
          <a:effectLst/>
        </p:spPr>
      </p:pic>
      <p:pic>
        <p:nvPicPr>
          <p:cNvPr id="123907" name="Picture 3"/>
          <p:cNvPicPr>
            <a:picLocks noChangeAspect="1" noChangeArrowheads="1"/>
          </p:cNvPicPr>
          <p:nvPr/>
        </p:nvPicPr>
        <p:blipFill>
          <a:blip r:embed="rId3"/>
          <a:srcRect l="47677" t="-1"/>
          <a:stretch>
            <a:fillRect/>
          </a:stretch>
        </p:blipFill>
        <p:spPr bwMode="auto">
          <a:xfrm>
            <a:off x="457200" y="5257800"/>
            <a:ext cx="7609840" cy="533400"/>
          </a:xfrm>
          <a:prstGeom prst="rect">
            <a:avLst/>
          </a:prstGeom>
          <a:noFill/>
          <a:ln w="9525">
            <a:noFill/>
            <a:miter lim="800000"/>
            <a:headEnd/>
            <a:tailEnd/>
          </a:ln>
          <a:effectLst/>
        </p:spPr>
      </p:pic>
      <p:pic>
        <p:nvPicPr>
          <p:cNvPr id="123908" name="Picture 4"/>
          <p:cNvPicPr>
            <a:picLocks noChangeAspect="1" noChangeArrowheads="1"/>
          </p:cNvPicPr>
          <p:nvPr/>
        </p:nvPicPr>
        <p:blipFill>
          <a:blip r:embed="rId4"/>
          <a:srcRect/>
          <a:stretch>
            <a:fillRect/>
          </a:stretch>
        </p:blipFill>
        <p:spPr bwMode="auto">
          <a:xfrm>
            <a:off x="457200" y="4572000"/>
            <a:ext cx="7467600" cy="60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cxnSp>
        <p:nvCxnSpPr>
          <p:cNvPr id="25" name="Straight Connector 24"/>
          <p:cNvCxnSpPr>
            <a:endCxn id="19" idx="3"/>
          </p:cNvCxnSpPr>
          <p:nvPr/>
        </p:nvCxnSpPr>
        <p:spPr>
          <a:xfrm>
            <a:off x="38100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1066800"/>
            <a:ext cx="4800600" cy="523220"/>
          </a:xfrm>
          <a:prstGeom prst="rect">
            <a:avLst/>
          </a:prstGeom>
          <a:noFill/>
        </p:spPr>
        <p:txBody>
          <a:bodyPr wrap="square" rtlCol="0">
            <a:spAutoFit/>
          </a:bodyPr>
          <a:lstStyle/>
          <a:p>
            <a:r>
              <a:rPr lang="en-US" sz="2800" b="1" dirty="0" smtClean="0"/>
              <a:t>Scan </a:t>
            </a:r>
            <a:r>
              <a:rPr lang="en-US" sz="2800" b="1" dirty="0" smtClean="0"/>
              <a:t>Converting </a:t>
            </a:r>
            <a:r>
              <a:rPr lang="en-US" sz="2800" b="1" dirty="0" smtClean="0"/>
              <a:t>a </a:t>
            </a:r>
            <a:r>
              <a:rPr lang="en-US" sz="2800" b="1" dirty="0" smtClean="0"/>
              <a:t>Character</a:t>
            </a:r>
            <a:endParaRPr lang="en-US" sz="2800" b="1" dirty="0"/>
          </a:p>
        </p:txBody>
      </p:sp>
      <p:sp>
        <p:nvSpPr>
          <p:cNvPr id="18" name="TextBox 17"/>
          <p:cNvSpPr txBox="1"/>
          <p:nvPr/>
        </p:nvSpPr>
        <p:spPr>
          <a:xfrm>
            <a:off x="838200" y="1752600"/>
            <a:ext cx="5638800" cy="3970318"/>
          </a:xfrm>
          <a:prstGeom prst="rect">
            <a:avLst/>
          </a:prstGeom>
          <a:noFill/>
        </p:spPr>
        <p:txBody>
          <a:bodyPr wrap="square" rtlCol="0">
            <a:spAutoFit/>
          </a:bodyPr>
          <a:lstStyle/>
          <a:p>
            <a:pPr>
              <a:buBlip>
                <a:blip r:embed="rId2"/>
              </a:buBlip>
            </a:pPr>
            <a:r>
              <a:rPr lang="en-US" dirty="0" smtClean="0"/>
              <a:t> Letter</a:t>
            </a:r>
          </a:p>
          <a:p>
            <a:pPr>
              <a:buBlip>
                <a:blip r:embed="rId2"/>
              </a:buBlip>
            </a:pPr>
            <a:r>
              <a:rPr lang="en-US" dirty="0" smtClean="0"/>
              <a:t> Digit</a:t>
            </a:r>
          </a:p>
          <a:p>
            <a:r>
              <a:rPr lang="en-US" dirty="0" smtClean="0"/>
              <a:t>	</a:t>
            </a:r>
          </a:p>
          <a:p>
            <a:endParaRPr lang="en-US" dirty="0" smtClean="0"/>
          </a:p>
          <a:p>
            <a:r>
              <a:rPr lang="en-US" dirty="0" smtClean="0"/>
              <a:t>Appearance</a:t>
            </a:r>
          </a:p>
          <a:p>
            <a:pPr>
              <a:buBlip>
                <a:blip r:embed="rId3"/>
              </a:buBlip>
            </a:pPr>
            <a:r>
              <a:rPr lang="en-US" dirty="0" smtClean="0"/>
              <a:t> Bold</a:t>
            </a:r>
          </a:p>
          <a:p>
            <a:pPr>
              <a:buBlip>
                <a:blip r:embed="rId3"/>
              </a:buBlip>
            </a:pPr>
            <a:r>
              <a:rPr lang="en-US" dirty="0" smtClean="0"/>
              <a:t> Italic</a:t>
            </a:r>
          </a:p>
          <a:p>
            <a:pPr>
              <a:buBlip>
                <a:blip r:embed="rId3"/>
              </a:buBlip>
            </a:pPr>
            <a:r>
              <a:rPr lang="en-US" dirty="0" smtClean="0"/>
              <a:t> Bold and Italic</a:t>
            </a:r>
          </a:p>
          <a:p>
            <a:endParaRPr lang="en-US" dirty="0" smtClean="0"/>
          </a:p>
          <a:p>
            <a:r>
              <a:rPr lang="en-US" dirty="0" smtClean="0"/>
              <a:t>Font Types:</a:t>
            </a:r>
          </a:p>
          <a:p>
            <a:pPr>
              <a:buBlip>
                <a:blip r:embed="rId4"/>
              </a:buBlip>
            </a:pPr>
            <a:r>
              <a:rPr lang="en-US" dirty="0" smtClean="0"/>
              <a:t> Bitmap Font</a:t>
            </a:r>
          </a:p>
          <a:p>
            <a:pPr>
              <a:buBlip>
                <a:blip r:embed="rId4"/>
              </a:buBlip>
            </a:pPr>
            <a:r>
              <a:rPr lang="en-US" dirty="0" smtClean="0"/>
              <a:t> Outline Font</a:t>
            </a:r>
          </a:p>
          <a:p>
            <a:endParaRPr lang="en-US" dirty="0" smtClean="0"/>
          </a:p>
          <a:p>
            <a:endParaRPr lang="en-US" dirty="0"/>
          </a:p>
        </p:txBody>
      </p:sp>
      <p:sp>
        <p:nvSpPr>
          <p:cNvPr id="23" name="Right Arrow 22"/>
          <p:cNvSpPr/>
          <p:nvPr/>
        </p:nvSpPr>
        <p:spPr>
          <a:xfrm>
            <a:off x="1981200" y="1752600"/>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048000" y="1905000"/>
            <a:ext cx="4724400" cy="369332"/>
          </a:xfrm>
          <a:prstGeom prst="rect">
            <a:avLst/>
          </a:prstGeom>
          <a:noFill/>
        </p:spPr>
        <p:txBody>
          <a:bodyPr wrap="square" rtlCol="0">
            <a:spAutoFit/>
          </a:bodyPr>
          <a:lstStyle/>
          <a:p>
            <a:r>
              <a:rPr lang="en-US" dirty="0" smtClean="0"/>
              <a:t>Building block of textural contents of an image.</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cxnSp>
        <p:nvCxnSpPr>
          <p:cNvPr id="25" name="Straight Connector 24"/>
          <p:cNvCxnSpPr>
            <a:endCxn id="19" idx="3"/>
          </p:cNvCxnSpPr>
          <p:nvPr/>
        </p:nvCxnSpPr>
        <p:spPr>
          <a:xfrm>
            <a:off x="38100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1066800"/>
            <a:ext cx="6629400" cy="523220"/>
          </a:xfrm>
          <a:prstGeom prst="rect">
            <a:avLst/>
          </a:prstGeom>
          <a:noFill/>
        </p:spPr>
        <p:txBody>
          <a:bodyPr wrap="square" rtlCol="0">
            <a:spAutoFit/>
          </a:bodyPr>
          <a:lstStyle/>
          <a:p>
            <a:r>
              <a:rPr lang="en-US" sz="2800" b="1" dirty="0" smtClean="0"/>
              <a:t>Scan </a:t>
            </a:r>
            <a:r>
              <a:rPr lang="en-US" sz="2800" b="1" dirty="0" smtClean="0"/>
              <a:t>Converting </a:t>
            </a:r>
            <a:r>
              <a:rPr lang="en-US" sz="2800" b="1" dirty="0" smtClean="0"/>
              <a:t>a </a:t>
            </a:r>
            <a:r>
              <a:rPr lang="en-US" sz="2800" b="1" dirty="0" smtClean="0"/>
              <a:t>Character: </a:t>
            </a:r>
            <a:r>
              <a:rPr lang="en-US" sz="2800" b="1" u="sng" dirty="0" smtClean="0"/>
              <a:t>Bitmap Font</a:t>
            </a:r>
            <a:endParaRPr lang="en-US" sz="2800" b="1" dirty="0"/>
          </a:p>
        </p:txBody>
      </p:sp>
      <p:sp>
        <p:nvSpPr>
          <p:cNvPr id="10" name="TextBox 9"/>
          <p:cNvSpPr txBox="1"/>
          <p:nvPr/>
        </p:nvSpPr>
        <p:spPr>
          <a:xfrm>
            <a:off x="457200" y="1981200"/>
            <a:ext cx="8382000" cy="707886"/>
          </a:xfrm>
          <a:prstGeom prst="rect">
            <a:avLst/>
          </a:prstGeom>
          <a:noFill/>
        </p:spPr>
        <p:txBody>
          <a:bodyPr wrap="square" rtlCol="0">
            <a:spAutoFit/>
          </a:bodyPr>
          <a:lstStyle/>
          <a:p>
            <a:r>
              <a:rPr lang="en-US" sz="2000" dirty="0" smtClean="0"/>
              <a:t>Bitmap or Raster Font: Each character is represented by the </a:t>
            </a:r>
            <a:r>
              <a:rPr lang="en-US" sz="2000" b="1" dirty="0" smtClean="0"/>
              <a:t>on pixels</a:t>
            </a:r>
            <a:r>
              <a:rPr lang="en-US" sz="2000" dirty="0" smtClean="0"/>
              <a:t> in a </a:t>
            </a:r>
            <a:r>
              <a:rPr lang="en-US" sz="2000" dirty="0" err="1" smtClean="0"/>
              <a:t>bilevel</a:t>
            </a:r>
            <a:r>
              <a:rPr lang="en-US" sz="2000" dirty="0" smtClean="0"/>
              <a:t> pixel grid pattern called a bitmap</a:t>
            </a:r>
            <a:endParaRPr lang="en-US" sz="2000" dirty="0"/>
          </a:p>
        </p:txBody>
      </p:sp>
      <p:pic>
        <p:nvPicPr>
          <p:cNvPr id="113666" name="Picture 2"/>
          <p:cNvPicPr>
            <a:picLocks noChangeAspect="1" noChangeArrowheads="1"/>
          </p:cNvPicPr>
          <p:nvPr/>
        </p:nvPicPr>
        <p:blipFill>
          <a:blip r:embed="rId2"/>
          <a:srcRect/>
          <a:stretch>
            <a:fillRect/>
          </a:stretch>
        </p:blipFill>
        <p:spPr bwMode="auto">
          <a:xfrm>
            <a:off x="5257800" y="2819400"/>
            <a:ext cx="2805112" cy="30881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cxnSp>
        <p:nvCxnSpPr>
          <p:cNvPr id="25" name="Straight Connector 24"/>
          <p:cNvCxnSpPr>
            <a:endCxn id="19" idx="3"/>
          </p:cNvCxnSpPr>
          <p:nvPr/>
        </p:nvCxnSpPr>
        <p:spPr>
          <a:xfrm>
            <a:off x="38100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1066800"/>
            <a:ext cx="6629400" cy="523220"/>
          </a:xfrm>
          <a:prstGeom prst="rect">
            <a:avLst/>
          </a:prstGeom>
          <a:noFill/>
        </p:spPr>
        <p:txBody>
          <a:bodyPr wrap="square" rtlCol="0">
            <a:spAutoFit/>
          </a:bodyPr>
          <a:lstStyle/>
          <a:p>
            <a:r>
              <a:rPr lang="en-US" sz="2800" b="1" dirty="0" smtClean="0"/>
              <a:t>Scan </a:t>
            </a:r>
            <a:r>
              <a:rPr lang="en-US" sz="2800" b="1" dirty="0" smtClean="0"/>
              <a:t>Converting </a:t>
            </a:r>
            <a:r>
              <a:rPr lang="en-US" sz="2800" b="1" dirty="0" smtClean="0"/>
              <a:t>a </a:t>
            </a:r>
            <a:r>
              <a:rPr lang="en-US" sz="2800" b="1" dirty="0" smtClean="0"/>
              <a:t>Character: </a:t>
            </a:r>
            <a:r>
              <a:rPr lang="en-US" sz="2800" b="1" u="sng" dirty="0" smtClean="0"/>
              <a:t>Bitmap Font</a:t>
            </a:r>
            <a:endParaRPr lang="en-US" sz="2800" b="1" dirty="0"/>
          </a:p>
        </p:txBody>
      </p:sp>
      <p:sp>
        <p:nvSpPr>
          <p:cNvPr id="10" name="TextBox 9"/>
          <p:cNvSpPr txBox="1"/>
          <p:nvPr/>
        </p:nvSpPr>
        <p:spPr>
          <a:xfrm>
            <a:off x="457200" y="1981200"/>
            <a:ext cx="8382000" cy="1323439"/>
          </a:xfrm>
          <a:prstGeom prst="rect">
            <a:avLst/>
          </a:prstGeom>
          <a:noFill/>
        </p:spPr>
        <p:txBody>
          <a:bodyPr wrap="square" rtlCol="0">
            <a:spAutoFit/>
          </a:bodyPr>
          <a:lstStyle/>
          <a:p>
            <a:r>
              <a:rPr lang="en-US" sz="2000" dirty="0" smtClean="0"/>
              <a:t>Bold: We may overlay the bitmap in Fig. 3-20 onto itself with a horizontal offset of one pixel to produce bold, as in Fig. 3-21(a).</a:t>
            </a:r>
          </a:p>
          <a:p>
            <a:endParaRPr lang="en-US" sz="2000" dirty="0" smtClean="0"/>
          </a:p>
          <a:p>
            <a:r>
              <a:rPr lang="en-US" sz="2000" dirty="0" smtClean="0"/>
              <a:t>Italic: We may shift rows of pixels in Fig. 3-20 to produce italic, as in Fig. 3-21(b)</a:t>
            </a:r>
            <a:endParaRPr lang="en-US" sz="2000" dirty="0"/>
          </a:p>
        </p:txBody>
      </p:sp>
      <p:pic>
        <p:nvPicPr>
          <p:cNvPr id="113666" name="Picture 2"/>
          <p:cNvPicPr>
            <a:picLocks noChangeAspect="1" noChangeArrowheads="1"/>
          </p:cNvPicPr>
          <p:nvPr/>
        </p:nvPicPr>
        <p:blipFill>
          <a:blip r:embed="rId2"/>
          <a:srcRect/>
          <a:stretch>
            <a:fillRect/>
          </a:stretch>
        </p:blipFill>
        <p:spPr bwMode="auto">
          <a:xfrm>
            <a:off x="228600" y="3886201"/>
            <a:ext cx="2057400" cy="2265028"/>
          </a:xfrm>
          <a:prstGeom prst="rect">
            <a:avLst/>
          </a:prstGeom>
          <a:noFill/>
          <a:ln w="9525">
            <a:noFill/>
            <a:miter lim="800000"/>
            <a:headEnd/>
            <a:tailEnd/>
          </a:ln>
          <a:effectLst/>
        </p:spPr>
      </p:pic>
      <p:pic>
        <p:nvPicPr>
          <p:cNvPr id="114690" name="Picture 2"/>
          <p:cNvPicPr>
            <a:picLocks noChangeAspect="1" noChangeArrowheads="1"/>
          </p:cNvPicPr>
          <p:nvPr/>
        </p:nvPicPr>
        <p:blipFill>
          <a:blip r:embed="rId3"/>
          <a:srcRect/>
          <a:stretch>
            <a:fillRect/>
          </a:stretch>
        </p:blipFill>
        <p:spPr bwMode="auto">
          <a:xfrm>
            <a:off x="3962400" y="3733800"/>
            <a:ext cx="4792980" cy="2819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cxnSp>
        <p:nvCxnSpPr>
          <p:cNvPr id="25" name="Straight Connector 24"/>
          <p:cNvCxnSpPr>
            <a:endCxn id="19" idx="3"/>
          </p:cNvCxnSpPr>
          <p:nvPr/>
        </p:nvCxnSpPr>
        <p:spPr>
          <a:xfrm>
            <a:off x="38100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1066800"/>
            <a:ext cx="6629400" cy="523220"/>
          </a:xfrm>
          <a:prstGeom prst="rect">
            <a:avLst/>
          </a:prstGeom>
          <a:noFill/>
        </p:spPr>
        <p:txBody>
          <a:bodyPr wrap="square" rtlCol="0">
            <a:spAutoFit/>
          </a:bodyPr>
          <a:lstStyle/>
          <a:p>
            <a:r>
              <a:rPr lang="en-US" sz="2800" b="1" dirty="0" smtClean="0"/>
              <a:t>Scan </a:t>
            </a:r>
            <a:r>
              <a:rPr lang="en-US" sz="2800" b="1" dirty="0" smtClean="0"/>
              <a:t>Converting </a:t>
            </a:r>
            <a:r>
              <a:rPr lang="en-US" sz="2800" b="1" dirty="0" smtClean="0"/>
              <a:t>a </a:t>
            </a:r>
            <a:r>
              <a:rPr lang="en-US" sz="2800" b="1" dirty="0" smtClean="0"/>
              <a:t>Character: </a:t>
            </a:r>
            <a:r>
              <a:rPr lang="en-US" sz="2800" b="1" u="sng" dirty="0" smtClean="0"/>
              <a:t>Outline Font</a:t>
            </a:r>
            <a:endParaRPr lang="en-US" sz="2800" b="1" dirty="0"/>
          </a:p>
        </p:txBody>
      </p:sp>
      <p:sp>
        <p:nvSpPr>
          <p:cNvPr id="10" name="TextBox 9"/>
          <p:cNvSpPr txBox="1"/>
          <p:nvPr/>
        </p:nvSpPr>
        <p:spPr>
          <a:xfrm>
            <a:off x="457200" y="1981200"/>
            <a:ext cx="8382000" cy="707886"/>
          </a:xfrm>
          <a:prstGeom prst="rect">
            <a:avLst/>
          </a:prstGeom>
          <a:noFill/>
        </p:spPr>
        <p:txBody>
          <a:bodyPr wrap="square" rtlCol="0">
            <a:spAutoFit/>
          </a:bodyPr>
          <a:lstStyle/>
          <a:p>
            <a:r>
              <a:rPr lang="en-US" sz="2000" dirty="0" smtClean="0"/>
              <a:t>Outline or Vector Font: Graphical primitives such as lines and arcs are used to define the outline of each character, see Fig. 3-22.</a:t>
            </a:r>
            <a:endParaRPr lang="en-US" sz="2000" dirty="0"/>
          </a:p>
        </p:txBody>
      </p:sp>
      <p:pic>
        <p:nvPicPr>
          <p:cNvPr id="115714" name="Picture 2"/>
          <p:cNvPicPr>
            <a:picLocks noChangeAspect="1" noChangeArrowheads="1"/>
          </p:cNvPicPr>
          <p:nvPr/>
        </p:nvPicPr>
        <p:blipFill>
          <a:blip r:embed="rId2"/>
          <a:srcRect/>
          <a:stretch>
            <a:fillRect/>
          </a:stretch>
        </p:blipFill>
        <p:spPr bwMode="auto">
          <a:xfrm>
            <a:off x="3581401" y="2871788"/>
            <a:ext cx="3200400" cy="36354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cxnSp>
        <p:nvCxnSpPr>
          <p:cNvPr id="25" name="Straight Connector 24"/>
          <p:cNvCxnSpPr>
            <a:endCxn id="19" idx="3"/>
          </p:cNvCxnSpPr>
          <p:nvPr/>
        </p:nvCxnSpPr>
        <p:spPr>
          <a:xfrm>
            <a:off x="38100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1066800"/>
            <a:ext cx="6629400" cy="523220"/>
          </a:xfrm>
          <a:prstGeom prst="rect">
            <a:avLst/>
          </a:prstGeom>
          <a:noFill/>
        </p:spPr>
        <p:txBody>
          <a:bodyPr wrap="square" rtlCol="0">
            <a:spAutoFit/>
          </a:bodyPr>
          <a:lstStyle/>
          <a:p>
            <a:r>
              <a:rPr lang="en-US" sz="2800" b="1" dirty="0" smtClean="0"/>
              <a:t>Aliasing Effect:</a:t>
            </a:r>
            <a:endParaRPr lang="en-US" sz="2800" b="1" dirty="0"/>
          </a:p>
        </p:txBody>
      </p:sp>
      <p:sp>
        <p:nvSpPr>
          <p:cNvPr id="10" name="TextBox 9"/>
          <p:cNvSpPr txBox="1"/>
          <p:nvPr/>
        </p:nvSpPr>
        <p:spPr>
          <a:xfrm>
            <a:off x="457200" y="1981200"/>
            <a:ext cx="8382000" cy="3785652"/>
          </a:xfrm>
          <a:prstGeom prst="rect">
            <a:avLst/>
          </a:prstGeom>
          <a:noFill/>
        </p:spPr>
        <p:txBody>
          <a:bodyPr wrap="square" rtlCol="0">
            <a:spAutoFit/>
          </a:bodyPr>
          <a:lstStyle/>
          <a:p>
            <a:r>
              <a:rPr lang="en-US" sz="2000" dirty="0" smtClean="0"/>
              <a:t>Scan conversion is essentially a systematic approach to mapping objects that are defined in continuous space to their discrete approximation. The various forms of distortion that result from this operation are collectively referred to as the aliasing effects of scan conversion.</a:t>
            </a:r>
          </a:p>
          <a:p>
            <a:endParaRPr lang="en-US" sz="2000" dirty="0" smtClean="0"/>
          </a:p>
          <a:p>
            <a:r>
              <a:rPr lang="en-US" sz="2000" dirty="0" smtClean="0"/>
              <a:t>Staircase: We see the stair steps or </a:t>
            </a:r>
            <a:r>
              <a:rPr lang="en-US" sz="2000" dirty="0" err="1" smtClean="0"/>
              <a:t>jaggies</a:t>
            </a:r>
            <a:r>
              <a:rPr lang="en-US" sz="2000" dirty="0" smtClean="0"/>
              <a:t> along the border of a filled region.</a:t>
            </a:r>
          </a:p>
          <a:p>
            <a:endParaRPr lang="en-US" sz="2000" dirty="0" smtClean="0"/>
          </a:p>
          <a:p>
            <a:r>
              <a:rPr lang="en-US" sz="2000" dirty="0" smtClean="0"/>
              <a:t>Unequal brightness: May appear unequal brightness of lines of different orientations.</a:t>
            </a:r>
          </a:p>
          <a:p>
            <a:endParaRPr lang="en-US" sz="2000" dirty="0" smtClean="0"/>
          </a:p>
          <a:p>
            <a:r>
              <a:rPr lang="en-US" sz="2000" dirty="0" smtClean="0"/>
              <a:t>The Picket Fence Problem: occurs when an object is not aligned with or does not fit into the pixel grid properly.</a:t>
            </a:r>
            <a:endParaRPr lang="en-US" sz="20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90600" y="0"/>
            <a:ext cx="6400800" cy="707886"/>
          </a:xfrm>
          <a:prstGeom prst="rect">
            <a:avLst/>
          </a:prstGeom>
          <a:noFill/>
        </p:spPr>
        <p:txBody>
          <a:bodyPr wrap="square" rtlCol="0">
            <a:spAutoFit/>
          </a:bodyPr>
          <a:lstStyle/>
          <a:p>
            <a:pPr algn="ctr"/>
            <a:r>
              <a:rPr lang="en-US" sz="4000" dirty="0" smtClean="0">
                <a:solidFill>
                  <a:schemeClr val="bg1"/>
                </a:solidFill>
              </a:rPr>
              <a:t>CSE 403: Computer Graphics</a:t>
            </a:r>
            <a:endParaRPr lang="en-US" sz="4000" dirty="0">
              <a:solidFill>
                <a:schemeClr val="bg1"/>
              </a:solidFill>
            </a:endParaRPr>
          </a:p>
        </p:txBody>
      </p:sp>
      <p:sp>
        <p:nvSpPr>
          <p:cNvPr id="21" name="TextBox 20"/>
          <p:cNvSpPr txBox="1"/>
          <p:nvPr/>
        </p:nvSpPr>
        <p:spPr>
          <a:xfrm>
            <a:off x="7315200" y="0"/>
            <a:ext cx="1828800" cy="892552"/>
          </a:xfrm>
          <a:prstGeom prst="rect">
            <a:avLst/>
          </a:prstGeom>
          <a:noFill/>
        </p:spPr>
        <p:txBody>
          <a:bodyPr wrap="square" rtlCol="0">
            <a:spAutoFit/>
          </a:bodyPr>
          <a:lstStyle/>
          <a:p>
            <a:r>
              <a:rPr lang="en-US" sz="2600" dirty="0" smtClean="0">
                <a:solidFill>
                  <a:srgbClr val="0070C0"/>
                </a:solidFill>
              </a:rPr>
              <a:t>Graphics Application</a:t>
            </a:r>
            <a:endParaRPr lang="en-US" sz="2600" dirty="0">
              <a:solidFill>
                <a:srgbClr val="0070C0"/>
              </a:solidFill>
            </a:endParaRPr>
          </a:p>
        </p:txBody>
      </p:sp>
      <p:sp>
        <p:nvSpPr>
          <p:cNvPr id="9" name="TextBox 8"/>
          <p:cNvSpPr txBox="1"/>
          <p:nvPr/>
        </p:nvSpPr>
        <p:spPr>
          <a:xfrm>
            <a:off x="2514600" y="6553200"/>
            <a:ext cx="3581400" cy="369332"/>
          </a:xfrm>
          <a:prstGeom prst="rect">
            <a:avLst/>
          </a:prstGeom>
          <a:noFill/>
        </p:spPr>
        <p:txBody>
          <a:bodyPr wrap="square" rtlCol="0">
            <a:spAutoFit/>
          </a:bodyPr>
          <a:lstStyle/>
          <a:p>
            <a:r>
              <a:rPr lang="en-US" dirty="0" smtClean="0">
                <a:solidFill>
                  <a:schemeClr val="bg1"/>
                </a:solidFill>
              </a:rPr>
              <a:t>Prof. Dr. A. H. M. </a:t>
            </a:r>
            <a:r>
              <a:rPr lang="en-US" dirty="0" err="1" smtClean="0">
                <a:solidFill>
                  <a:schemeClr val="bg1"/>
                </a:solidFill>
              </a:rPr>
              <a:t>Kamal</a:t>
            </a:r>
            <a:r>
              <a:rPr lang="en-US" dirty="0" smtClean="0">
                <a:solidFill>
                  <a:schemeClr val="bg1"/>
                </a:solidFill>
              </a:rPr>
              <a:t>, CSE, JKKNIU</a:t>
            </a:r>
            <a:endParaRPr lang="en-US" dirty="0">
              <a:solidFill>
                <a:schemeClr val="bg1"/>
              </a:solidFill>
            </a:endParaRPr>
          </a:p>
        </p:txBody>
      </p:sp>
      <p:cxnSp>
        <p:nvCxnSpPr>
          <p:cNvPr id="25" name="Straight Connector 24"/>
          <p:cNvCxnSpPr>
            <a:endCxn id="19" idx="3"/>
          </p:cNvCxnSpPr>
          <p:nvPr/>
        </p:nvCxnSpPr>
        <p:spPr>
          <a:xfrm>
            <a:off x="3810000" y="1175266"/>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1066800"/>
            <a:ext cx="6629400" cy="523220"/>
          </a:xfrm>
          <a:prstGeom prst="rect">
            <a:avLst/>
          </a:prstGeom>
          <a:noFill/>
        </p:spPr>
        <p:txBody>
          <a:bodyPr wrap="square" rtlCol="0">
            <a:spAutoFit/>
          </a:bodyPr>
          <a:lstStyle/>
          <a:p>
            <a:r>
              <a:rPr lang="en-US" sz="2800" b="1" dirty="0" smtClean="0"/>
              <a:t>Anti-Aliasing Effect:</a:t>
            </a:r>
            <a:endParaRPr lang="en-US" sz="2800" b="1" dirty="0"/>
          </a:p>
        </p:txBody>
      </p:sp>
      <p:sp>
        <p:nvSpPr>
          <p:cNvPr id="10" name="TextBox 9"/>
          <p:cNvSpPr txBox="1"/>
          <p:nvPr/>
        </p:nvSpPr>
        <p:spPr>
          <a:xfrm>
            <a:off x="457200" y="1981200"/>
            <a:ext cx="8382000" cy="4401205"/>
          </a:xfrm>
          <a:prstGeom prst="rect">
            <a:avLst/>
          </a:prstGeom>
          <a:noFill/>
        </p:spPr>
        <p:txBody>
          <a:bodyPr wrap="square" rtlCol="0">
            <a:spAutoFit/>
          </a:bodyPr>
          <a:lstStyle/>
          <a:p>
            <a:r>
              <a:rPr lang="en-US" sz="2000" dirty="0" smtClean="0"/>
              <a:t>Aliasing can have a significant impact on our viewing experience in many cases.  There are techniques that can greatly reduce aliasing artifacts and improve the appearance of images without increasing their resolution. These techniques are collectively referred to as anti-aliasing techniques.</a:t>
            </a:r>
          </a:p>
          <a:p>
            <a:endParaRPr lang="en-US" sz="2000" dirty="0" smtClean="0"/>
          </a:p>
          <a:p>
            <a:r>
              <a:rPr lang="en-US" sz="2000" dirty="0" smtClean="0"/>
              <a:t>Pre-filtering and post filtering:</a:t>
            </a:r>
          </a:p>
          <a:p>
            <a:endParaRPr lang="en-US" sz="2000" dirty="0" smtClean="0"/>
          </a:p>
          <a:p>
            <a:r>
              <a:rPr lang="en-US" sz="2000" dirty="0" smtClean="0"/>
              <a:t>Area Sampling</a:t>
            </a:r>
          </a:p>
          <a:p>
            <a:endParaRPr lang="en-US" sz="2000" dirty="0" smtClean="0"/>
          </a:p>
          <a:p>
            <a:r>
              <a:rPr lang="en-US" sz="2000" dirty="0" smtClean="0"/>
              <a:t>Super Sampling</a:t>
            </a:r>
          </a:p>
          <a:p>
            <a:endParaRPr lang="en-US" sz="2000" dirty="0" smtClean="0"/>
          </a:p>
          <a:p>
            <a:r>
              <a:rPr lang="en-US" sz="2000" dirty="0" err="1" smtClean="0"/>
              <a:t>Lowpass</a:t>
            </a:r>
            <a:r>
              <a:rPr lang="en-US" sz="2000" dirty="0" smtClean="0"/>
              <a:t> Filtering</a:t>
            </a:r>
          </a:p>
          <a:p>
            <a:endParaRPr lang="en-US" sz="2000" dirty="0" smtClean="0"/>
          </a:p>
          <a:p>
            <a:r>
              <a:rPr lang="en-US" sz="2000" smtClean="0"/>
              <a:t>Pixel Phasing</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8677</Words>
  <Application>Microsoft Office PowerPoint</Application>
  <PresentationFormat>On-screen Show (4:3)</PresentationFormat>
  <Paragraphs>1439</Paragraphs>
  <Slides>99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99</vt:i4>
      </vt:variant>
    </vt:vector>
  </HeadingPairs>
  <TitlesOfParts>
    <vt:vector size="101"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dc:creator>
  <cp:lastModifiedBy>PC</cp:lastModifiedBy>
  <cp:revision>213</cp:revision>
  <dcterms:created xsi:type="dcterms:W3CDTF">2018-08-04T10:49:00Z</dcterms:created>
  <dcterms:modified xsi:type="dcterms:W3CDTF">2019-04-22T11:43:50Z</dcterms:modified>
</cp:coreProperties>
</file>