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6"/>
  </p:notesMasterIdLst>
  <p:sldIdLst>
    <p:sldId id="256" r:id="rId2"/>
    <p:sldId id="270" r:id="rId3"/>
    <p:sldId id="289"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1" r:id="rId18"/>
    <p:sldId id="272" r:id="rId19"/>
    <p:sldId id="273" r:id="rId20"/>
    <p:sldId id="288"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A917"/>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630" y="-14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5813F2-DC9B-49A9-B5F3-3332C9BB7F45}" type="datetimeFigureOut">
              <a:rPr lang="en-US" smtClean="0"/>
              <a:pPr/>
              <a:t>4/2/2020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822A0C-37DD-46AF-ADCD-5FEF7885698D}" type="slidenum">
              <a:rPr lang="en-US" smtClean="0"/>
              <a:pPr/>
              <a:t>‹#›</a:t>
            </a:fld>
            <a:endParaRPr lang="en-US"/>
          </a:p>
        </p:txBody>
      </p:sp>
    </p:spTree>
    <p:extLst>
      <p:ext uri="{BB962C8B-B14F-4D97-AF65-F5344CB8AC3E}">
        <p14:creationId xmlns:p14="http://schemas.microsoft.com/office/powerpoint/2010/main" xmlns="" val="422129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822A0C-37DD-46AF-ADCD-5FEF7885698D}" type="slidenum">
              <a:rPr lang="en-US" smtClean="0"/>
              <a:pPr/>
              <a:t>2</a:t>
            </a:fld>
            <a:endParaRPr lang="en-US"/>
          </a:p>
        </p:txBody>
      </p:sp>
    </p:spTree>
    <p:extLst>
      <p:ext uri="{BB962C8B-B14F-4D97-AF65-F5344CB8AC3E}">
        <p14:creationId xmlns:p14="http://schemas.microsoft.com/office/powerpoint/2010/main" xmlns="" val="2854363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DC40832-3FC2-4926-8E62-11B5DCE621B9}"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p14="http://schemas.microsoft.com/office/powerpoint/2010/main" xmlns="" val="3525542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452863-8BFD-46E6-ACB8-0826FF1DC7D6}"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p14="http://schemas.microsoft.com/office/powerpoint/2010/main" xmlns="" val="233223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B94C25-C86F-4C02-9348-235F5F8A1477}"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p14="http://schemas.microsoft.com/office/powerpoint/2010/main" xmlns="" val="3735118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p14="http://schemas.microsoft.com/office/powerpoint/2010/main" xmlns="" val="324135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42E6C5-AEE8-432D-BA21-90DF1CE83F84}"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p14="http://schemas.microsoft.com/office/powerpoint/2010/main" xmlns="" val="58806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908F49-79EC-4610-A7A1-FA0AE2CB635B}" type="datetime3">
              <a:rPr lang="en-US" smtClean="0"/>
              <a:pPr/>
              <a:t>2 April 2020</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
        <p:nvSpPr>
          <p:cNvPr id="7" name="Slide Number Placeholder 6"/>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p14="http://schemas.microsoft.com/office/powerpoint/2010/main" xmlns="" val="1307806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BDCFA6-CEAF-440A-B7D9-A668D7F18373}" type="datetime3">
              <a:rPr lang="en-US" smtClean="0"/>
              <a:pPr/>
              <a:t>2 April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
        <p:nvSpPr>
          <p:cNvPr id="9" name="Slide Number Placeholder 8"/>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p14="http://schemas.microsoft.com/office/powerpoint/2010/main" xmlns="" val="416310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EF853F-0A3F-4F84-9BAA-B641498821C7}" type="datetime3">
              <a:rPr lang="en-US" smtClean="0"/>
              <a:pPr/>
              <a:t>2 April 2020</a:t>
            </a:fld>
            <a:endParaRPr lang="en-US"/>
          </a:p>
        </p:txBody>
      </p:sp>
      <p:sp>
        <p:nvSpPr>
          <p:cNvPr id="4" name="Footer Placeholder 3"/>
          <p:cNvSpPr>
            <a:spLocks noGrp="1"/>
          </p:cNvSpPr>
          <p:nvPr>
            <p:ph type="ftr" sz="quarter" idx="11"/>
          </p:nvPr>
        </p:nvSpPr>
        <p:spPr/>
        <p:txBody>
          <a:bodyPr/>
          <a:lstStyle/>
          <a:p>
            <a:r>
              <a:rPr lang="en-US" smtClean="0"/>
              <a:t>CSE 301: Microprocessors, Dept. of Computer Science and Engineering</a:t>
            </a:r>
            <a:endParaRPr lang="en-US"/>
          </a:p>
        </p:txBody>
      </p:sp>
      <p:sp>
        <p:nvSpPr>
          <p:cNvPr id="5" name="Slide Number Placeholder 4"/>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p14="http://schemas.microsoft.com/office/powerpoint/2010/main" xmlns="" val="2941405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B5C7F6-72AB-4768-9CEF-678CC0FB8A1A}" type="datetime3">
              <a:rPr lang="en-US" smtClean="0"/>
              <a:pPr/>
              <a:t>2 April 2020</a:t>
            </a:fld>
            <a:endParaRPr lang="en-US"/>
          </a:p>
        </p:txBody>
      </p:sp>
      <p:sp>
        <p:nvSpPr>
          <p:cNvPr id="3" name="Footer Placeholder 2"/>
          <p:cNvSpPr>
            <a:spLocks noGrp="1"/>
          </p:cNvSpPr>
          <p:nvPr>
            <p:ph type="ftr" sz="quarter" idx="11"/>
          </p:nvPr>
        </p:nvSpPr>
        <p:spPr/>
        <p:txBody>
          <a:bodyPr/>
          <a:lstStyle/>
          <a:p>
            <a:r>
              <a:rPr lang="en-US" smtClean="0"/>
              <a:t>CSE 301: Microprocessors, Dept. of Computer Science and Engineering</a:t>
            </a:r>
            <a:endParaRPr lang="en-US"/>
          </a:p>
        </p:txBody>
      </p:sp>
      <p:sp>
        <p:nvSpPr>
          <p:cNvPr id="4" name="Slide Number Placeholder 3"/>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p14="http://schemas.microsoft.com/office/powerpoint/2010/main" xmlns="" val="2745494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48B8BF-3646-4E59-A1D3-AA85EB34A13E}" type="datetime3">
              <a:rPr lang="en-US" smtClean="0"/>
              <a:pPr/>
              <a:t>2 April 2020</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
        <p:nvSpPr>
          <p:cNvPr id="7" name="Slide Number Placeholder 6"/>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p14="http://schemas.microsoft.com/office/powerpoint/2010/main" xmlns="" val="4227862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C85822-9269-46E2-99B2-42F69AEDB5A5}" type="datetime3">
              <a:rPr lang="en-US" smtClean="0"/>
              <a:pPr/>
              <a:t>2 April 2020</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
        <p:nvSpPr>
          <p:cNvPr id="7" name="Slide Number Placeholder 6"/>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p14="http://schemas.microsoft.com/office/powerpoint/2010/main" xmlns="" val="727749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5946F0-076E-4878-975A-CDB4E93E8F56}" type="datetime3">
              <a:rPr lang="en-US" smtClean="0"/>
              <a:pPr/>
              <a:t>2 April 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CSE 301: Microprocessors, Dept. of Computer Science and Engineering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C8CFFE-504E-48E2-9562-8F7E4BA14AAB}" type="slidenum">
              <a:rPr lang="en-US" smtClean="0"/>
              <a:pPr/>
              <a:t>‹#›</a:t>
            </a:fld>
            <a:endParaRPr lang="en-US"/>
          </a:p>
        </p:txBody>
      </p:sp>
    </p:spTree>
    <p:extLst>
      <p:ext uri="{BB962C8B-B14F-4D97-AF65-F5344CB8AC3E}">
        <p14:creationId xmlns:p14="http://schemas.microsoft.com/office/powerpoint/2010/main" xmlns="" val="2853024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1774825"/>
          </a:xfrm>
        </p:spPr>
        <p:txBody>
          <a:bodyPr/>
          <a:lstStyle/>
          <a:p>
            <a:r>
              <a:rPr lang="en-US" b="1" dirty="0" smtClean="0">
                <a:latin typeface="Times New Roman" pitchFamily="18" charset="0"/>
                <a:cs typeface="Times New Roman" pitchFamily="18" charset="0"/>
              </a:rPr>
              <a:t>CSE 301</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Microprocessors</a:t>
            </a:r>
            <a:endParaRPr lang="en-US" b="1"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3124200"/>
            <a:ext cx="6400800" cy="2362200"/>
          </a:xfrm>
        </p:spPr>
        <p:txBody>
          <a:bodyPr>
            <a:normAutofit fontScale="85000" lnSpcReduction="10000"/>
          </a:bodyPr>
          <a:lstStyle/>
          <a:p>
            <a:r>
              <a:rPr lang="en-US" sz="3300" b="1" dirty="0" smtClean="0">
                <a:latin typeface="Times New Roman" pitchFamily="18" charset="0"/>
                <a:cs typeface="Times New Roman" pitchFamily="18" charset="0"/>
              </a:rPr>
              <a:t>Dr. Md. </a:t>
            </a:r>
            <a:r>
              <a:rPr lang="en-US" sz="3300" b="1" dirty="0" err="1" smtClean="0">
                <a:latin typeface="Times New Roman" pitchFamily="18" charset="0"/>
                <a:cs typeface="Times New Roman" pitchFamily="18" charset="0"/>
              </a:rPr>
              <a:t>Sujan</a:t>
            </a:r>
            <a:r>
              <a:rPr lang="en-US" sz="3300" b="1" dirty="0" smtClean="0">
                <a:latin typeface="Times New Roman" pitchFamily="18" charset="0"/>
                <a:cs typeface="Times New Roman" pitchFamily="18" charset="0"/>
              </a:rPr>
              <a:t> Ali</a:t>
            </a:r>
          </a:p>
          <a:p>
            <a:r>
              <a:rPr lang="en-US" dirty="0" smtClean="0">
                <a:latin typeface="Times New Roman" pitchFamily="18" charset="0"/>
                <a:cs typeface="Times New Roman" pitchFamily="18" charset="0"/>
              </a:rPr>
              <a:t>Associate Professor</a:t>
            </a:r>
          </a:p>
          <a:p>
            <a:r>
              <a:rPr lang="en-US" dirty="0" smtClean="0">
                <a:latin typeface="Times New Roman" pitchFamily="18" charset="0"/>
                <a:cs typeface="Times New Roman" pitchFamily="18" charset="0"/>
              </a:rPr>
              <a:t>Dept. of Computer Science and Engineering</a:t>
            </a:r>
          </a:p>
          <a:p>
            <a:r>
              <a:rPr lang="en-US" dirty="0" err="1" smtClean="0">
                <a:latin typeface="Times New Roman" pitchFamily="18" charset="0"/>
                <a:cs typeface="Times New Roman" pitchFamily="18" charset="0"/>
              </a:rPr>
              <a:t>Jatiya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Kabi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Kazi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Nazrul</a:t>
            </a:r>
            <a:r>
              <a:rPr lang="en-US" dirty="0" smtClean="0">
                <a:latin typeface="Times New Roman" pitchFamily="18" charset="0"/>
                <a:cs typeface="Times New Roman" pitchFamily="18" charset="0"/>
              </a:rPr>
              <a:t> Islam University</a:t>
            </a:r>
          </a:p>
          <a:p>
            <a:r>
              <a:rPr lang="en-US" dirty="0" err="1" smtClean="0">
                <a:latin typeface="Times New Roman" pitchFamily="18" charset="0"/>
                <a:cs typeface="Times New Roman" pitchFamily="18" charset="0"/>
              </a:rPr>
              <a:t>Trishal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Mymensingh</a:t>
            </a:r>
            <a:r>
              <a:rPr lang="en-US" dirty="0" smtClean="0">
                <a:latin typeface="Times New Roman" pitchFamily="18" charset="0"/>
                <a:cs typeface="Times New Roman" pitchFamily="18" charset="0"/>
              </a:rPr>
              <a:t>, Bangladesh</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10219642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a:bodyPr>
          <a:lstStyle/>
          <a:p>
            <a:r>
              <a:rPr lang="en-US" sz="4000" b="1" dirty="0" smtClean="0">
                <a:latin typeface="Times New Roman" pitchFamily="18" charset="0"/>
                <a:cs typeface="Times New Roman" pitchFamily="18" charset="0"/>
              </a:rPr>
              <a:t>Microprocessor (cont’d)</a:t>
            </a:r>
            <a:endParaRPr lang="en-US" sz="4000" dirty="0"/>
          </a:p>
        </p:txBody>
      </p:sp>
      <p:sp>
        <p:nvSpPr>
          <p:cNvPr id="3" name="Content Placeholder 2"/>
          <p:cNvSpPr>
            <a:spLocks noGrp="1"/>
          </p:cNvSpPr>
          <p:nvPr>
            <p:ph idx="1"/>
          </p:nvPr>
        </p:nvSpPr>
        <p:spPr>
          <a:xfrm>
            <a:off x="457200" y="1219200"/>
            <a:ext cx="8229600" cy="5181600"/>
          </a:xfrm>
        </p:spPr>
        <p:txBody>
          <a:bodyPr>
            <a:normAutofit fontScale="47500" lnSpcReduction="20000"/>
          </a:bodyPr>
          <a:lstStyle/>
          <a:p>
            <a:pPr algn="just">
              <a:buFont typeface="Wingdings" pitchFamily="2" charset="2"/>
              <a:buChar char="ü"/>
            </a:pPr>
            <a:r>
              <a:rPr lang="en-US" sz="5800" b="1" dirty="0" smtClean="0">
                <a:latin typeface="Times New Roman" pitchFamily="18" charset="0"/>
                <a:cs typeface="Times New Roman" pitchFamily="18" charset="0"/>
              </a:rPr>
              <a:t>Common Terms used in a Microprocessor</a:t>
            </a:r>
          </a:p>
          <a:p>
            <a:pPr algn="just">
              <a:buFont typeface="Courier New" pitchFamily="49" charset="0"/>
              <a:buChar char="o"/>
            </a:pPr>
            <a:r>
              <a:rPr lang="en-US" sz="4400" b="1" dirty="0" smtClean="0">
                <a:latin typeface="Times New Roman" pitchFamily="18" charset="0"/>
                <a:cs typeface="Times New Roman" pitchFamily="18" charset="0"/>
              </a:rPr>
              <a:t>Bus</a:t>
            </a:r>
          </a:p>
          <a:p>
            <a:pPr algn="just"/>
            <a:r>
              <a:rPr lang="en-US" sz="4400" dirty="0" smtClean="0">
                <a:latin typeface="Times New Roman" pitchFamily="18" charset="0"/>
                <a:cs typeface="Times New Roman" pitchFamily="18" charset="0"/>
              </a:rPr>
              <a:t>A bus is a set of conductors intended to transmit data, address or control information to different elements in a microprocessor. </a:t>
            </a:r>
            <a:r>
              <a:rPr lang="en-US" sz="4400" dirty="0" smtClean="0">
                <a:solidFill>
                  <a:srgbClr val="C00000"/>
                </a:solidFill>
                <a:latin typeface="Times New Roman" pitchFamily="18" charset="0"/>
                <a:cs typeface="Times New Roman" pitchFamily="18" charset="0"/>
              </a:rPr>
              <a:t>Usually a microprocessor will have 3 types of buses : Data Bus, Control Bus and Address Bus. An 8-bit processor will be using 8-bit wide bus.</a:t>
            </a:r>
          </a:p>
          <a:p>
            <a:pPr algn="just">
              <a:buFont typeface="Courier New" pitchFamily="49" charset="0"/>
              <a:buChar char="o"/>
            </a:pPr>
            <a:r>
              <a:rPr lang="en-US" sz="4400" b="1" dirty="0" smtClean="0">
                <a:latin typeface="Times New Roman" pitchFamily="18" charset="0"/>
                <a:cs typeface="Times New Roman" pitchFamily="18" charset="0"/>
              </a:rPr>
              <a:t>Instruction Set</a:t>
            </a:r>
          </a:p>
          <a:p>
            <a:pPr algn="just"/>
            <a:r>
              <a:rPr lang="en-US" sz="4400" dirty="0" smtClean="0">
                <a:latin typeface="Times New Roman" pitchFamily="18" charset="0"/>
                <a:cs typeface="Times New Roman" pitchFamily="18" charset="0"/>
              </a:rPr>
              <a:t>Instruction set is the group of commands that a microprocessor can understand. So instruction set is an interface between hardware and software (program). </a:t>
            </a:r>
            <a:r>
              <a:rPr lang="en-US" sz="4400" dirty="0" smtClean="0">
                <a:solidFill>
                  <a:srgbClr val="0070C0"/>
                </a:solidFill>
                <a:latin typeface="Times New Roman" pitchFamily="18" charset="0"/>
                <a:cs typeface="Times New Roman" pitchFamily="18" charset="0"/>
              </a:rPr>
              <a:t>An instruction commands the processor to switch relevant transistors for doing some processing in data. For </a:t>
            </a:r>
            <a:r>
              <a:rPr lang="en-US" sz="4400" dirty="0" err="1" smtClean="0">
                <a:solidFill>
                  <a:srgbClr val="0070C0"/>
                </a:solidFill>
                <a:latin typeface="Times New Roman" pitchFamily="18" charset="0"/>
                <a:cs typeface="Times New Roman" pitchFamily="18" charset="0"/>
              </a:rPr>
              <a:t>eg</a:t>
            </a:r>
            <a:r>
              <a:rPr lang="en-US" sz="4400" dirty="0" smtClean="0">
                <a:solidFill>
                  <a:srgbClr val="0070C0"/>
                </a:solidFill>
                <a:latin typeface="Times New Roman" pitchFamily="18" charset="0"/>
                <a:cs typeface="Times New Roman" pitchFamily="18" charset="0"/>
              </a:rPr>
              <a:t>. ADD A, B; is used to add two numbers stored in the register A and B.</a:t>
            </a:r>
          </a:p>
          <a:p>
            <a:pPr algn="just">
              <a:buFont typeface="Courier New" pitchFamily="49" charset="0"/>
              <a:buChar char="o"/>
            </a:pPr>
            <a:r>
              <a:rPr lang="en-US" sz="4400" b="1" dirty="0" smtClean="0">
                <a:latin typeface="Times New Roman" pitchFamily="18" charset="0"/>
                <a:cs typeface="Times New Roman" pitchFamily="18" charset="0"/>
              </a:rPr>
              <a:t>Word Length</a:t>
            </a:r>
          </a:p>
          <a:p>
            <a:pPr algn="just"/>
            <a:r>
              <a:rPr lang="en-US" sz="4400" dirty="0" smtClean="0">
                <a:latin typeface="Times New Roman" pitchFamily="18" charset="0"/>
                <a:cs typeface="Times New Roman" pitchFamily="18" charset="0"/>
              </a:rPr>
              <a:t>Word Length is the number of bits in the internal data bus of a processor or it is the number of bits a processor can process at a time. </a:t>
            </a:r>
            <a:r>
              <a:rPr lang="en-US" sz="4400" dirty="0" smtClean="0">
                <a:solidFill>
                  <a:srgbClr val="C00000"/>
                </a:solidFill>
                <a:latin typeface="Times New Roman" pitchFamily="18" charset="0"/>
                <a:cs typeface="Times New Roman" pitchFamily="18" charset="0"/>
              </a:rPr>
              <a:t>For </a:t>
            </a:r>
            <a:r>
              <a:rPr lang="en-US" sz="4400" dirty="0" err="1" smtClean="0">
                <a:solidFill>
                  <a:srgbClr val="C00000"/>
                </a:solidFill>
                <a:latin typeface="Times New Roman" pitchFamily="18" charset="0"/>
                <a:cs typeface="Times New Roman" pitchFamily="18" charset="0"/>
              </a:rPr>
              <a:t>eg</a:t>
            </a:r>
            <a:r>
              <a:rPr lang="en-US" sz="4400" dirty="0" smtClean="0">
                <a:solidFill>
                  <a:srgbClr val="C00000"/>
                </a:solidFill>
                <a:latin typeface="Times New Roman" pitchFamily="18" charset="0"/>
                <a:cs typeface="Times New Roman" pitchFamily="18" charset="0"/>
              </a:rPr>
              <a:t>. An 8-bit processor will have an 8-bit data bus, 8-bit registers and will do 8-bit processing at a time. For doing higher bits (32-bit, 16-bit) operations, it will split that into a series of 8-bit operations.</a:t>
            </a:r>
          </a:p>
          <a:p>
            <a:endParaRPr lang="en-US" dirty="0"/>
          </a:p>
        </p:txBody>
      </p:sp>
      <p:sp>
        <p:nvSpPr>
          <p:cNvPr id="4" name="Date Placeholder 3"/>
          <p:cNvSpPr>
            <a:spLocks noGrp="1"/>
          </p:cNvSpPr>
          <p:nvPr>
            <p:ph type="dt" sz="half" idx="10"/>
          </p:nvPr>
        </p:nvSpPr>
        <p:spPr/>
        <p:txBody>
          <a:bodyPr/>
          <a:lstStyle/>
          <a:p>
            <a:fld id="{07B1EA59-66B4-48C6-8C1B-4057A03A44C2}"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10</a:t>
            </a:fld>
            <a:endParaRPr lang="en-US"/>
          </a:p>
        </p:txBody>
      </p:sp>
    </p:spTree>
    <p:extLst>
      <p:ext uri="{BB962C8B-B14F-4D97-AF65-F5344CB8AC3E}">
        <p14:creationId xmlns:p14="http://schemas.microsoft.com/office/powerpoint/2010/main" xmlns="" val="7668916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Microprocessor (cont’d)</a:t>
            </a:r>
            <a:endParaRPr lang="en-US" sz="4000" dirty="0"/>
          </a:p>
        </p:txBody>
      </p:sp>
      <p:sp>
        <p:nvSpPr>
          <p:cNvPr id="3" name="Content Placeholder 2"/>
          <p:cNvSpPr>
            <a:spLocks noGrp="1"/>
          </p:cNvSpPr>
          <p:nvPr>
            <p:ph idx="1"/>
          </p:nvPr>
        </p:nvSpPr>
        <p:spPr>
          <a:xfrm>
            <a:off x="457200" y="1447800"/>
            <a:ext cx="8229600" cy="4953000"/>
          </a:xfrm>
        </p:spPr>
        <p:txBody>
          <a:bodyPr>
            <a:normAutofit fontScale="62500" lnSpcReduction="20000"/>
          </a:bodyPr>
          <a:lstStyle/>
          <a:p>
            <a:pPr algn="just">
              <a:buFont typeface="Wingdings" pitchFamily="2" charset="2"/>
              <a:buChar char="ü"/>
            </a:pPr>
            <a:r>
              <a:rPr lang="en-US" sz="4500" b="1" dirty="0" smtClean="0">
                <a:latin typeface="Times New Roman" pitchFamily="18" charset="0"/>
                <a:cs typeface="Times New Roman" pitchFamily="18" charset="0"/>
              </a:rPr>
              <a:t>Common Terms used in a Microprocessor</a:t>
            </a:r>
          </a:p>
          <a:p>
            <a:pPr algn="just">
              <a:buFont typeface="Courier New" pitchFamily="49" charset="0"/>
              <a:buChar char="o"/>
            </a:pPr>
            <a:r>
              <a:rPr lang="en-US" sz="3400" b="1" dirty="0" smtClean="0">
                <a:latin typeface="Times New Roman" pitchFamily="18" charset="0"/>
                <a:cs typeface="Times New Roman" pitchFamily="18" charset="0"/>
              </a:rPr>
              <a:t>Cache Memory</a:t>
            </a:r>
          </a:p>
          <a:p>
            <a:pPr algn="just"/>
            <a:r>
              <a:rPr lang="en-US" sz="3400" dirty="0" smtClean="0">
                <a:latin typeface="Times New Roman" pitchFamily="18" charset="0"/>
                <a:cs typeface="Times New Roman" pitchFamily="18" charset="0"/>
              </a:rPr>
              <a:t>Cache memory is a random access memory that is integrated into the processor. So the processor can access data in the cache memory more quickly than from a regular RAM. It is also known as CPU Memory. </a:t>
            </a:r>
            <a:endParaRPr lang="bn-BD" dirty="0" smtClean="0">
              <a:latin typeface="Times New Roman" pitchFamily="18" charset="0"/>
              <a:cs typeface="Times New Roman" pitchFamily="18" charset="0"/>
            </a:endParaRPr>
          </a:p>
          <a:p>
            <a:pPr algn="just"/>
            <a:r>
              <a:rPr lang="en-US" sz="3400" dirty="0" smtClean="0">
                <a:solidFill>
                  <a:srgbClr val="C00000"/>
                </a:solidFill>
                <a:latin typeface="Times New Roman" pitchFamily="18" charset="0"/>
                <a:cs typeface="Times New Roman" pitchFamily="18" charset="0"/>
              </a:rPr>
              <a:t>Cache memory is used to store data or instructions that are frequently referenced by the software or program during the operation. So it will increase the overall speed of the operation.</a:t>
            </a:r>
            <a:endParaRPr lang="en-US" dirty="0" smtClean="0">
              <a:solidFill>
                <a:srgbClr val="C00000"/>
              </a:solidFill>
              <a:latin typeface="Times New Roman" pitchFamily="18" charset="0"/>
              <a:cs typeface="Times New Roman" pitchFamily="18" charset="0"/>
            </a:endParaRPr>
          </a:p>
          <a:p>
            <a:pPr algn="just">
              <a:buFont typeface="Courier New" pitchFamily="49" charset="0"/>
              <a:buChar char="o"/>
            </a:pPr>
            <a:r>
              <a:rPr lang="en-US" sz="3400" b="1" dirty="0" smtClean="0">
                <a:latin typeface="Times New Roman" pitchFamily="18" charset="0"/>
                <a:cs typeface="Times New Roman" pitchFamily="18" charset="0"/>
              </a:rPr>
              <a:t>Clock Speed</a:t>
            </a:r>
          </a:p>
          <a:p>
            <a:pPr algn="just"/>
            <a:r>
              <a:rPr lang="en-US" sz="3400" dirty="0" smtClean="0">
                <a:latin typeface="Times New Roman" pitchFamily="18" charset="0"/>
                <a:cs typeface="Times New Roman" pitchFamily="18" charset="0"/>
              </a:rPr>
              <a:t>Microprocessors uses a clock signal to control the rate at which instructions are executed, synchronize other internal components and to control the data transfer between them. </a:t>
            </a:r>
            <a:endParaRPr lang="bn-BD" sz="3400" dirty="0" smtClean="0">
              <a:latin typeface="Times New Roman" pitchFamily="18" charset="0"/>
              <a:cs typeface="Times New Roman" pitchFamily="18" charset="0"/>
            </a:endParaRPr>
          </a:p>
          <a:p>
            <a:pPr algn="just"/>
            <a:r>
              <a:rPr lang="en-US" sz="3400" dirty="0" smtClean="0">
                <a:solidFill>
                  <a:srgbClr val="C00000"/>
                </a:solidFill>
                <a:latin typeface="Times New Roman" pitchFamily="18" charset="0"/>
                <a:cs typeface="Times New Roman" pitchFamily="18" charset="0"/>
              </a:rPr>
              <a:t>So clock speed refers to the speed at which a microprocessor executes instructions. It is usually measured in Hertz and are expressed in megahertz (MHz), gigahertz (GHz) etc.</a:t>
            </a:r>
          </a:p>
          <a:p>
            <a:endParaRPr lang="en-US" dirty="0"/>
          </a:p>
        </p:txBody>
      </p:sp>
      <p:sp>
        <p:nvSpPr>
          <p:cNvPr id="4" name="Date Placeholder 3"/>
          <p:cNvSpPr>
            <a:spLocks noGrp="1"/>
          </p:cNvSpPr>
          <p:nvPr>
            <p:ph type="dt" sz="half" idx="10"/>
          </p:nvPr>
        </p:nvSpPr>
        <p:spPr/>
        <p:txBody>
          <a:bodyPr/>
          <a:lstStyle/>
          <a:p>
            <a:fld id="{81C93C4A-E782-4400-8DDC-47DF5196F51B}"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11</a:t>
            </a:fld>
            <a:endParaRPr lang="en-US"/>
          </a:p>
        </p:txBody>
      </p:sp>
    </p:spTree>
    <p:extLst>
      <p:ext uri="{BB962C8B-B14F-4D97-AF65-F5344CB8AC3E}">
        <p14:creationId xmlns:p14="http://schemas.microsoft.com/office/powerpoint/2010/main" xmlns="" val="17519593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Microprocessor (cont’d)</a:t>
            </a:r>
            <a:endParaRPr lang="en-US" sz="4000" dirty="0"/>
          </a:p>
        </p:txBody>
      </p:sp>
      <p:sp>
        <p:nvSpPr>
          <p:cNvPr id="3" name="Content Placeholder 2"/>
          <p:cNvSpPr>
            <a:spLocks noGrp="1"/>
          </p:cNvSpPr>
          <p:nvPr>
            <p:ph idx="1"/>
          </p:nvPr>
        </p:nvSpPr>
        <p:spPr/>
        <p:txBody>
          <a:bodyPr>
            <a:normAutofit/>
          </a:bodyPr>
          <a:lstStyle/>
          <a:p>
            <a:pPr>
              <a:buFont typeface="Wingdings" pitchFamily="2" charset="2"/>
              <a:buChar char="ü"/>
            </a:pPr>
            <a:r>
              <a:rPr lang="en-US" sz="2800" b="1" dirty="0" smtClean="0">
                <a:latin typeface="Times New Roman" pitchFamily="18" charset="0"/>
                <a:cs typeface="Times New Roman" pitchFamily="18" charset="0"/>
              </a:rPr>
              <a:t>Classification of Microprocessors</a:t>
            </a:r>
          </a:p>
          <a:p>
            <a:pPr>
              <a:buFont typeface="Courier New" pitchFamily="49" charset="0"/>
              <a:buChar char="o"/>
            </a:pPr>
            <a:r>
              <a:rPr lang="en-US" sz="2800" b="1" dirty="0" smtClean="0">
                <a:latin typeface="Times New Roman" pitchFamily="18" charset="0"/>
                <a:cs typeface="Times New Roman" pitchFamily="18" charset="0"/>
              </a:rPr>
              <a:t>Based on Word Length</a:t>
            </a:r>
            <a:endParaRPr lang="en-US" sz="2800" dirty="0" smtClean="0">
              <a:solidFill>
                <a:srgbClr val="C00000"/>
              </a:solidFill>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The term '</a:t>
            </a:r>
            <a:r>
              <a:rPr lang="en-US" sz="2400" b="1" dirty="0" smtClean="0">
                <a:latin typeface="Times New Roman" pitchFamily="18" charset="0"/>
                <a:cs typeface="Times New Roman" pitchFamily="18" charset="0"/>
              </a:rPr>
              <a:t>word</a:t>
            </a:r>
            <a:r>
              <a:rPr lang="en-US" sz="2400" dirty="0" smtClean="0">
                <a:latin typeface="Times New Roman" pitchFamily="18" charset="0"/>
                <a:cs typeface="Times New Roman" pitchFamily="18" charset="0"/>
              </a:rPr>
              <a:t>' is used to describe the number of bits processed at a time by a program or operating system. So, in a 16-bit CPU, the </a:t>
            </a:r>
            <a:r>
              <a:rPr lang="en-US" sz="2400" b="1" dirty="0" smtClean="0">
                <a:latin typeface="Times New Roman" pitchFamily="18" charset="0"/>
                <a:cs typeface="Times New Roman" pitchFamily="18" charset="0"/>
              </a:rPr>
              <a:t>word length</a:t>
            </a:r>
            <a:r>
              <a:rPr lang="en-US" sz="2400" dirty="0" smtClean="0">
                <a:latin typeface="Times New Roman" pitchFamily="18" charset="0"/>
                <a:cs typeface="Times New Roman" pitchFamily="18" charset="0"/>
              </a:rPr>
              <a:t> is 16 bits. In a 32-bit CPU, the </a:t>
            </a:r>
            <a:r>
              <a:rPr lang="en-US" sz="2400" b="1" dirty="0" smtClean="0">
                <a:latin typeface="Times New Roman" pitchFamily="18" charset="0"/>
                <a:cs typeface="Times New Roman" pitchFamily="18" charset="0"/>
              </a:rPr>
              <a:t>word length</a:t>
            </a:r>
            <a:r>
              <a:rPr lang="en-US" sz="2400" dirty="0" smtClean="0">
                <a:latin typeface="Times New Roman" pitchFamily="18" charset="0"/>
                <a:cs typeface="Times New Roman" pitchFamily="18" charset="0"/>
              </a:rPr>
              <a:t> is 32 bits.</a:t>
            </a:r>
          </a:p>
          <a:p>
            <a:pPr algn="just"/>
            <a:r>
              <a:rPr lang="en-US" sz="2400" dirty="0" smtClean="0">
                <a:latin typeface="Times New Roman" pitchFamily="18" charset="0"/>
                <a:cs typeface="Times New Roman" pitchFamily="18" charset="0"/>
              </a:rPr>
              <a:t>Based on the word length of a processor we can have 8-bit, 16-bit, 32-bit and 64-bit processors.</a:t>
            </a:r>
            <a:endParaRPr lang="bn-BD"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p>
          <a:p>
            <a:pPr marL="0" indent="0" algn="just">
              <a:buNone/>
            </a:pP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04B68BF1-94C1-4839-9336-FD167C9B2495}"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12</a:t>
            </a:fld>
            <a:endParaRPr lang="en-US"/>
          </a:p>
        </p:txBody>
      </p:sp>
    </p:spTree>
    <p:extLst>
      <p:ext uri="{BB962C8B-B14F-4D97-AF65-F5344CB8AC3E}">
        <p14:creationId xmlns:p14="http://schemas.microsoft.com/office/powerpoint/2010/main" xmlns="" val="18215097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en-US" sz="4000" b="1" dirty="0" smtClean="0">
                <a:latin typeface="Times New Roman" pitchFamily="18" charset="0"/>
                <a:cs typeface="Times New Roman" pitchFamily="18" charset="0"/>
              </a:rPr>
              <a:t>Microprocessor (cont’d)</a:t>
            </a:r>
            <a:endParaRPr lang="en-US" sz="4000" dirty="0"/>
          </a:p>
        </p:txBody>
      </p:sp>
      <p:sp>
        <p:nvSpPr>
          <p:cNvPr id="3" name="Content Placeholder 2"/>
          <p:cNvSpPr>
            <a:spLocks noGrp="1"/>
          </p:cNvSpPr>
          <p:nvPr>
            <p:ph idx="1"/>
          </p:nvPr>
        </p:nvSpPr>
        <p:spPr>
          <a:xfrm>
            <a:off x="457200" y="1295400"/>
            <a:ext cx="8229600" cy="5105400"/>
          </a:xfrm>
        </p:spPr>
        <p:txBody>
          <a:bodyPr>
            <a:normAutofit fontScale="47500" lnSpcReduction="20000"/>
          </a:bodyPr>
          <a:lstStyle/>
          <a:p>
            <a:pPr>
              <a:buFont typeface="Wingdings" pitchFamily="2" charset="2"/>
              <a:buChar char="ü"/>
            </a:pPr>
            <a:r>
              <a:rPr lang="en-US" sz="5100" b="1" dirty="0" smtClean="0">
                <a:latin typeface="Times New Roman" pitchFamily="18" charset="0"/>
                <a:cs typeface="Times New Roman" pitchFamily="18" charset="0"/>
              </a:rPr>
              <a:t>RISC – Reduced Instruction Set Computer</a:t>
            </a:r>
          </a:p>
          <a:p>
            <a:pPr algn="just">
              <a:buFont typeface="Courier New" pitchFamily="49" charset="0"/>
              <a:buChar char="o"/>
            </a:pPr>
            <a:r>
              <a:rPr lang="en-US" sz="4400" dirty="0" smtClean="0">
                <a:latin typeface="Times New Roman" pitchFamily="18" charset="0"/>
                <a:cs typeface="Times New Roman" pitchFamily="18" charset="0"/>
              </a:rPr>
              <a:t>RISC is a type of microprocessor architecture which uses small, general purpose and highly optimized instruction set rather than more specialized set of instructions found in others. </a:t>
            </a:r>
          </a:p>
          <a:p>
            <a:pPr algn="just">
              <a:buFont typeface="Courier New" pitchFamily="49" charset="0"/>
              <a:buChar char="o"/>
            </a:pPr>
            <a:r>
              <a:rPr lang="en-US" sz="4400" dirty="0" smtClean="0">
                <a:solidFill>
                  <a:srgbClr val="C00000"/>
                </a:solidFill>
                <a:latin typeface="Times New Roman" pitchFamily="18" charset="0"/>
                <a:cs typeface="Times New Roman" pitchFamily="18" charset="0"/>
              </a:rPr>
              <a:t>In a processor, execution of each instruction require a special circuit to load and process the data. So by reducing instructions, the processor will be using simple circuits and faster in operation.</a:t>
            </a:r>
          </a:p>
          <a:p>
            <a:pPr algn="just">
              <a:buFont typeface="Courier New" pitchFamily="49" charset="0"/>
              <a:buChar char="o"/>
            </a:pPr>
            <a:endParaRPr lang="en-US" sz="4400" dirty="0" smtClean="0">
              <a:latin typeface="Times New Roman" pitchFamily="18" charset="0"/>
              <a:cs typeface="Times New Roman" pitchFamily="18" charset="0"/>
            </a:endParaRPr>
          </a:p>
          <a:p>
            <a:r>
              <a:rPr lang="en-US" sz="4400" dirty="0" smtClean="0">
                <a:latin typeface="Times New Roman" pitchFamily="18" charset="0"/>
                <a:cs typeface="Times New Roman" pitchFamily="18" charset="0"/>
              </a:rPr>
              <a:t>Simple instruction set</a:t>
            </a:r>
          </a:p>
          <a:p>
            <a:r>
              <a:rPr lang="en-US" sz="4400" dirty="0" smtClean="0">
                <a:latin typeface="Times New Roman" pitchFamily="18" charset="0"/>
                <a:cs typeface="Times New Roman" pitchFamily="18" charset="0"/>
              </a:rPr>
              <a:t>Larger program</a:t>
            </a:r>
          </a:p>
          <a:p>
            <a:r>
              <a:rPr lang="en-US" sz="4400" dirty="0" smtClean="0">
                <a:latin typeface="Times New Roman" pitchFamily="18" charset="0"/>
                <a:cs typeface="Times New Roman" pitchFamily="18" charset="0"/>
              </a:rPr>
              <a:t>Consists of large number of registers</a:t>
            </a:r>
          </a:p>
          <a:p>
            <a:r>
              <a:rPr lang="en-US" sz="4400" dirty="0" smtClean="0">
                <a:latin typeface="Times New Roman" pitchFamily="18" charset="0"/>
                <a:cs typeface="Times New Roman" pitchFamily="18" charset="0"/>
              </a:rPr>
              <a:t>Simple processor circuitry (small number of transistors)</a:t>
            </a:r>
          </a:p>
          <a:p>
            <a:r>
              <a:rPr lang="en-US" sz="4400" dirty="0" smtClean="0">
                <a:latin typeface="Times New Roman" pitchFamily="18" charset="0"/>
                <a:cs typeface="Times New Roman" pitchFamily="18" charset="0"/>
              </a:rPr>
              <a:t>More RAM usage</a:t>
            </a:r>
          </a:p>
          <a:p>
            <a:r>
              <a:rPr lang="en-US" sz="4400" dirty="0" smtClean="0">
                <a:latin typeface="Times New Roman" pitchFamily="18" charset="0"/>
                <a:cs typeface="Times New Roman" pitchFamily="18" charset="0"/>
              </a:rPr>
              <a:t>Fixed length instructions</a:t>
            </a:r>
          </a:p>
          <a:p>
            <a:r>
              <a:rPr lang="en-US" sz="4400" dirty="0" smtClean="0">
                <a:latin typeface="Times New Roman" pitchFamily="18" charset="0"/>
                <a:cs typeface="Times New Roman" pitchFamily="18" charset="0"/>
              </a:rPr>
              <a:t>Simple addressing modes</a:t>
            </a:r>
          </a:p>
          <a:p>
            <a:r>
              <a:rPr lang="en-US" sz="4400" dirty="0" smtClean="0">
                <a:latin typeface="Times New Roman" pitchFamily="18" charset="0"/>
                <a:cs typeface="Times New Roman" pitchFamily="18" charset="0"/>
              </a:rPr>
              <a:t>Usually fixed number of clock cycles for executing one instruction</a:t>
            </a:r>
          </a:p>
          <a:p>
            <a:endParaRPr lang="en-US" dirty="0"/>
          </a:p>
        </p:txBody>
      </p:sp>
      <p:sp>
        <p:nvSpPr>
          <p:cNvPr id="4" name="Date Placeholder 3"/>
          <p:cNvSpPr>
            <a:spLocks noGrp="1"/>
          </p:cNvSpPr>
          <p:nvPr>
            <p:ph type="dt" sz="half" idx="10"/>
          </p:nvPr>
        </p:nvSpPr>
        <p:spPr/>
        <p:txBody>
          <a:bodyPr/>
          <a:lstStyle/>
          <a:p>
            <a:fld id="{28A654FB-AA6B-4D39-841E-887A13B5D008}"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13</a:t>
            </a:fld>
            <a:endParaRPr lang="en-US"/>
          </a:p>
        </p:txBody>
      </p:sp>
    </p:spTree>
    <p:extLst>
      <p:ext uri="{BB962C8B-B14F-4D97-AF65-F5344CB8AC3E}">
        <p14:creationId xmlns:p14="http://schemas.microsoft.com/office/powerpoint/2010/main" xmlns="" val="30775950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r>
              <a:rPr lang="en-US" sz="4000" b="1" dirty="0" smtClean="0">
                <a:latin typeface="Times New Roman" pitchFamily="18" charset="0"/>
                <a:cs typeface="Times New Roman" pitchFamily="18" charset="0"/>
              </a:rPr>
              <a:t>Microprocessor (cont’d)</a:t>
            </a:r>
            <a:endParaRPr lang="en-US" sz="4000" dirty="0"/>
          </a:p>
        </p:txBody>
      </p:sp>
      <p:sp>
        <p:nvSpPr>
          <p:cNvPr id="3" name="Content Placeholder 2"/>
          <p:cNvSpPr>
            <a:spLocks noGrp="1"/>
          </p:cNvSpPr>
          <p:nvPr>
            <p:ph idx="1"/>
          </p:nvPr>
        </p:nvSpPr>
        <p:spPr>
          <a:xfrm>
            <a:off x="457200" y="1371600"/>
            <a:ext cx="8229600" cy="5105400"/>
          </a:xfrm>
        </p:spPr>
        <p:txBody>
          <a:bodyPr>
            <a:normAutofit fontScale="55000" lnSpcReduction="20000"/>
          </a:bodyPr>
          <a:lstStyle/>
          <a:p>
            <a:pPr>
              <a:buFont typeface="Wingdings" pitchFamily="2" charset="2"/>
              <a:buChar char="ü"/>
            </a:pPr>
            <a:r>
              <a:rPr lang="en-US" sz="4500" b="1" dirty="0" smtClean="0">
                <a:latin typeface="Times New Roman" pitchFamily="18" charset="0"/>
                <a:cs typeface="Times New Roman" pitchFamily="18" charset="0"/>
              </a:rPr>
              <a:t>CISC – Complex Instruction Set Computer</a:t>
            </a:r>
          </a:p>
          <a:p>
            <a:pPr algn="just">
              <a:buFont typeface="Courier New" pitchFamily="49" charset="0"/>
              <a:buChar char="o"/>
            </a:pPr>
            <a:r>
              <a:rPr lang="en-US" sz="3800" dirty="0" smtClean="0">
                <a:latin typeface="Times New Roman" pitchFamily="18" charset="0"/>
                <a:cs typeface="Times New Roman" pitchFamily="18" charset="0"/>
              </a:rPr>
              <a:t>CISC is the opposing microprocessor architecture for RISC. It is made to reduce the number of instructions per program, ignoring the number of cycles per instruction. So complex instructions are directly made into hardware making the processor complex and slower in operation.</a:t>
            </a:r>
          </a:p>
          <a:p>
            <a:pPr algn="just">
              <a:buFont typeface="Courier New" pitchFamily="49" charset="0"/>
              <a:buChar char="o"/>
            </a:pPr>
            <a:endParaRPr lang="en-US" sz="3800" dirty="0" smtClean="0">
              <a:latin typeface="Times New Roman" pitchFamily="18" charset="0"/>
              <a:cs typeface="Times New Roman" pitchFamily="18" charset="0"/>
            </a:endParaRPr>
          </a:p>
          <a:p>
            <a:r>
              <a:rPr lang="en-US" sz="3800" dirty="0" smtClean="0">
                <a:latin typeface="Times New Roman" pitchFamily="18" charset="0"/>
                <a:cs typeface="Times New Roman" pitchFamily="18" charset="0"/>
              </a:rPr>
              <a:t>This architecture is actually designed to reduce the cost of memory by reducing the program length.</a:t>
            </a:r>
          </a:p>
          <a:p>
            <a:r>
              <a:rPr lang="en-US" sz="3800" dirty="0" smtClean="0">
                <a:latin typeface="Times New Roman" pitchFamily="18" charset="0"/>
                <a:cs typeface="Times New Roman" pitchFamily="18" charset="0"/>
              </a:rPr>
              <a:t>Complex instruction set</a:t>
            </a:r>
          </a:p>
          <a:p>
            <a:r>
              <a:rPr lang="en-US" sz="3800" dirty="0" smtClean="0">
                <a:latin typeface="Times New Roman" pitchFamily="18" charset="0"/>
                <a:cs typeface="Times New Roman" pitchFamily="18" charset="0"/>
              </a:rPr>
              <a:t>Smaller program</a:t>
            </a:r>
          </a:p>
          <a:p>
            <a:r>
              <a:rPr lang="en-US" sz="3800" dirty="0" smtClean="0">
                <a:latin typeface="Times New Roman" pitchFamily="18" charset="0"/>
                <a:cs typeface="Times New Roman" pitchFamily="18" charset="0"/>
              </a:rPr>
              <a:t>Less number of registers</a:t>
            </a:r>
          </a:p>
          <a:p>
            <a:r>
              <a:rPr lang="en-US" sz="3800" dirty="0" smtClean="0">
                <a:latin typeface="Times New Roman" pitchFamily="18" charset="0"/>
                <a:cs typeface="Times New Roman" pitchFamily="18" charset="0"/>
              </a:rPr>
              <a:t>Complex processor circuitry (more number of transistors)</a:t>
            </a:r>
          </a:p>
          <a:p>
            <a:r>
              <a:rPr lang="en-US" sz="3800" dirty="0" smtClean="0">
                <a:latin typeface="Times New Roman" pitchFamily="18" charset="0"/>
                <a:cs typeface="Times New Roman" pitchFamily="18" charset="0"/>
              </a:rPr>
              <a:t>Little RAM usage</a:t>
            </a:r>
          </a:p>
          <a:p>
            <a:r>
              <a:rPr lang="en-US" sz="3800" dirty="0" smtClean="0">
                <a:latin typeface="Times New Roman" pitchFamily="18" charset="0"/>
                <a:cs typeface="Times New Roman" pitchFamily="18" charset="0"/>
              </a:rPr>
              <a:t>Variable length instructions</a:t>
            </a:r>
          </a:p>
          <a:p>
            <a:r>
              <a:rPr lang="en-US" sz="3800" dirty="0" smtClean="0">
                <a:latin typeface="Times New Roman" pitchFamily="18" charset="0"/>
                <a:cs typeface="Times New Roman" pitchFamily="18" charset="0"/>
              </a:rPr>
              <a:t>Variety of addressing modes</a:t>
            </a:r>
          </a:p>
          <a:p>
            <a:r>
              <a:rPr lang="en-US" sz="3800" dirty="0" smtClean="0">
                <a:latin typeface="Times New Roman" pitchFamily="18" charset="0"/>
                <a:cs typeface="Times New Roman" pitchFamily="18" charset="0"/>
              </a:rPr>
              <a:t>Variable number of clock cycles for each instructions</a:t>
            </a:r>
          </a:p>
          <a:p>
            <a:endParaRPr lang="en-US" dirty="0"/>
          </a:p>
        </p:txBody>
      </p:sp>
      <p:sp>
        <p:nvSpPr>
          <p:cNvPr id="4" name="Date Placeholder 3"/>
          <p:cNvSpPr>
            <a:spLocks noGrp="1"/>
          </p:cNvSpPr>
          <p:nvPr>
            <p:ph type="dt" sz="half" idx="10"/>
          </p:nvPr>
        </p:nvSpPr>
        <p:spPr/>
        <p:txBody>
          <a:bodyPr/>
          <a:lstStyle/>
          <a:p>
            <a:fld id="{5E030D71-85B3-4597-9F3C-FD506E51FF23}"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14</a:t>
            </a:fld>
            <a:endParaRPr lang="en-US"/>
          </a:p>
        </p:txBody>
      </p:sp>
    </p:spTree>
    <p:extLst>
      <p:ext uri="{BB962C8B-B14F-4D97-AF65-F5344CB8AC3E}">
        <p14:creationId xmlns:p14="http://schemas.microsoft.com/office/powerpoint/2010/main" xmlns="" val="28478068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Microprocessor (cont’d)</a:t>
            </a:r>
            <a:endParaRPr lang="en-US" sz="4000" dirty="0"/>
          </a:p>
        </p:txBody>
      </p:sp>
      <p:sp>
        <p:nvSpPr>
          <p:cNvPr id="3" name="Content Placeholder 2"/>
          <p:cNvSpPr>
            <a:spLocks noGrp="1"/>
          </p:cNvSpPr>
          <p:nvPr>
            <p:ph idx="1"/>
          </p:nvPr>
        </p:nvSpPr>
        <p:spPr/>
        <p:txBody>
          <a:bodyPr>
            <a:normAutofit/>
          </a:bodyPr>
          <a:lstStyle/>
          <a:p>
            <a:pPr>
              <a:buFont typeface="Wingdings" pitchFamily="2" charset="2"/>
              <a:buChar char="ü"/>
            </a:pPr>
            <a:r>
              <a:rPr lang="en-US" sz="2800" b="1" dirty="0" smtClean="0">
                <a:latin typeface="Times New Roman" pitchFamily="18" charset="0"/>
                <a:cs typeface="Times New Roman" pitchFamily="18" charset="0"/>
              </a:rPr>
              <a:t>Special Purpose Processors</a:t>
            </a:r>
          </a:p>
          <a:p>
            <a:pPr algn="just">
              <a:buFont typeface="Courier New" pitchFamily="49" charset="0"/>
              <a:buChar char="o"/>
            </a:pPr>
            <a:r>
              <a:rPr lang="en-US" sz="2400" dirty="0" smtClean="0">
                <a:latin typeface="Times New Roman" pitchFamily="18" charset="0"/>
                <a:cs typeface="Times New Roman" pitchFamily="18" charset="0"/>
              </a:rPr>
              <a:t>There are some processors which are designed to handle some specific functions.</a:t>
            </a:r>
          </a:p>
          <a:p>
            <a:pPr algn="just"/>
            <a:r>
              <a:rPr lang="en-US" sz="2400" dirty="0" smtClean="0">
                <a:latin typeface="Times New Roman" pitchFamily="18" charset="0"/>
                <a:cs typeface="Times New Roman" pitchFamily="18" charset="0"/>
              </a:rPr>
              <a:t>DSP – Digital Signal Processors</a:t>
            </a:r>
          </a:p>
          <a:p>
            <a:pPr algn="just"/>
            <a:r>
              <a:rPr lang="en-US" sz="2400" dirty="0" smtClean="0">
                <a:latin typeface="Times New Roman" pitchFamily="18" charset="0"/>
                <a:cs typeface="Times New Roman" pitchFamily="18" charset="0"/>
              </a:rPr>
              <a:t>Coprocessors – processors used along with a main processor (8087 math-coprocessor used with 8086)</a:t>
            </a:r>
          </a:p>
          <a:p>
            <a:pPr algn="just"/>
            <a:r>
              <a:rPr lang="en-US" sz="2400" dirty="0" err="1" smtClean="0">
                <a:latin typeface="Times New Roman" pitchFamily="18" charset="0"/>
                <a:cs typeface="Times New Roman" pitchFamily="18" charset="0"/>
              </a:rPr>
              <a:t>Input/Output</a:t>
            </a:r>
            <a:r>
              <a:rPr lang="en-US" sz="2400" dirty="0" smtClean="0">
                <a:latin typeface="Times New Roman" pitchFamily="18" charset="0"/>
                <a:cs typeface="Times New Roman" pitchFamily="18" charset="0"/>
              </a:rPr>
              <a:t> processors</a:t>
            </a:r>
          </a:p>
          <a:p>
            <a:pPr algn="just"/>
            <a:r>
              <a:rPr lang="en-US" sz="2400" dirty="0" err="1" smtClean="0">
                <a:latin typeface="Times New Roman" pitchFamily="18" charset="0"/>
                <a:cs typeface="Times New Roman" pitchFamily="18" charset="0"/>
              </a:rPr>
              <a:t>Transputer</a:t>
            </a:r>
            <a:r>
              <a:rPr lang="en-US" sz="2400" dirty="0" smtClean="0">
                <a:latin typeface="Times New Roman" pitchFamily="18" charset="0"/>
                <a:cs typeface="Times New Roman" pitchFamily="18" charset="0"/>
              </a:rPr>
              <a:t> – Transistor Computer : Microprocessor with its own local memory</a:t>
            </a:r>
          </a:p>
          <a:p>
            <a:endParaRPr lang="en-US" dirty="0"/>
          </a:p>
        </p:txBody>
      </p:sp>
      <p:sp>
        <p:nvSpPr>
          <p:cNvPr id="4" name="Date Placeholder 3"/>
          <p:cNvSpPr>
            <a:spLocks noGrp="1"/>
          </p:cNvSpPr>
          <p:nvPr>
            <p:ph type="dt" sz="half" idx="10"/>
          </p:nvPr>
        </p:nvSpPr>
        <p:spPr/>
        <p:txBody>
          <a:bodyPr/>
          <a:lstStyle/>
          <a:p>
            <a:fld id="{B3A502B8-DA23-4CDC-8BF8-F707FD3CF757}"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15</a:t>
            </a:fld>
            <a:endParaRPr lang="en-US"/>
          </a:p>
        </p:txBody>
      </p:sp>
    </p:spTree>
    <p:extLst>
      <p:ext uri="{BB962C8B-B14F-4D97-AF65-F5344CB8AC3E}">
        <p14:creationId xmlns:p14="http://schemas.microsoft.com/office/powerpoint/2010/main" xmlns="" val="11677650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Microprocessor</a:t>
            </a:r>
            <a:endParaRPr lang="en-US" sz="4000" dirty="0"/>
          </a:p>
        </p:txBody>
      </p:sp>
      <p:sp>
        <p:nvSpPr>
          <p:cNvPr id="3" name="Content Placeholder 2"/>
          <p:cNvSpPr>
            <a:spLocks noGrp="1"/>
          </p:cNvSpPr>
          <p:nvPr>
            <p:ph idx="1"/>
          </p:nvPr>
        </p:nvSpPr>
        <p:spPr/>
        <p:txBody>
          <a:bodyPr/>
          <a:lstStyle/>
          <a:p>
            <a:pPr>
              <a:buFont typeface="Wingdings" pitchFamily="2" charset="2"/>
              <a:buChar char="ü"/>
            </a:pPr>
            <a:r>
              <a:rPr lang="en-US" sz="2800" b="1" dirty="0" smtClean="0">
                <a:latin typeface="Times New Roman" pitchFamily="18" charset="0"/>
                <a:cs typeface="Times New Roman" pitchFamily="18" charset="0"/>
              </a:rPr>
              <a:t>Examples</a:t>
            </a:r>
          </a:p>
          <a:p>
            <a:pPr>
              <a:buFont typeface="Courier New" pitchFamily="49" charset="0"/>
              <a:buChar char="o"/>
            </a:pPr>
            <a:r>
              <a:rPr lang="en-US" sz="2400" dirty="0" smtClean="0">
                <a:latin typeface="Times New Roman" pitchFamily="18" charset="0"/>
                <a:cs typeface="Times New Roman" pitchFamily="18" charset="0"/>
              </a:rPr>
              <a:t>Intel 4004 – The First Microprocessor</a:t>
            </a:r>
          </a:p>
          <a:p>
            <a:pPr>
              <a:buFont typeface="Courier New" pitchFamily="49" charset="0"/>
              <a:buChar char="o"/>
            </a:pPr>
            <a:r>
              <a:rPr lang="en-US" sz="2400" dirty="0" smtClean="0">
                <a:latin typeface="Times New Roman" pitchFamily="18" charset="0"/>
                <a:cs typeface="Times New Roman" pitchFamily="18" charset="0"/>
              </a:rPr>
              <a:t>Intel 8085</a:t>
            </a:r>
          </a:p>
          <a:p>
            <a:pPr>
              <a:buFont typeface="Courier New" pitchFamily="49" charset="0"/>
              <a:buChar char="o"/>
            </a:pPr>
            <a:r>
              <a:rPr lang="en-US" sz="2400" dirty="0" smtClean="0">
                <a:latin typeface="Times New Roman" pitchFamily="18" charset="0"/>
                <a:cs typeface="Times New Roman" pitchFamily="18" charset="0"/>
              </a:rPr>
              <a:t>Intel 8086</a:t>
            </a:r>
          </a:p>
          <a:p>
            <a:pPr>
              <a:buFont typeface="Courier New" pitchFamily="49" charset="0"/>
              <a:buChar char="o"/>
            </a:pPr>
            <a:r>
              <a:rPr lang="en-US" sz="2400" dirty="0" smtClean="0">
                <a:latin typeface="Times New Roman" pitchFamily="18" charset="0"/>
                <a:cs typeface="Times New Roman" pitchFamily="18" charset="0"/>
              </a:rPr>
              <a:t>Intel Pentium 4</a:t>
            </a:r>
          </a:p>
          <a:p>
            <a:pPr>
              <a:buFont typeface="Courier New" pitchFamily="49" charset="0"/>
              <a:buChar char="o"/>
            </a:pPr>
            <a:r>
              <a:rPr lang="en-US" sz="2400" dirty="0" smtClean="0">
                <a:latin typeface="Times New Roman" pitchFamily="18" charset="0"/>
                <a:cs typeface="Times New Roman" pitchFamily="18" charset="0"/>
              </a:rPr>
              <a:t>Intel Core i7</a:t>
            </a:r>
          </a:p>
          <a:p>
            <a:pPr>
              <a:buFont typeface="Courier New" pitchFamily="49" charset="0"/>
              <a:buChar char="o"/>
            </a:pPr>
            <a:r>
              <a:rPr lang="en-US" sz="2400" dirty="0" smtClean="0">
                <a:latin typeface="Times New Roman" pitchFamily="18" charset="0"/>
                <a:cs typeface="Times New Roman" pitchFamily="18" charset="0"/>
              </a:rPr>
              <a:t>Intel Core </a:t>
            </a:r>
            <a:r>
              <a:rPr lang="en-US" sz="2400" dirty="0" err="1" smtClean="0">
                <a:latin typeface="Times New Roman" pitchFamily="18" charset="0"/>
                <a:cs typeface="Times New Roman" pitchFamily="18" charset="0"/>
              </a:rPr>
              <a:t>i9</a:t>
            </a:r>
            <a:endParaRPr lang="en-US" sz="2400" dirty="0" smtClean="0">
              <a:latin typeface="Times New Roman" pitchFamily="18" charset="0"/>
              <a:cs typeface="Times New Roman" pitchFamily="18" charset="0"/>
            </a:endParaRPr>
          </a:p>
          <a:p>
            <a:endParaRPr lang="en-US" dirty="0"/>
          </a:p>
        </p:txBody>
      </p:sp>
      <p:sp>
        <p:nvSpPr>
          <p:cNvPr id="4" name="Date Placeholder 3"/>
          <p:cNvSpPr>
            <a:spLocks noGrp="1"/>
          </p:cNvSpPr>
          <p:nvPr>
            <p:ph type="dt" sz="half" idx="10"/>
          </p:nvPr>
        </p:nvSpPr>
        <p:spPr/>
        <p:txBody>
          <a:bodyPr/>
          <a:lstStyle/>
          <a:p>
            <a:fld id="{71D946E4-862C-4ABB-BCEA-5F41319E6D72}"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16</a:t>
            </a:fld>
            <a:endParaRPr lang="en-US"/>
          </a:p>
        </p:txBody>
      </p:sp>
    </p:spTree>
    <p:extLst>
      <p:ext uri="{BB962C8B-B14F-4D97-AF65-F5344CB8AC3E}">
        <p14:creationId xmlns:p14="http://schemas.microsoft.com/office/powerpoint/2010/main" xmlns="" val="37174217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Microcomputers</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gn="just">
              <a:buFont typeface="Wingdings" pitchFamily="2" charset="2"/>
              <a:buChar char="ü"/>
            </a:pPr>
            <a:r>
              <a:rPr lang="en-US" sz="2800" b="1" dirty="0" smtClean="0">
                <a:latin typeface="Times New Roman" pitchFamily="18" charset="0"/>
                <a:cs typeface="Times New Roman" pitchFamily="18" charset="0"/>
              </a:rPr>
              <a:t>What does Microcomputer mean? </a:t>
            </a:r>
            <a:endParaRPr lang="en-US" sz="28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A </a:t>
            </a:r>
            <a:r>
              <a:rPr lang="en-US" sz="2400" b="1" dirty="0" smtClean="0">
                <a:latin typeface="Times New Roman" pitchFamily="18" charset="0"/>
                <a:cs typeface="Times New Roman" pitchFamily="18" charset="0"/>
              </a:rPr>
              <a:t>microcomputer</a:t>
            </a:r>
            <a:r>
              <a:rPr lang="en-US" sz="2400" dirty="0" smtClean="0">
                <a:latin typeface="Times New Roman" pitchFamily="18" charset="0"/>
                <a:cs typeface="Times New Roman" pitchFamily="18" charset="0"/>
              </a:rPr>
              <a:t> is a small, relatively inexpensive computer with a microprocessor as its central processing unit (CPU).</a:t>
            </a:r>
            <a:endParaRPr lang="en-US" sz="2400" baseline="300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It includes a microprocessor, memory and minimal input/output (I/O) circuitry mounted on a single printed circuit board (PCB).</a:t>
            </a:r>
            <a:endParaRPr lang="en-US" sz="2400" baseline="300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The term microcomputer is not as commonly used as it was during the 1970s-1980s. We now refer to microcomputers as, simply, computers, or personal computers (PC).</a:t>
            </a:r>
          </a:p>
          <a:p>
            <a:pPr algn="just"/>
            <a:r>
              <a:rPr lang="en-US" sz="2400" dirty="0" smtClean="0">
                <a:latin typeface="Times New Roman" pitchFamily="18" charset="0"/>
                <a:cs typeface="Times New Roman" pitchFamily="18" charset="0"/>
              </a:rPr>
              <a:t>The predecessors to these computers, mainframes and minicomputers, were comparatively much larger and more expensive. </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17</a:t>
            </a:fld>
            <a:endParaRPr lang="en-US"/>
          </a:p>
        </p:txBody>
      </p:sp>
    </p:spTree>
    <p:extLst>
      <p:ext uri="{BB962C8B-B14F-4D97-AF65-F5344CB8AC3E}">
        <p14:creationId xmlns:p14="http://schemas.microsoft.com/office/powerpoint/2010/main" xmlns="" val="12735786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latin typeface="Times New Roman" pitchFamily="18" charset="0"/>
                <a:cs typeface="Times New Roman" pitchFamily="18" charset="0"/>
              </a:rPr>
              <a:t>Evolution of </a:t>
            </a:r>
            <a:r>
              <a:rPr lang="en-US" b="1" dirty="0" smtClean="0">
                <a:latin typeface="Times New Roman" pitchFamily="18" charset="0"/>
                <a:cs typeface="Times New Roman" pitchFamily="18" charset="0"/>
              </a:rPr>
              <a:t>Microprocessor (cont’d)</a:t>
            </a:r>
            <a:r>
              <a:rPr lang="en-US" b="1" dirty="0" smtClean="0"/>
              <a:t/>
            </a:r>
            <a:br>
              <a:rPr lang="en-US" b="1" dirty="0" smtClean="0"/>
            </a:br>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18</a:t>
            </a:fld>
            <a:endParaRPr lang="en-US"/>
          </a:p>
        </p:txBody>
      </p:sp>
      <p:sp>
        <p:nvSpPr>
          <p:cNvPr id="7" name="Content Placeholder 6"/>
          <p:cNvSpPr>
            <a:spLocks noGrp="1"/>
          </p:cNvSpPr>
          <p:nvPr>
            <p:ph idx="1"/>
          </p:nvPr>
        </p:nvSpPr>
        <p:spPr>
          <a:xfrm>
            <a:off x="457200" y="1066800"/>
            <a:ext cx="8229600" cy="4830763"/>
          </a:xfrm>
        </p:spPr>
        <p:txBody>
          <a:bodyPr>
            <a:normAutofit fontScale="77500" lnSpcReduction="20000"/>
          </a:bodyPr>
          <a:lstStyle/>
          <a:p>
            <a:pPr algn="just">
              <a:buFont typeface="Wingdings" pitchFamily="2" charset="2"/>
              <a:buChar char="ü"/>
            </a:pPr>
            <a:r>
              <a:rPr lang="en-US" sz="3600" b="1" dirty="0" smtClean="0">
                <a:latin typeface="Times New Roman" pitchFamily="18" charset="0"/>
                <a:cs typeface="Times New Roman" pitchFamily="18" charset="0"/>
              </a:rPr>
              <a:t>First-generation (4 - bit Microprocessors)</a:t>
            </a:r>
          </a:p>
          <a:p>
            <a:pPr algn="just">
              <a:buFont typeface="Courier New" pitchFamily="49" charset="0"/>
              <a:buChar char="o"/>
            </a:pPr>
            <a:r>
              <a:rPr lang="en-US" sz="3100" dirty="0" smtClean="0">
                <a:latin typeface="Times New Roman" pitchFamily="18" charset="0"/>
                <a:cs typeface="Times New Roman" pitchFamily="18" charset="0"/>
              </a:rPr>
              <a:t>The microprocessors that were introduced in 1971 to 1972 were referred to as the first generation systems. </a:t>
            </a:r>
          </a:p>
          <a:p>
            <a:pPr algn="just">
              <a:buFont typeface="Courier New" pitchFamily="49" charset="0"/>
              <a:buChar char="o"/>
            </a:pPr>
            <a:r>
              <a:rPr lang="en-US" sz="3100" dirty="0" smtClean="0">
                <a:latin typeface="Times New Roman" pitchFamily="18" charset="0"/>
                <a:cs typeface="Times New Roman" pitchFamily="18" charset="0"/>
              </a:rPr>
              <a:t>First-generation microprocessors processed their instructions serially—they fetched the instruction, decoded it, then executed it. </a:t>
            </a:r>
          </a:p>
          <a:p>
            <a:pPr algn="just">
              <a:buFont typeface="Courier New" pitchFamily="49" charset="0"/>
              <a:buChar char="o"/>
            </a:pPr>
            <a:r>
              <a:rPr lang="en-US" sz="3100" dirty="0" smtClean="0">
                <a:latin typeface="Times New Roman" pitchFamily="18" charset="0"/>
                <a:cs typeface="Times New Roman" pitchFamily="18" charset="0"/>
              </a:rPr>
              <a:t>When an instruction was completed, the microprocessor updated the instruction pointer and fetched the next instruction, performing this sequential drill for each instruction in turn. </a:t>
            </a:r>
          </a:p>
          <a:p>
            <a:pPr algn="just">
              <a:buFont typeface="Courier New" pitchFamily="49" charset="0"/>
              <a:buChar char="o"/>
            </a:pPr>
            <a:r>
              <a:rPr lang="en-US" sz="3100" dirty="0" smtClean="0">
                <a:latin typeface="Times New Roman" pitchFamily="18" charset="0"/>
                <a:cs typeface="Times New Roman" pitchFamily="18" charset="0"/>
              </a:rPr>
              <a:t>It was named </a:t>
            </a:r>
            <a:r>
              <a:rPr lang="en-US" sz="3100" b="1" dirty="0" smtClean="0">
                <a:latin typeface="Times New Roman" pitchFamily="18" charset="0"/>
                <a:cs typeface="Times New Roman" pitchFamily="18" charset="0"/>
              </a:rPr>
              <a:t>Intel 4004</a:t>
            </a:r>
            <a:r>
              <a:rPr lang="en-US" sz="3100" dirty="0" smtClean="0">
                <a:latin typeface="Times New Roman" pitchFamily="18" charset="0"/>
                <a:cs typeface="Times New Roman" pitchFamily="18" charset="0"/>
              </a:rPr>
              <a:t> since it was a 4-bit processor. </a:t>
            </a:r>
          </a:p>
          <a:p>
            <a:pPr algn="just">
              <a:buFont typeface="Courier New" pitchFamily="49" charset="0"/>
              <a:buChar char="o"/>
            </a:pPr>
            <a:r>
              <a:rPr lang="en-US" sz="3100" dirty="0" smtClean="0">
                <a:latin typeface="Times New Roman" pitchFamily="18" charset="0"/>
                <a:cs typeface="Times New Roman" pitchFamily="18" charset="0"/>
              </a:rPr>
              <a:t>It was a processor on a single chip. It could perform simple arithmetic and logical operations such as addition, subtraction, Boolean OR and Boolean AND. </a:t>
            </a:r>
          </a:p>
          <a:p>
            <a:pPr algn="just">
              <a:buFont typeface="Courier New" pitchFamily="49" charset="0"/>
              <a:buChar char="o"/>
            </a:pPr>
            <a:endParaRPr lang="en-US" sz="2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9022035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sz="4000" b="1" dirty="0" smtClean="0">
                <a:latin typeface="Times New Roman" pitchFamily="18" charset="0"/>
                <a:cs typeface="Times New Roman" pitchFamily="18" charset="0"/>
              </a:rPr>
              <a:t>Evolution of </a:t>
            </a:r>
            <a:r>
              <a:rPr lang="en-US" b="1" dirty="0" smtClean="0">
                <a:latin typeface="Times New Roman" pitchFamily="18" charset="0"/>
                <a:cs typeface="Times New Roman" pitchFamily="18" charset="0"/>
              </a:rPr>
              <a:t>Microprocessor (cont’d)</a:t>
            </a:r>
            <a:endParaRPr lang="en-US" dirty="0"/>
          </a:p>
        </p:txBody>
      </p:sp>
      <p:sp>
        <p:nvSpPr>
          <p:cNvPr id="3" name="Content Placeholder 2"/>
          <p:cNvSpPr>
            <a:spLocks noGrp="1"/>
          </p:cNvSpPr>
          <p:nvPr>
            <p:ph idx="1"/>
          </p:nvPr>
        </p:nvSpPr>
        <p:spPr>
          <a:xfrm>
            <a:off x="457200" y="1143000"/>
            <a:ext cx="8229600" cy="4572000"/>
          </a:xfrm>
        </p:spPr>
        <p:txBody>
          <a:bodyPr>
            <a:normAutofit fontScale="92500" lnSpcReduction="10000"/>
          </a:bodyPr>
          <a:lstStyle/>
          <a:p>
            <a:pPr>
              <a:buFont typeface="Wingdings" pitchFamily="2" charset="2"/>
              <a:buChar char="ü"/>
            </a:pPr>
            <a:r>
              <a:rPr lang="en-US" sz="3300" b="1" dirty="0" smtClean="0">
                <a:latin typeface="Times New Roman" pitchFamily="18" charset="0"/>
                <a:cs typeface="Times New Roman" pitchFamily="18" charset="0"/>
              </a:rPr>
              <a:t>Second generation (8 - bit Microprocessor)</a:t>
            </a:r>
          </a:p>
          <a:p>
            <a:pPr algn="just">
              <a:buFont typeface="Courier New" pitchFamily="49" charset="0"/>
              <a:buChar char="o"/>
            </a:pPr>
            <a:r>
              <a:rPr lang="en-US" sz="2600" dirty="0" smtClean="0">
                <a:latin typeface="Times New Roman" pitchFamily="18" charset="0"/>
                <a:cs typeface="Times New Roman" pitchFamily="18" charset="0"/>
              </a:rPr>
              <a:t>By the late 1970s, enough transistors were available on the IC to usher in the second generation of microprocessor sophistication: 16-bit arithmetic and pipelined instruction processing.</a:t>
            </a:r>
          </a:p>
          <a:p>
            <a:pPr algn="just">
              <a:buFont typeface="Courier New" pitchFamily="49" charset="0"/>
              <a:buChar char="o"/>
            </a:pPr>
            <a:r>
              <a:rPr lang="en-US" sz="2600" dirty="0" smtClean="0">
                <a:latin typeface="Times New Roman" pitchFamily="18" charset="0"/>
                <a:cs typeface="Times New Roman" pitchFamily="18" charset="0"/>
              </a:rPr>
              <a:t> Motorola’s MC68000 microprocessor, introduced in 1979, is an example. Another example is Intel’s 8080. </a:t>
            </a:r>
          </a:p>
          <a:p>
            <a:pPr algn="just">
              <a:buFont typeface="Courier New" pitchFamily="49" charset="0"/>
              <a:buChar char="o"/>
            </a:pPr>
            <a:r>
              <a:rPr lang="en-US" sz="2600" dirty="0" smtClean="0">
                <a:latin typeface="Times New Roman" pitchFamily="18" charset="0"/>
                <a:cs typeface="Times New Roman" pitchFamily="18" charset="0"/>
              </a:rPr>
              <a:t>This generation is defined by overlapped fetch, decode, and execute steps (Computer 1996). </a:t>
            </a:r>
          </a:p>
          <a:p>
            <a:pPr algn="just">
              <a:buFont typeface="Courier New" pitchFamily="49" charset="0"/>
              <a:buChar char="o"/>
            </a:pPr>
            <a:r>
              <a:rPr lang="en-US" sz="2600" dirty="0" smtClean="0">
                <a:latin typeface="Times New Roman" pitchFamily="18" charset="0"/>
                <a:cs typeface="Times New Roman" pitchFamily="18" charset="0"/>
              </a:rPr>
              <a:t>As the first instruction is processed in the execution unit, the second instruction is decoded and the third instruction is fetched.</a:t>
            </a:r>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19</a:t>
            </a:fld>
            <a:endParaRPr lang="en-US"/>
          </a:p>
        </p:txBody>
      </p:sp>
    </p:spTree>
    <p:extLst>
      <p:ext uri="{BB962C8B-B14F-4D97-AF65-F5344CB8AC3E}">
        <p14:creationId xmlns:p14="http://schemas.microsoft.com/office/powerpoint/2010/main" xmlns="" val="34492661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838200"/>
          </a:xfrm>
        </p:spPr>
        <p:txBody>
          <a:bodyPr>
            <a:normAutofit/>
          </a:bodyPr>
          <a:lstStyle/>
          <a:p>
            <a:pPr marL="0" indent="0" algn="ctr">
              <a:buNone/>
            </a:pPr>
            <a:r>
              <a:rPr lang="en-US" sz="4400" b="1" dirty="0" smtClean="0">
                <a:latin typeface="Times New Roman" pitchFamily="18" charset="0"/>
                <a:cs typeface="Times New Roman" pitchFamily="18" charset="0"/>
              </a:rPr>
              <a:t>Introduction</a:t>
            </a:r>
            <a:endParaRPr lang="en-US" sz="4400" b="1"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E74AD717-38BD-4DCF-B675-D0BA1A2297D5}"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a:t>
            </a:fld>
            <a:endParaRPr lang="en-US"/>
          </a:p>
        </p:txBody>
      </p:sp>
      <p:pic>
        <p:nvPicPr>
          <p:cNvPr id="1026" name="Picture 2" descr="C:\Users\hp\Desktop\4004.jpg"/>
          <p:cNvPicPr>
            <a:picLocks noChangeAspect="1" noChangeArrowheads="1"/>
          </p:cNvPicPr>
          <p:nvPr/>
        </p:nvPicPr>
        <p:blipFill>
          <a:blip r:embed="rId3"/>
          <a:srcRect/>
          <a:stretch>
            <a:fillRect/>
          </a:stretch>
        </p:blipFill>
        <p:spPr bwMode="auto">
          <a:xfrm>
            <a:off x="1524001" y="1905000"/>
            <a:ext cx="6248400" cy="4114800"/>
          </a:xfrm>
          <a:prstGeom prst="rect">
            <a:avLst/>
          </a:prstGeom>
          <a:noFill/>
        </p:spPr>
      </p:pic>
    </p:spTree>
    <p:extLst>
      <p:ext uri="{BB962C8B-B14F-4D97-AF65-F5344CB8AC3E}">
        <p14:creationId xmlns:p14="http://schemas.microsoft.com/office/powerpoint/2010/main" xmlns="" val="13233820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sz="4000" b="1" dirty="0" smtClean="0">
                <a:latin typeface="Times New Roman" pitchFamily="18" charset="0"/>
                <a:cs typeface="Times New Roman" pitchFamily="18" charset="0"/>
              </a:rPr>
              <a:t>Evolution of </a:t>
            </a:r>
            <a:r>
              <a:rPr lang="en-US" b="1" dirty="0" smtClean="0">
                <a:latin typeface="Times New Roman" pitchFamily="18" charset="0"/>
                <a:cs typeface="Times New Roman" pitchFamily="18" charset="0"/>
              </a:rPr>
              <a:t>Microprocessor (cont’d)</a:t>
            </a:r>
            <a:endParaRPr lang="en-US" dirty="0"/>
          </a:p>
        </p:txBody>
      </p:sp>
      <p:sp>
        <p:nvSpPr>
          <p:cNvPr id="3" name="Content Placeholder 2"/>
          <p:cNvSpPr>
            <a:spLocks noGrp="1"/>
          </p:cNvSpPr>
          <p:nvPr>
            <p:ph idx="1"/>
          </p:nvPr>
        </p:nvSpPr>
        <p:spPr>
          <a:xfrm>
            <a:off x="457200" y="1143000"/>
            <a:ext cx="8229600" cy="5181600"/>
          </a:xfrm>
        </p:spPr>
        <p:txBody>
          <a:bodyPr>
            <a:normAutofit/>
          </a:bodyPr>
          <a:lstStyle/>
          <a:p>
            <a:pPr algn="just">
              <a:buFont typeface="Wingdings" pitchFamily="2" charset="2"/>
              <a:buChar char="ü"/>
            </a:pPr>
            <a:r>
              <a:rPr lang="en-US" sz="3300" b="1" dirty="0" smtClean="0">
                <a:latin typeface="Times New Roman" pitchFamily="18" charset="0"/>
                <a:cs typeface="Times New Roman" pitchFamily="18" charset="0"/>
              </a:rPr>
              <a:t>Second generation (8 - bit Microprocessor)</a:t>
            </a:r>
          </a:p>
          <a:p>
            <a:pPr algn="just">
              <a:buFont typeface="Courier New" pitchFamily="49" charset="0"/>
              <a:buChar char="o"/>
            </a:pPr>
            <a:r>
              <a:rPr lang="en-US" sz="2400" dirty="0" smtClean="0">
                <a:latin typeface="Times New Roman" pitchFamily="18" charset="0"/>
                <a:cs typeface="Times New Roman" pitchFamily="18" charset="0"/>
              </a:rPr>
              <a:t>The distinction between the first and second generation devices was primarily the use of newer semiconductor technology to fabricate the chips. </a:t>
            </a:r>
          </a:p>
          <a:p>
            <a:pPr algn="just">
              <a:buFont typeface="Courier New" pitchFamily="49" charset="0"/>
              <a:buChar char="o"/>
            </a:pPr>
            <a:r>
              <a:rPr lang="en-US" sz="2400" dirty="0" smtClean="0">
                <a:latin typeface="Times New Roman" pitchFamily="18" charset="0"/>
                <a:cs typeface="Times New Roman" pitchFamily="18" charset="0"/>
              </a:rPr>
              <a:t>This new technology resulted in a five-fold increase in instruction, execution, speed, and higher chip densities.</a:t>
            </a:r>
            <a:r>
              <a:rPr lang="en-US" sz="2400" dirty="0" smtClean="0"/>
              <a:t> </a:t>
            </a:r>
          </a:p>
          <a:p>
            <a:pPr algn="just">
              <a:buFont typeface="Courier New" pitchFamily="49" charset="0"/>
              <a:buChar char="o"/>
            </a:pPr>
            <a:r>
              <a:rPr lang="en-US" sz="2400" dirty="0" smtClean="0">
                <a:latin typeface="Times New Roman" pitchFamily="18" charset="0"/>
                <a:cs typeface="Times New Roman" pitchFamily="18" charset="0"/>
              </a:rPr>
              <a:t>The second generation microprocessors were introduced in 1973 again by Intel. It was a first 8 - bit microprocessor which could perform arithmetic and logic operations on 8-bit words. It was Intel 8008, and another improved version was Intel 8088.</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20</a:t>
            </a:fld>
            <a:endParaRPr lang="en-US"/>
          </a:p>
        </p:txBody>
      </p:sp>
    </p:spTree>
    <p:extLst>
      <p:ext uri="{BB962C8B-B14F-4D97-AF65-F5344CB8AC3E}">
        <p14:creationId xmlns:p14="http://schemas.microsoft.com/office/powerpoint/2010/main" xmlns="" val="34492661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normAutofit fontScale="90000"/>
          </a:bodyPr>
          <a:lstStyle/>
          <a:p>
            <a:r>
              <a:rPr lang="en-US" sz="4000" b="1" dirty="0" smtClean="0">
                <a:latin typeface="Times New Roman" pitchFamily="18" charset="0"/>
                <a:cs typeface="Times New Roman" pitchFamily="18" charset="0"/>
              </a:rPr>
              <a:t>Evolution of </a:t>
            </a:r>
            <a:r>
              <a:rPr lang="en-US" b="1" dirty="0" smtClean="0">
                <a:latin typeface="Times New Roman" pitchFamily="18" charset="0"/>
                <a:cs typeface="Times New Roman" pitchFamily="18" charset="0"/>
              </a:rPr>
              <a:t>Microprocessor (cont’d)</a:t>
            </a:r>
            <a:endParaRPr lang="en-US" dirty="0"/>
          </a:p>
        </p:txBody>
      </p:sp>
      <p:sp>
        <p:nvSpPr>
          <p:cNvPr id="3" name="Content Placeholder 2"/>
          <p:cNvSpPr>
            <a:spLocks noGrp="1"/>
          </p:cNvSpPr>
          <p:nvPr>
            <p:ph idx="1"/>
          </p:nvPr>
        </p:nvSpPr>
        <p:spPr>
          <a:xfrm>
            <a:off x="457200" y="914400"/>
            <a:ext cx="8229600" cy="5638800"/>
          </a:xfrm>
        </p:spPr>
        <p:txBody>
          <a:bodyPr>
            <a:normAutofit fontScale="62500" lnSpcReduction="20000"/>
          </a:bodyPr>
          <a:lstStyle/>
          <a:p>
            <a:pPr algn="just">
              <a:buFont typeface="Wingdings" pitchFamily="2" charset="2"/>
              <a:buChar char="ü"/>
            </a:pPr>
            <a:r>
              <a:rPr lang="en-US" sz="5100" b="1" dirty="0" smtClean="0">
                <a:latin typeface="Times New Roman" pitchFamily="18" charset="0"/>
                <a:cs typeface="Times New Roman" pitchFamily="18" charset="0"/>
              </a:rPr>
              <a:t>Third generation (16 - bit Microprocessor)</a:t>
            </a:r>
          </a:p>
          <a:p>
            <a:pPr algn="just">
              <a:buFont typeface="Courier New" pitchFamily="49" charset="0"/>
              <a:buChar char="o"/>
            </a:pPr>
            <a:r>
              <a:rPr lang="en-US" sz="3800" dirty="0" smtClean="0">
                <a:latin typeface="Times New Roman" pitchFamily="18" charset="0"/>
                <a:cs typeface="Times New Roman" pitchFamily="18" charset="0"/>
              </a:rPr>
              <a:t>The third generation, introduced in 1978, was represented by Intel’s 8086 and the </a:t>
            </a:r>
            <a:r>
              <a:rPr lang="en-US" sz="3800" dirty="0" err="1" smtClean="0">
                <a:latin typeface="Times New Roman" pitchFamily="18" charset="0"/>
                <a:cs typeface="Times New Roman" pitchFamily="18" charset="0"/>
              </a:rPr>
              <a:t>Zilog</a:t>
            </a:r>
            <a:r>
              <a:rPr lang="en-US" sz="3800" dirty="0" smtClean="0">
                <a:latin typeface="Times New Roman" pitchFamily="18" charset="0"/>
                <a:cs typeface="Times New Roman" pitchFamily="18" charset="0"/>
              </a:rPr>
              <a:t> Z8000, which were 16-bit processors with minicomputer-like performance. </a:t>
            </a:r>
          </a:p>
          <a:p>
            <a:pPr algn="just">
              <a:buFont typeface="Courier New" pitchFamily="49" charset="0"/>
              <a:buChar char="o"/>
            </a:pPr>
            <a:r>
              <a:rPr lang="en-US" sz="3800" dirty="0" smtClean="0">
                <a:latin typeface="Times New Roman" pitchFamily="18" charset="0"/>
                <a:cs typeface="Times New Roman" pitchFamily="18" charset="0"/>
              </a:rPr>
              <a:t>The third generation came about as IC transistor counts approached 250,000.</a:t>
            </a:r>
          </a:p>
          <a:p>
            <a:pPr algn="just">
              <a:buFont typeface="Courier New" pitchFamily="49" charset="0"/>
              <a:buChar char="o"/>
            </a:pPr>
            <a:r>
              <a:rPr lang="en-US" sz="3800" dirty="0" smtClean="0">
                <a:latin typeface="Times New Roman" pitchFamily="18" charset="0"/>
                <a:cs typeface="Times New Roman" pitchFamily="18" charset="0"/>
              </a:rPr>
              <a:t>Motorola’s MC68020, for example, incorporated an on-chip cache for the first time and the depth of the pipeline increased to five or more stages. </a:t>
            </a:r>
          </a:p>
          <a:p>
            <a:pPr algn="just">
              <a:buFont typeface="Courier New" pitchFamily="49" charset="0"/>
              <a:buChar char="o"/>
            </a:pPr>
            <a:r>
              <a:rPr lang="en-US" sz="3800" dirty="0" smtClean="0">
                <a:latin typeface="Times New Roman" pitchFamily="18" charset="0"/>
                <a:cs typeface="Times New Roman" pitchFamily="18" charset="0"/>
              </a:rPr>
              <a:t>This generation of microprocessors was different from the previous ones in that all major workstation manufacturers began developing their own RISC-based microprocessor architectures (Computer, 1996).</a:t>
            </a:r>
            <a:r>
              <a:rPr lang="en-US" sz="3800" dirty="0" smtClean="0"/>
              <a:t> </a:t>
            </a:r>
          </a:p>
          <a:p>
            <a:pPr algn="just">
              <a:buFont typeface="Courier New" pitchFamily="49" charset="0"/>
              <a:buChar char="o"/>
            </a:pPr>
            <a:r>
              <a:rPr lang="en-US" sz="3800" dirty="0" smtClean="0">
                <a:latin typeface="Times New Roman" pitchFamily="18" charset="0"/>
                <a:cs typeface="Times New Roman" pitchFamily="18" charset="0"/>
              </a:rPr>
              <a:t>The third generation microprocessors, introduced in 1978 were represented by </a:t>
            </a:r>
            <a:r>
              <a:rPr lang="en-US" sz="3800" b="1" dirty="0" smtClean="0">
                <a:latin typeface="Times New Roman" pitchFamily="18" charset="0"/>
                <a:cs typeface="Times New Roman" pitchFamily="18" charset="0"/>
              </a:rPr>
              <a:t>Intel's 8086, </a:t>
            </a:r>
            <a:r>
              <a:rPr lang="en-US" sz="3800" b="1" dirty="0" err="1" smtClean="0">
                <a:latin typeface="Times New Roman" pitchFamily="18" charset="0"/>
                <a:cs typeface="Times New Roman" pitchFamily="18" charset="0"/>
              </a:rPr>
              <a:t>Zilog</a:t>
            </a:r>
            <a:r>
              <a:rPr lang="en-US" sz="3800" b="1" dirty="0" smtClean="0">
                <a:latin typeface="Times New Roman" pitchFamily="18" charset="0"/>
                <a:cs typeface="Times New Roman" pitchFamily="18" charset="0"/>
              </a:rPr>
              <a:t> Z800 and 80286</a:t>
            </a:r>
            <a:r>
              <a:rPr lang="en-US" sz="3800" dirty="0" smtClean="0">
                <a:latin typeface="Times New Roman" pitchFamily="18" charset="0"/>
                <a:cs typeface="Times New Roman" pitchFamily="18" charset="0"/>
              </a:rPr>
              <a:t>, which were 16 - bit processors with a performance like minicomputers. </a:t>
            </a:r>
            <a:endParaRPr lang="en-US" sz="38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21</a:t>
            </a:fld>
            <a:endParaRPr lang="en-US"/>
          </a:p>
        </p:txBody>
      </p:sp>
    </p:spTree>
    <p:extLst>
      <p:ext uri="{BB962C8B-B14F-4D97-AF65-F5344CB8AC3E}">
        <p14:creationId xmlns:p14="http://schemas.microsoft.com/office/powerpoint/2010/main" xmlns="" val="34903667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latin typeface="Times New Roman" pitchFamily="18" charset="0"/>
                <a:cs typeface="Times New Roman" pitchFamily="18" charset="0"/>
              </a:rPr>
              <a:t>Evolution of </a:t>
            </a:r>
            <a:r>
              <a:rPr lang="en-US" b="1" dirty="0" smtClean="0">
                <a:latin typeface="Times New Roman" pitchFamily="18" charset="0"/>
                <a:cs typeface="Times New Roman" pitchFamily="18" charset="0"/>
              </a:rPr>
              <a:t>Microprocessor (cont’d)</a:t>
            </a:r>
            <a:endParaRPr lang="en-US"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800" b="1" dirty="0" smtClean="0">
                <a:latin typeface="Times New Roman" pitchFamily="18" charset="0"/>
                <a:cs typeface="Times New Roman" pitchFamily="18" charset="0"/>
              </a:rPr>
              <a:t>Fourth generation (32 - bit Microprocessors)</a:t>
            </a:r>
          </a:p>
          <a:p>
            <a:pPr algn="just">
              <a:buFont typeface="Courier New" pitchFamily="49" charset="0"/>
              <a:buChar char="o"/>
            </a:pPr>
            <a:r>
              <a:rPr lang="en-US" sz="2400" dirty="0" smtClean="0">
                <a:latin typeface="Times New Roman" pitchFamily="18" charset="0"/>
                <a:cs typeface="Times New Roman" pitchFamily="18" charset="0"/>
              </a:rPr>
              <a:t>As the workstation companies converted from commercial microprocessors to in-house designs, microprocessors entered their fourth generation with designs surpassing a million transistors. </a:t>
            </a:r>
          </a:p>
          <a:p>
            <a:pPr algn="just">
              <a:buFont typeface="Courier New" pitchFamily="49" charset="0"/>
              <a:buChar char="o"/>
            </a:pPr>
            <a:r>
              <a:rPr lang="en-US" sz="2400" dirty="0" smtClean="0">
                <a:latin typeface="Times New Roman" pitchFamily="18" charset="0"/>
                <a:cs typeface="Times New Roman" pitchFamily="18" charset="0"/>
              </a:rPr>
              <a:t>Leading-edge microprocessors such as Intel’s 80960CA and Motorola’s 88100 could issue and retire more than one instruction per clock cycle.</a:t>
            </a:r>
            <a:r>
              <a:rPr lang="en-US" sz="2400" dirty="0" smtClean="0"/>
              <a:t> </a:t>
            </a:r>
          </a:p>
          <a:p>
            <a:pPr algn="just">
              <a:buFont typeface="Courier New" pitchFamily="49" charset="0"/>
              <a:buChar char="o"/>
            </a:pPr>
            <a:r>
              <a:rPr lang="en-US" sz="2400" dirty="0" smtClean="0">
                <a:latin typeface="Times New Roman" pitchFamily="18" charset="0"/>
                <a:cs typeface="Times New Roman" pitchFamily="18" charset="0"/>
              </a:rPr>
              <a:t>Several different companies introduced the 32-bit microprocessors, but the most popular one is the </a:t>
            </a:r>
            <a:r>
              <a:rPr lang="en-US" sz="2400" b="1" dirty="0" smtClean="0">
                <a:latin typeface="Times New Roman" pitchFamily="18" charset="0"/>
                <a:cs typeface="Times New Roman" pitchFamily="18" charset="0"/>
              </a:rPr>
              <a:t>Intel 80386</a:t>
            </a: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22</a:t>
            </a:fld>
            <a:endParaRPr lang="en-US"/>
          </a:p>
        </p:txBody>
      </p:sp>
    </p:spTree>
    <p:extLst>
      <p:ext uri="{BB962C8B-B14F-4D97-AF65-F5344CB8AC3E}">
        <p14:creationId xmlns:p14="http://schemas.microsoft.com/office/powerpoint/2010/main" xmlns="" val="13873249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Evolution of Microprocessor</a:t>
            </a:r>
            <a:endParaRPr lang="en-US" sz="4000"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ü"/>
            </a:pPr>
            <a:r>
              <a:rPr lang="en-US" sz="3000" b="1" dirty="0" smtClean="0">
                <a:latin typeface="Times New Roman" pitchFamily="18" charset="0"/>
                <a:cs typeface="Times New Roman" pitchFamily="18" charset="0"/>
              </a:rPr>
              <a:t>Fifth generation (64 - bit Microprocessors)</a:t>
            </a:r>
          </a:p>
          <a:p>
            <a:pPr algn="just">
              <a:buFont typeface="Courier New" pitchFamily="49" charset="0"/>
              <a:buChar char="o"/>
            </a:pPr>
            <a:r>
              <a:rPr lang="en-US" sz="2600" dirty="0" smtClean="0">
                <a:latin typeface="Times New Roman" pitchFamily="18" charset="0"/>
                <a:cs typeface="Times New Roman" pitchFamily="18" charset="0"/>
              </a:rPr>
              <a:t>Microprocessors in their fifth generation, employed decoupled super scalar processing, and their design soon surpassed 10 million transistors. </a:t>
            </a:r>
          </a:p>
          <a:p>
            <a:pPr algn="just">
              <a:buFont typeface="Courier New" pitchFamily="49" charset="0"/>
              <a:buChar char="o"/>
            </a:pPr>
            <a:r>
              <a:rPr lang="en-US" sz="2600" dirty="0" smtClean="0">
                <a:latin typeface="Times New Roman" pitchFamily="18" charset="0"/>
                <a:cs typeface="Times New Roman" pitchFamily="18" charset="0"/>
              </a:rPr>
              <a:t>In this generation, PCs are a low-margin, high-volume-business dominated by a single microprocessor. </a:t>
            </a:r>
          </a:p>
          <a:p>
            <a:pPr algn="just">
              <a:buFont typeface="Courier New" pitchFamily="49" charset="0"/>
              <a:buChar char="o"/>
            </a:pPr>
            <a:r>
              <a:rPr lang="en-US" sz="2600" dirty="0" smtClean="0">
                <a:latin typeface="Times New Roman" pitchFamily="18" charset="0"/>
                <a:cs typeface="Times New Roman" pitchFamily="18" charset="0"/>
              </a:rPr>
              <a:t>From 1995 to now we are in the fifth generation. After 80856, Intel came out with a new processor namely Pentium processor followed by </a:t>
            </a:r>
            <a:r>
              <a:rPr lang="en-US" sz="2600" b="1" dirty="0" smtClean="0">
                <a:latin typeface="Times New Roman" pitchFamily="18" charset="0"/>
                <a:cs typeface="Times New Roman" pitchFamily="18" charset="0"/>
              </a:rPr>
              <a:t>Pentium Pro CPU</a:t>
            </a:r>
            <a:r>
              <a:rPr lang="en-US" sz="2600" dirty="0" smtClean="0">
                <a:latin typeface="Times New Roman" pitchFamily="18" charset="0"/>
                <a:cs typeface="Times New Roman" pitchFamily="18" charset="0"/>
              </a:rPr>
              <a:t>, which allows multiple CPUs in a single system to achieve multiprocessing.</a:t>
            </a:r>
          </a:p>
          <a:p>
            <a:pPr algn="just">
              <a:buFont typeface="Courier New" pitchFamily="49" charset="0"/>
              <a:buChar char="o"/>
            </a:pPr>
            <a:r>
              <a:rPr lang="en-US" sz="2600" dirty="0" smtClean="0">
                <a:latin typeface="Times New Roman" pitchFamily="18" charset="0"/>
                <a:cs typeface="Times New Roman" pitchFamily="18" charset="0"/>
              </a:rPr>
              <a:t>Other improved 64-bit processors are </a:t>
            </a:r>
            <a:r>
              <a:rPr lang="en-US" sz="2600" b="1" dirty="0" smtClean="0">
                <a:latin typeface="Times New Roman" pitchFamily="18" charset="0"/>
                <a:cs typeface="Times New Roman" pitchFamily="18" charset="0"/>
              </a:rPr>
              <a:t>Celeron, Dual, Quad, </a:t>
            </a:r>
            <a:r>
              <a:rPr lang="en-US" sz="2600" b="1" dirty="0" err="1" smtClean="0">
                <a:latin typeface="Times New Roman" pitchFamily="18" charset="0"/>
                <a:cs typeface="Times New Roman" pitchFamily="18" charset="0"/>
              </a:rPr>
              <a:t>Octa</a:t>
            </a:r>
            <a:r>
              <a:rPr lang="en-US" sz="2600" b="1" dirty="0" smtClean="0">
                <a:latin typeface="Times New Roman" pitchFamily="18" charset="0"/>
                <a:cs typeface="Times New Roman" pitchFamily="18" charset="0"/>
              </a:rPr>
              <a:t> Core processors</a:t>
            </a:r>
            <a:r>
              <a:rPr lang="en-US" sz="2600" dirty="0" smtClean="0">
                <a:latin typeface="Times New Roman" pitchFamily="18" charset="0"/>
                <a:cs typeface="Times New Roman" pitchFamily="18" charset="0"/>
              </a:rPr>
              <a:t>.</a:t>
            </a:r>
          </a:p>
          <a:p>
            <a:pPr algn="just">
              <a:buFont typeface="Courier New" pitchFamily="49" charset="0"/>
              <a:buChar char="o"/>
            </a:pPr>
            <a:endParaRPr lang="en-US" sz="2800" dirty="0"/>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23</a:t>
            </a:fld>
            <a:endParaRPr lang="en-US"/>
          </a:p>
        </p:txBody>
      </p:sp>
    </p:spTree>
    <p:extLst>
      <p:ext uri="{BB962C8B-B14F-4D97-AF65-F5344CB8AC3E}">
        <p14:creationId xmlns:p14="http://schemas.microsoft.com/office/powerpoint/2010/main" xmlns="" val="3660797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Microprocessor Applications (cont’d) </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fontScale="62500" lnSpcReduction="20000"/>
          </a:bodyPr>
          <a:lstStyle/>
          <a:p>
            <a:pPr algn="just">
              <a:buFont typeface="Wingdings" pitchFamily="2" charset="2"/>
              <a:buChar char="q"/>
            </a:pPr>
            <a:r>
              <a:rPr lang="en-US" dirty="0" smtClean="0">
                <a:latin typeface="Times New Roman" pitchFamily="18" charset="0"/>
                <a:cs typeface="Times New Roman" pitchFamily="18" charset="0"/>
              </a:rPr>
              <a:t> A microprocessor makes daily life easier because of its low cost, low power, small weight, and vast application in every field. There are several applications of microprocessors. Some of the important applications are:</a:t>
            </a:r>
          </a:p>
          <a:p>
            <a:pPr algn="just">
              <a:buNone/>
            </a:pPr>
            <a:r>
              <a:rPr lang="en-US" dirty="0" smtClean="0">
                <a:latin typeface="Times New Roman" pitchFamily="18" charset="0"/>
                <a:cs typeface="Times New Roman" pitchFamily="18" charset="0"/>
              </a:rPr>
              <a:t> </a:t>
            </a:r>
          </a:p>
          <a:p>
            <a:pPr algn="just">
              <a:buFont typeface="Wingdings" pitchFamily="2" charset="2"/>
              <a:buChar char="ü"/>
            </a:pPr>
            <a:r>
              <a:rPr lang="en-US" sz="4500" b="1" dirty="0" smtClean="0">
                <a:latin typeface="Times New Roman" pitchFamily="18" charset="0"/>
                <a:cs typeface="Times New Roman" pitchFamily="18" charset="0"/>
              </a:rPr>
              <a:t>Household Devices</a:t>
            </a:r>
          </a:p>
          <a:p>
            <a:pPr algn="just">
              <a:buFont typeface="Courier New" pitchFamily="49" charset="0"/>
              <a:buChar char="o"/>
            </a:pPr>
            <a:r>
              <a:rPr lang="en-US" dirty="0" smtClean="0">
                <a:latin typeface="Times New Roman" pitchFamily="18" charset="0"/>
                <a:cs typeface="Times New Roman" pitchFamily="18" charset="0"/>
              </a:rPr>
              <a:t>The </a:t>
            </a:r>
            <a:r>
              <a:rPr lang="en-US" b="1" dirty="0" smtClean="0">
                <a:latin typeface="Times New Roman" pitchFamily="18" charset="0"/>
                <a:cs typeface="Times New Roman" pitchFamily="18" charset="0"/>
              </a:rPr>
              <a:t>programmable thermostat</a:t>
            </a:r>
            <a:r>
              <a:rPr lang="en-US" dirty="0" smtClean="0">
                <a:latin typeface="Times New Roman" pitchFamily="18" charset="0"/>
                <a:cs typeface="Times New Roman" pitchFamily="18" charset="0"/>
              </a:rPr>
              <a:t> allows the control of temperature at homes. In this system, a microprocessor works with the temperature sensor to determine and adjust the temperature accordingly.</a:t>
            </a:r>
          </a:p>
          <a:p>
            <a:pPr algn="just">
              <a:buFont typeface="Courier New" pitchFamily="49" charset="0"/>
              <a:buChar char="o"/>
            </a:pPr>
            <a:r>
              <a:rPr lang="en-US" dirty="0" smtClean="0">
                <a:latin typeface="Times New Roman" pitchFamily="18" charset="0"/>
                <a:cs typeface="Times New Roman" pitchFamily="18" charset="0"/>
              </a:rPr>
              <a:t>High-end coffee makers, Washing machines, and radio clocks contain microprocessor technology.</a:t>
            </a:r>
          </a:p>
          <a:p>
            <a:pPr algn="just">
              <a:buFont typeface="Courier New" pitchFamily="49" charset="0"/>
              <a:buChar char="o"/>
            </a:pPr>
            <a:r>
              <a:rPr lang="en-US" dirty="0" smtClean="0">
                <a:latin typeface="Times New Roman" pitchFamily="18" charset="0"/>
                <a:cs typeface="Times New Roman" pitchFamily="18" charset="0"/>
              </a:rPr>
              <a:t>Some other home items that contain microprocessors are: microwaves, toasters, televisions, VCRs, DVD players, ovens, stoves, clothes washers, stereo systems, home computers, alarm clocks, hand-held game devices, thermostats, video game systems, bread machines, dishwashers, home lighting systems and even some refrigerators with digital temperature control.</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latin typeface="Times New Roman" pitchFamily="18" charset="0"/>
                <a:cs typeface="Times New Roman" pitchFamily="18" charset="0"/>
              </a:rPr>
              <a:t>Microprocessor </a:t>
            </a:r>
            <a:r>
              <a:rPr lang="en-US" b="1" dirty="0" smtClean="0">
                <a:latin typeface="Times New Roman" pitchFamily="18" charset="0"/>
                <a:cs typeface="Times New Roman" pitchFamily="18" charset="0"/>
              </a:rPr>
              <a:t>Applications (cont’d)</a:t>
            </a:r>
            <a:endParaRPr lang="en-US" dirty="0"/>
          </a:p>
        </p:txBody>
      </p:sp>
      <p:sp>
        <p:nvSpPr>
          <p:cNvPr id="3" name="Content Placeholder 2"/>
          <p:cNvSpPr>
            <a:spLocks noGrp="1"/>
          </p:cNvSpPr>
          <p:nvPr>
            <p:ph idx="1"/>
          </p:nvPr>
        </p:nvSpPr>
        <p:spPr/>
        <p:txBody>
          <a:bodyPr>
            <a:normAutofit fontScale="70000" lnSpcReduction="20000"/>
          </a:bodyPr>
          <a:lstStyle/>
          <a:p>
            <a:pPr algn="just">
              <a:buFont typeface="Wingdings" pitchFamily="2" charset="2"/>
              <a:buChar char="ü"/>
            </a:pPr>
            <a:r>
              <a:rPr lang="en-US" sz="4000" b="1" dirty="0" smtClean="0">
                <a:latin typeface="Times New Roman" pitchFamily="18" charset="0"/>
                <a:cs typeface="Times New Roman" pitchFamily="18" charset="0"/>
              </a:rPr>
              <a:t>Industrial Applications of Microprocessors</a:t>
            </a:r>
          </a:p>
          <a:p>
            <a:pPr algn="just">
              <a:buFont typeface="Courier New" pitchFamily="49" charset="0"/>
              <a:buChar char="o"/>
            </a:pPr>
            <a:r>
              <a:rPr lang="en-US" dirty="0" smtClean="0">
                <a:latin typeface="Times New Roman" pitchFamily="18" charset="0"/>
                <a:cs typeface="Times New Roman" pitchFamily="18" charset="0"/>
              </a:rPr>
              <a:t>Some industrial items which use microprocessors technology include: cars, boats, planes, trucks, heavy machinery, elevators, gasoline pumps, credit-card processing units, traffic control devices, computer servers, most high tech medical devices, surveillance systems, security systems, and even some doors with automatic entry.</a:t>
            </a:r>
          </a:p>
          <a:p>
            <a:pPr algn="just">
              <a:buFont typeface="Wingdings" pitchFamily="2" charset="2"/>
              <a:buChar char="ü"/>
            </a:pPr>
            <a:r>
              <a:rPr lang="en-US" sz="4000" b="1" dirty="0" smtClean="0">
                <a:latin typeface="Times New Roman" pitchFamily="18" charset="0"/>
                <a:cs typeface="Times New Roman" pitchFamily="18" charset="0"/>
              </a:rPr>
              <a:t>Transportation Industry</a:t>
            </a:r>
          </a:p>
          <a:p>
            <a:pPr algn="just">
              <a:buFont typeface="Courier New" pitchFamily="49" charset="0"/>
              <a:buChar char="o"/>
            </a:pPr>
            <a:r>
              <a:rPr lang="en-US" dirty="0" smtClean="0">
                <a:latin typeface="Times New Roman" pitchFamily="18" charset="0"/>
                <a:cs typeface="Times New Roman" pitchFamily="18" charset="0"/>
              </a:rPr>
              <a:t>Automobiles, trains and planes also use microprocessor technology.</a:t>
            </a:r>
          </a:p>
          <a:p>
            <a:pPr algn="just">
              <a:buFont typeface="Courier New" pitchFamily="49" charset="0"/>
              <a:buChar char="o"/>
            </a:pPr>
            <a:r>
              <a:rPr lang="en-US" dirty="0" smtClean="0">
                <a:latin typeface="Times New Roman" pitchFamily="18" charset="0"/>
                <a:cs typeface="Times New Roman" pitchFamily="18" charset="0"/>
              </a:rPr>
              <a:t>Consumer vehicles-buses, cars, trucks -integrate microprocessors to communicate important information throughout the vehicle. E.g., navigation systems provide information using microprocessors and global positioning system (GPS) technology.</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latin typeface="Times New Roman" pitchFamily="18" charset="0"/>
                <a:cs typeface="Times New Roman" pitchFamily="18" charset="0"/>
              </a:rPr>
              <a:t>Microprocessor </a:t>
            </a:r>
            <a:r>
              <a:rPr lang="en-US" b="1" dirty="0" smtClean="0">
                <a:latin typeface="Times New Roman" pitchFamily="18" charset="0"/>
                <a:cs typeface="Times New Roman" pitchFamily="18" charset="0"/>
              </a:rPr>
              <a:t>Applications (cont’d)</a:t>
            </a:r>
            <a:endParaRPr lang="en-US"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800" b="1" dirty="0" smtClean="0">
                <a:latin typeface="Times New Roman" pitchFamily="18" charset="0"/>
                <a:cs typeface="Times New Roman" pitchFamily="18" charset="0"/>
              </a:rPr>
              <a:t>Computers and Electronics</a:t>
            </a:r>
          </a:p>
          <a:p>
            <a:pPr algn="just">
              <a:buFont typeface="Courier New" pitchFamily="49" charset="0"/>
              <a:buChar char="o"/>
            </a:pPr>
            <a:r>
              <a:rPr lang="en-US" sz="2400" dirty="0" smtClean="0">
                <a:latin typeface="Times New Roman" pitchFamily="18" charset="0"/>
                <a:cs typeface="Times New Roman" pitchFamily="18" charset="0"/>
              </a:rPr>
              <a:t>Microprocessor-drives technology is the brain of the computer. They are used in all type of computers ranging from microcomputers to supercomputers.</a:t>
            </a:r>
          </a:p>
          <a:p>
            <a:pPr algn="just">
              <a:buFont typeface="Courier New" pitchFamily="49" charset="0"/>
              <a:buChar char="o"/>
            </a:pPr>
            <a:r>
              <a:rPr lang="en-US" sz="2400" dirty="0" smtClean="0">
                <a:latin typeface="Times New Roman" pitchFamily="18" charset="0"/>
                <a:cs typeface="Times New Roman" pitchFamily="18" charset="0"/>
              </a:rPr>
              <a:t>A cell phone or mobile device executes game instructions by way of the microprocessor. </a:t>
            </a:r>
          </a:p>
          <a:p>
            <a:pPr algn="just">
              <a:buFont typeface="Courier New" pitchFamily="49" charset="0"/>
              <a:buChar char="o"/>
            </a:pPr>
            <a:r>
              <a:rPr lang="en-US" sz="2400" dirty="0" smtClean="0">
                <a:latin typeface="Times New Roman" pitchFamily="18" charset="0"/>
                <a:cs typeface="Times New Roman" pitchFamily="18" charset="0"/>
              </a:rPr>
              <a:t>VCRs, televisions and gaming platforms also contain microprocessors for executing complex instructions and tasks.</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latin typeface="Times New Roman" pitchFamily="18" charset="0"/>
                <a:cs typeface="Times New Roman" pitchFamily="18" charset="0"/>
              </a:rPr>
              <a:t>Microprocessor </a:t>
            </a:r>
            <a:r>
              <a:rPr lang="en-US" b="1" dirty="0" smtClean="0">
                <a:latin typeface="Times New Roman" pitchFamily="18" charset="0"/>
                <a:cs typeface="Times New Roman" pitchFamily="18" charset="0"/>
              </a:rPr>
              <a:t>Applications (cont’d)</a:t>
            </a:r>
            <a:endParaRPr lang="en-US" dirty="0"/>
          </a:p>
        </p:txBody>
      </p:sp>
      <p:sp>
        <p:nvSpPr>
          <p:cNvPr id="3" name="Content Placeholder 2"/>
          <p:cNvSpPr>
            <a:spLocks noGrp="1"/>
          </p:cNvSpPr>
          <p:nvPr>
            <p:ph idx="1"/>
          </p:nvPr>
        </p:nvSpPr>
        <p:spPr/>
        <p:txBody>
          <a:bodyPr>
            <a:normAutofit fontScale="70000" lnSpcReduction="20000"/>
          </a:bodyPr>
          <a:lstStyle/>
          <a:p>
            <a:pPr algn="just">
              <a:buFont typeface="Wingdings" pitchFamily="2" charset="2"/>
              <a:buChar char="ü"/>
            </a:pPr>
            <a:r>
              <a:rPr lang="en-US" sz="4000" b="1" dirty="0" smtClean="0">
                <a:latin typeface="Times New Roman" pitchFamily="18" charset="0"/>
                <a:cs typeface="Times New Roman" pitchFamily="18" charset="0"/>
              </a:rPr>
              <a:t>In Medicals</a:t>
            </a:r>
          </a:p>
          <a:p>
            <a:pPr algn="just">
              <a:buFont typeface="Courier New" pitchFamily="49" charset="0"/>
              <a:buChar char="o"/>
            </a:pPr>
            <a:r>
              <a:rPr lang="en-US" dirty="0" smtClean="0">
                <a:latin typeface="Times New Roman" pitchFamily="18" charset="0"/>
                <a:cs typeface="Times New Roman" pitchFamily="18" charset="0"/>
              </a:rPr>
              <a:t>Many medical devices, like an insulin pump, are typically controlled by a microprocessor. The microprocessors perform various functions, such as processing data from bio-sensors, storing measurements, and analyzing results.</a:t>
            </a:r>
          </a:p>
          <a:p>
            <a:pPr algn="just">
              <a:buFont typeface="Wingdings" pitchFamily="2" charset="2"/>
              <a:buChar char="ü"/>
            </a:pPr>
            <a:r>
              <a:rPr lang="en-US" sz="4000" b="1" dirty="0" smtClean="0">
                <a:latin typeface="Times New Roman" pitchFamily="18" charset="0"/>
                <a:cs typeface="Times New Roman" pitchFamily="18" charset="0"/>
              </a:rPr>
              <a:t>Instrumentation</a:t>
            </a:r>
          </a:p>
          <a:p>
            <a:pPr algn="just">
              <a:buFont typeface="Courier New" pitchFamily="49" charset="0"/>
              <a:buChar char="o"/>
            </a:pPr>
            <a:r>
              <a:rPr lang="en-US" dirty="0" smtClean="0">
                <a:latin typeface="Times New Roman" pitchFamily="18" charset="0"/>
                <a:cs typeface="Times New Roman" pitchFamily="18" charset="0"/>
              </a:rPr>
              <a:t>Microprocessor is also very useful in the field of instrumentation. Function generators, frequency counters, frequency synthesizers, spectrum analyses and many other instruments are available, when microprocessors are used as controller.</a:t>
            </a:r>
          </a:p>
          <a:p>
            <a:pPr algn="just">
              <a:buFont typeface="Wingdings" pitchFamily="2" charset="2"/>
              <a:buChar char="ü"/>
            </a:pPr>
            <a:r>
              <a:rPr lang="en-US" sz="4000" b="1" dirty="0" smtClean="0">
                <a:latin typeface="Times New Roman" pitchFamily="18" charset="0"/>
                <a:cs typeface="Times New Roman" pitchFamily="18" charset="0"/>
              </a:rPr>
              <a:t>Entertainment</a:t>
            </a:r>
          </a:p>
          <a:p>
            <a:pPr algn="just">
              <a:buFont typeface="Courier New" pitchFamily="49" charset="0"/>
              <a:buChar char="o"/>
            </a:pPr>
            <a:r>
              <a:rPr lang="en-US" dirty="0" smtClean="0">
                <a:latin typeface="Times New Roman" pitchFamily="18" charset="0"/>
                <a:cs typeface="Times New Roman" pitchFamily="18" charset="0"/>
              </a:rPr>
              <a:t>The use of microprocessor in entertainment equipment, toys and home entertaining applications is making them more useful and full of features.</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latin typeface="Times New Roman" pitchFamily="18" charset="0"/>
                <a:cs typeface="Times New Roman" pitchFamily="18" charset="0"/>
              </a:rPr>
              <a:t>Microprocessor </a:t>
            </a:r>
            <a:r>
              <a:rPr lang="en-US" b="1" dirty="0" smtClean="0">
                <a:latin typeface="Times New Roman" pitchFamily="18" charset="0"/>
                <a:cs typeface="Times New Roman" pitchFamily="18" charset="0"/>
              </a:rPr>
              <a:t>Applications (cont’d)</a:t>
            </a:r>
            <a:endParaRPr lang="en-US" dirty="0"/>
          </a:p>
        </p:txBody>
      </p:sp>
      <p:sp>
        <p:nvSpPr>
          <p:cNvPr id="3" name="Content Placeholder 2"/>
          <p:cNvSpPr>
            <a:spLocks noGrp="1"/>
          </p:cNvSpPr>
          <p:nvPr>
            <p:ph idx="1"/>
          </p:nvPr>
        </p:nvSpPr>
        <p:spPr/>
        <p:txBody>
          <a:bodyPr>
            <a:normAutofit fontScale="70000" lnSpcReduction="20000"/>
          </a:bodyPr>
          <a:lstStyle/>
          <a:p>
            <a:pPr algn="just">
              <a:buFont typeface="Wingdings" pitchFamily="2" charset="2"/>
              <a:buChar char="ü"/>
            </a:pPr>
            <a:r>
              <a:rPr lang="en-US" sz="4000" b="1" dirty="0" smtClean="0">
                <a:latin typeface="Times New Roman" pitchFamily="18" charset="0"/>
                <a:cs typeface="Times New Roman" pitchFamily="18" charset="0"/>
              </a:rPr>
              <a:t>Embedded Systems at Home</a:t>
            </a:r>
          </a:p>
          <a:p>
            <a:pPr algn="just">
              <a:buFont typeface="Courier New" pitchFamily="49" charset="0"/>
              <a:buChar char="o"/>
            </a:pPr>
            <a:r>
              <a:rPr lang="en-US" dirty="0" smtClean="0">
                <a:latin typeface="Times New Roman" pitchFamily="18" charset="0"/>
                <a:cs typeface="Times New Roman" pitchFamily="18" charset="0"/>
              </a:rPr>
              <a:t>A number of modern devices in the home are microprocessor based i.e. camera; washing machines; calculators; hi-fi systems; telephones; microwave ovens; burglar alarms etc. The input are usually simple numeric keyboards, sensors, buttons or while the output include lights, simple LCD screens displays, motors and relays, LEDs, buzzers etc.</a:t>
            </a:r>
          </a:p>
          <a:p>
            <a:pPr algn="just">
              <a:buFont typeface="Wingdings" pitchFamily="2" charset="2"/>
              <a:buChar char="ü"/>
            </a:pPr>
            <a:r>
              <a:rPr lang="en-US" sz="4000" b="1" dirty="0" smtClean="0">
                <a:latin typeface="Times New Roman" pitchFamily="18" charset="0"/>
                <a:cs typeface="Times New Roman" pitchFamily="18" charset="0"/>
              </a:rPr>
              <a:t>Office Automation and Publication</a:t>
            </a:r>
          </a:p>
          <a:p>
            <a:pPr algn="just">
              <a:buFont typeface="Courier New" pitchFamily="49" charset="0"/>
              <a:buChar char="o"/>
            </a:pPr>
            <a:r>
              <a:rPr lang="en-US" dirty="0" smtClean="0">
                <a:latin typeface="Times New Roman" pitchFamily="18" charset="0"/>
                <a:cs typeface="Times New Roman" pitchFamily="18" charset="0"/>
              </a:rPr>
              <a:t>Microprocessor based system with software packages has changed the office environment. Microprocessors based systems are being used for spread sheet operations, word processing, storage etc. </a:t>
            </a:r>
          </a:p>
          <a:p>
            <a:pPr algn="just">
              <a:buFont typeface="Courier New" pitchFamily="49" charset="0"/>
              <a:buChar char="o"/>
            </a:pPr>
            <a:r>
              <a:rPr lang="en-US" dirty="0" smtClean="0">
                <a:latin typeface="Times New Roman" pitchFamily="18" charset="0"/>
                <a:cs typeface="Times New Roman" pitchFamily="18" charset="0"/>
              </a:rPr>
              <a:t>The Publication technology has revolutionized by the microprocessor.</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Microprocessor Applications</a:t>
            </a:r>
            <a:endParaRPr lang="en-US" sz="4000" dirty="0"/>
          </a:p>
        </p:txBody>
      </p:sp>
      <p:sp>
        <p:nvSpPr>
          <p:cNvPr id="3" name="Content Placeholder 2"/>
          <p:cNvSpPr>
            <a:spLocks noGrp="1"/>
          </p:cNvSpPr>
          <p:nvPr>
            <p:ph idx="1"/>
          </p:nvPr>
        </p:nvSpPr>
        <p:spPr/>
        <p:txBody>
          <a:bodyPr>
            <a:normAutofit fontScale="92500"/>
          </a:bodyPr>
          <a:lstStyle/>
          <a:p>
            <a:pPr algn="just">
              <a:buFont typeface="Wingdings" pitchFamily="2" charset="2"/>
              <a:buChar char="ü"/>
            </a:pPr>
            <a:r>
              <a:rPr lang="en-US" sz="3300" b="1" dirty="0" smtClean="0">
                <a:latin typeface="Times New Roman" pitchFamily="18" charset="0"/>
                <a:cs typeface="Times New Roman" pitchFamily="18" charset="0"/>
              </a:rPr>
              <a:t>Communication</a:t>
            </a:r>
          </a:p>
          <a:p>
            <a:pPr algn="just">
              <a:buFont typeface="Courier New" pitchFamily="49" charset="0"/>
              <a:buChar char="o"/>
            </a:pPr>
            <a:r>
              <a:rPr lang="en-US" sz="2600" dirty="0" smtClean="0">
                <a:latin typeface="Times New Roman" pitchFamily="18" charset="0"/>
                <a:cs typeface="Times New Roman" pitchFamily="18" charset="0"/>
              </a:rPr>
              <a:t>In communication the telephone industry is most important. In this industry, microprocessors are used in digital telephone sets, telephone exchanges and modem etc. </a:t>
            </a:r>
          </a:p>
          <a:p>
            <a:pPr algn="just">
              <a:buFont typeface="Courier New" pitchFamily="49" charset="0"/>
              <a:buChar char="o"/>
            </a:pPr>
            <a:r>
              <a:rPr lang="en-US" sz="2600" dirty="0" smtClean="0">
                <a:latin typeface="Times New Roman" pitchFamily="18" charset="0"/>
                <a:cs typeface="Times New Roman" pitchFamily="18" charset="0"/>
              </a:rPr>
              <a:t>The use of microprocessor in satellite communication, television, has made teleconferencing possible. </a:t>
            </a:r>
          </a:p>
          <a:p>
            <a:pPr algn="just">
              <a:buFont typeface="Courier New" pitchFamily="49" charset="0"/>
              <a:buChar char="o"/>
            </a:pPr>
            <a:r>
              <a:rPr lang="en-US" sz="2600" dirty="0" smtClean="0">
                <a:latin typeface="Times New Roman" pitchFamily="18" charset="0"/>
                <a:cs typeface="Times New Roman" pitchFamily="18" charset="0"/>
              </a:rPr>
              <a:t>Railway reservation and airline reservation system also uses microprocessor technology. WAN (Wide Area Network) and LAN (Local Area Network) for communication of vertical information through computer network.</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algn="ctr">
              <a:buNone/>
            </a:pPr>
            <a:r>
              <a:rPr lang="en-US" dirty="0" smtClean="0">
                <a:latin typeface="Kalpurush" pitchFamily="2" charset="0"/>
                <a:cs typeface="Kalpurush" pitchFamily="2" charset="0"/>
              </a:rPr>
              <a:t>“</a:t>
            </a:r>
            <a:r>
              <a:rPr lang="en-US" dirty="0" err="1" smtClean="0">
                <a:latin typeface="Kalpurush" pitchFamily="2" charset="0"/>
                <a:cs typeface="Kalpurush" pitchFamily="2" charset="0"/>
              </a:rPr>
              <a:t>সত্য</a:t>
            </a:r>
            <a:r>
              <a:rPr lang="en-US" dirty="0" smtClean="0">
                <a:latin typeface="Kalpurush" pitchFamily="2" charset="0"/>
                <a:cs typeface="Kalpurush" pitchFamily="2" charset="0"/>
              </a:rPr>
              <a:t>, </a:t>
            </a:r>
            <a:r>
              <a:rPr lang="en-US" dirty="0" err="1" smtClean="0">
                <a:latin typeface="Kalpurush" pitchFamily="2" charset="0"/>
                <a:cs typeface="Kalpurush" pitchFamily="2" charset="0"/>
              </a:rPr>
              <a:t>আত্নসংযম</a:t>
            </a:r>
            <a:r>
              <a:rPr lang="en-US" dirty="0" smtClean="0">
                <a:latin typeface="Kalpurush" pitchFamily="2" charset="0"/>
                <a:cs typeface="Kalpurush" pitchFamily="2" charset="0"/>
              </a:rPr>
              <a:t>, </a:t>
            </a:r>
            <a:r>
              <a:rPr lang="en-US" dirty="0" err="1" smtClean="0">
                <a:latin typeface="Kalpurush" pitchFamily="2" charset="0"/>
                <a:cs typeface="Kalpurush" pitchFamily="2" charset="0"/>
              </a:rPr>
              <a:t>বৈরাগ্য</a:t>
            </a:r>
            <a:r>
              <a:rPr lang="en-US" dirty="0" smtClean="0">
                <a:latin typeface="Kalpurush" pitchFamily="2" charset="0"/>
                <a:cs typeface="Kalpurush" pitchFamily="2" charset="0"/>
              </a:rPr>
              <a:t>, </a:t>
            </a:r>
            <a:r>
              <a:rPr lang="en-US" dirty="0" err="1" smtClean="0">
                <a:latin typeface="Kalpurush" pitchFamily="2" charset="0"/>
                <a:cs typeface="Kalpurush" pitchFamily="2" charset="0"/>
              </a:rPr>
              <a:t>দাক্ষিণ্য</a:t>
            </a:r>
            <a:r>
              <a:rPr lang="en-US" dirty="0" smtClean="0">
                <a:latin typeface="Kalpurush" pitchFamily="2" charset="0"/>
                <a:cs typeface="Kalpurush" pitchFamily="2" charset="0"/>
              </a:rPr>
              <a:t>, </a:t>
            </a:r>
            <a:r>
              <a:rPr lang="en-US" dirty="0" err="1" smtClean="0">
                <a:latin typeface="Kalpurush" pitchFamily="2" charset="0"/>
                <a:cs typeface="Kalpurush" pitchFamily="2" charset="0"/>
              </a:rPr>
              <a:t>অহিংসা</a:t>
            </a:r>
            <a:r>
              <a:rPr lang="en-US" dirty="0" smtClean="0">
                <a:latin typeface="Kalpurush" pitchFamily="2" charset="0"/>
                <a:cs typeface="Kalpurush" pitchFamily="2" charset="0"/>
              </a:rPr>
              <a:t> </a:t>
            </a:r>
            <a:r>
              <a:rPr lang="en-US" dirty="0" err="1" smtClean="0">
                <a:latin typeface="Kalpurush" pitchFamily="2" charset="0"/>
                <a:cs typeface="Kalpurush" pitchFamily="2" charset="0"/>
              </a:rPr>
              <a:t>এবং</a:t>
            </a:r>
            <a:r>
              <a:rPr lang="en-US" dirty="0" smtClean="0">
                <a:latin typeface="Kalpurush" pitchFamily="2" charset="0"/>
                <a:cs typeface="Kalpurush" pitchFamily="2" charset="0"/>
              </a:rPr>
              <a:t> </a:t>
            </a:r>
            <a:r>
              <a:rPr lang="en-US" dirty="0" err="1" smtClean="0">
                <a:latin typeface="Kalpurush" pitchFamily="2" charset="0"/>
                <a:cs typeface="Kalpurush" pitchFamily="2" charset="0"/>
              </a:rPr>
              <a:t>নিষ্ঠা</a:t>
            </a:r>
            <a:r>
              <a:rPr lang="en-US" dirty="0" smtClean="0">
                <a:latin typeface="Kalpurush" pitchFamily="2" charset="0"/>
                <a:cs typeface="Kalpurush" pitchFamily="2" charset="0"/>
              </a:rPr>
              <a:t>- </a:t>
            </a:r>
            <a:r>
              <a:rPr lang="en-US" dirty="0" err="1" smtClean="0">
                <a:latin typeface="Kalpurush" pitchFamily="2" charset="0"/>
                <a:cs typeface="Kalpurush" pitchFamily="2" charset="0"/>
              </a:rPr>
              <a:t>এইগুলি</a:t>
            </a:r>
            <a:r>
              <a:rPr lang="en-US" dirty="0" smtClean="0">
                <a:latin typeface="Kalpurush" pitchFamily="2" charset="0"/>
                <a:cs typeface="Kalpurush" pitchFamily="2" charset="0"/>
              </a:rPr>
              <a:t> </a:t>
            </a:r>
            <a:r>
              <a:rPr lang="en-US" dirty="0" err="1" smtClean="0">
                <a:latin typeface="Kalpurush" pitchFamily="2" charset="0"/>
                <a:cs typeface="Kalpurush" pitchFamily="2" charset="0"/>
              </a:rPr>
              <a:t>স্বার্থকতালাভের</a:t>
            </a:r>
            <a:r>
              <a:rPr lang="en-US" dirty="0" smtClean="0">
                <a:latin typeface="Kalpurush" pitchFamily="2" charset="0"/>
                <a:cs typeface="Kalpurush" pitchFamily="2" charset="0"/>
              </a:rPr>
              <a:t> </a:t>
            </a:r>
            <a:r>
              <a:rPr lang="en-US" dirty="0" err="1" smtClean="0">
                <a:latin typeface="Kalpurush" pitchFamily="2" charset="0"/>
                <a:cs typeface="Kalpurush" pitchFamily="2" charset="0"/>
              </a:rPr>
              <a:t>উপায়</a:t>
            </a:r>
            <a:r>
              <a:rPr lang="en-US" dirty="0" smtClean="0">
                <a:latin typeface="Kalpurush" pitchFamily="2" charset="0"/>
                <a:cs typeface="Kalpurush" pitchFamily="2" charset="0"/>
              </a:rPr>
              <a:t>”</a:t>
            </a:r>
          </a:p>
          <a:p>
            <a:pPr algn="r">
              <a:buNone/>
            </a:pPr>
            <a:r>
              <a:rPr lang="en-US" dirty="0" smtClean="0">
                <a:latin typeface="Kalpurush" pitchFamily="2" charset="0"/>
                <a:cs typeface="Kalpurush" pitchFamily="2" charset="0"/>
              </a:rPr>
              <a:t>-</a:t>
            </a:r>
            <a:r>
              <a:rPr lang="en-US" dirty="0" err="1" smtClean="0">
                <a:latin typeface="Kalpurush" pitchFamily="2" charset="0"/>
                <a:cs typeface="Kalpurush" pitchFamily="2" charset="0"/>
              </a:rPr>
              <a:t>মহাভারত</a:t>
            </a:r>
            <a:endParaRPr lang="en-US" dirty="0">
              <a:latin typeface="Kalpurush" pitchFamily="2" charset="0"/>
              <a:cs typeface="Kalpurush" pitchFamily="2"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a:t>
            </a:fld>
            <a:endParaRPr lang="en-US"/>
          </a:p>
        </p:txBody>
      </p:sp>
      <p:pic>
        <p:nvPicPr>
          <p:cNvPr id="7" name="Content Placeholder 5">
            <a:extLst>
              <a:ext uri="{FF2B5EF4-FFF2-40B4-BE49-F238E27FC236}">
                <a16:creationId xmlns:a16="http://schemas.microsoft.com/office/drawing/2014/main" xmlns="" id="{D2DCA9B1-3EF1-4D8A-9984-F39F9EAFA18C}"/>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590800" y="2286000"/>
            <a:ext cx="4184650" cy="342900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latin typeface="Times New Roman" pitchFamily="18" charset="0"/>
                <a:cs typeface="Times New Roman" pitchFamily="18" charset="0"/>
              </a:rPr>
              <a:t> Architecture of a Simple Microprocessor</a:t>
            </a:r>
            <a:r>
              <a:rPr lang="en-US" sz="4000"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(cont’d) </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fontScale="92500" lnSpcReduction="10000"/>
          </a:bodyPr>
          <a:lstStyle/>
          <a:p>
            <a:pPr algn="just">
              <a:buFont typeface="Wingdings" pitchFamily="2" charset="2"/>
              <a:buChar char="ü"/>
            </a:pPr>
            <a:r>
              <a:rPr lang="en-US" sz="2800" b="1" dirty="0" smtClean="0">
                <a:latin typeface="Times New Roman" pitchFamily="18" charset="0"/>
                <a:cs typeface="Times New Roman" pitchFamily="18" charset="0"/>
              </a:rPr>
              <a:t>Microprocessors</a:t>
            </a:r>
          </a:p>
          <a:p>
            <a:pPr algn="just">
              <a:buFont typeface="Courier New" pitchFamily="49" charset="0"/>
              <a:buChar char="o"/>
            </a:pPr>
            <a:r>
              <a:rPr lang="en-US" sz="2400" dirty="0" smtClean="0">
                <a:latin typeface="Times New Roman" pitchFamily="18" charset="0"/>
                <a:cs typeface="Times New Roman" pitchFamily="18" charset="0"/>
              </a:rPr>
              <a:t>A microprocessor is the central processing unit (CPU) of a computer. It is where processing of program instructions and data occurs. A basic computer consists of a microprocessor, external memory, and input and output devices.</a:t>
            </a:r>
          </a:p>
          <a:p>
            <a:pPr algn="just">
              <a:buFont typeface="Wingdings" pitchFamily="2" charset="2"/>
              <a:buChar char="q"/>
            </a:pPr>
            <a:r>
              <a:rPr lang="en-US" sz="2400" dirty="0" smtClean="0">
                <a:latin typeface="Times New Roman" pitchFamily="18" charset="0"/>
                <a:cs typeface="Times New Roman" pitchFamily="18" charset="0"/>
              </a:rPr>
              <a:t>The following sections describe the basic components of a simple microprocessor architecture. </a:t>
            </a:r>
          </a:p>
          <a:p>
            <a:pPr algn="just">
              <a:buFont typeface="Wingdings" pitchFamily="2" charset="2"/>
              <a:buChar char="ü"/>
            </a:pPr>
            <a:r>
              <a:rPr lang="en-US" sz="3000" b="1" dirty="0" smtClean="0">
                <a:latin typeface="Times New Roman" pitchFamily="18" charset="0"/>
                <a:cs typeface="Times New Roman" pitchFamily="18" charset="0"/>
              </a:rPr>
              <a:t>Arithmetic Logic Unit</a:t>
            </a:r>
          </a:p>
          <a:p>
            <a:pPr algn="just">
              <a:buFont typeface="Courier New" pitchFamily="49" charset="0"/>
              <a:buChar char="o"/>
            </a:pPr>
            <a:r>
              <a:rPr lang="en-US" sz="2400" dirty="0" smtClean="0">
                <a:latin typeface="Times New Roman" pitchFamily="18" charset="0"/>
                <a:cs typeface="Times New Roman" pitchFamily="18" charset="0"/>
              </a:rPr>
              <a:t>Arithmetic and logic operations take place in the ALU.</a:t>
            </a:r>
          </a:p>
          <a:p>
            <a:pPr algn="just">
              <a:buFont typeface="Wingdings" pitchFamily="2" charset="2"/>
              <a:buChar char="ü"/>
            </a:pPr>
            <a:r>
              <a:rPr lang="en-US" sz="3000" b="1" dirty="0" smtClean="0">
                <a:latin typeface="Times New Roman" pitchFamily="18" charset="0"/>
                <a:cs typeface="Times New Roman" pitchFamily="18" charset="0"/>
              </a:rPr>
              <a:t>Accumulator</a:t>
            </a:r>
          </a:p>
          <a:p>
            <a:pPr algn="just">
              <a:buFont typeface="Courier New" pitchFamily="49" charset="0"/>
              <a:buChar char="o"/>
            </a:pPr>
            <a:r>
              <a:rPr lang="en-US" sz="2400" dirty="0" smtClean="0">
                <a:latin typeface="Times New Roman" pitchFamily="18" charset="0"/>
                <a:cs typeface="Times New Roman" pitchFamily="18" charset="0"/>
              </a:rPr>
              <a:t>The Accumulator holds one of the operands as well as the result in operations performed by the ALU.</a:t>
            </a:r>
          </a:p>
          <a:p>
            <a:pPr algn="just">
              <a:buFont typeface="Courier New" pitchFamily="49" charset="0"/>
              <a:buChar char="o"/>
            </a:pP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Architecture of a Simple Microprocessor</a:t>
            </a:r>
            <a:r>
              <a:rPr lang="en-US" sz="4000"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(cont’d)</a:t>
            </a:r>
            <a:endParaRPr lang="en-US" dirty="0"/>
          </a:p>
        </p:txBody>
      </p:sp>
      <p:sp>
        <p:nvSpPr>
          <p:cNvPr id="3" name="Content Placeholder 2"/>
          <p:cNvSpPr>
            <a:spLocks noGrp="1"/>
          </p:cNvSpPr>
          <p:nvPr>
            <p:ph idx="1"/>
          </p:nvPr>
        </p:nvSpPr>
        <p:spPr/>
        <p:txBody>
          <a:bodyPr>
            <a:normAutofit fontScale="77500" lnSpcReduction="20000"/>
          </a:bodyPr>
          <a:lstStyle/>
          <a:p>
            <a:pPr algn="just">
              <a:buFont typeface="Wingdings" pitchFamily="2" charset="2"/>
              <a:buChar char="ü"/>
            </a:pPr>
            <a:r>
              <a:rPr lang="en-US" b="1" dirty="0" smtClean="0">
                <a:latin typeface="Times New Roman" pitchFamily="18" charset="0"/>
                <a:cs typeface="Times New Roman" pitchFamily="18" charset="0"/>
              </a:rPr>
              <a:t>Program Counter (PC)</a:t>
            </a:r>
          </a:p>
          <a:p>
            <a:pPr algn="just">
              <a:buFont typeface="Courier New" pitchFamily="49" charset="0"/>
              <a:buChar char="o"/>
            </a:pPr>
            <a:r>
              <a:rPr lang="en-US" sz="3100" dirty="0" smtClean="0">
                <a:latin typeface="Times New Roman" pitchFamily="18" charset="0"/>
                <a:cs typeface="Times New Roman" pitchFamily="18" charset="0"/>
              </a:rPr>
              <a:t>The program counter contains the memory address of the next program instruction to be executed.</a:t>
            </a:r>
          </a:p>
          <a:p>
            <a:pPr algn="just">
              <a:buFont typeface="Wingdings" pitchFamily="2" charset="2"/>
              <a:buChar char="ü"/>
            </a:pPr>
            <a:r>
              <a:rPr lang="en-US" b="1" dirty="0" smtClean="0">
                <a:latin typeface="Times New Roman" pitchFamily="18" charset="0"/>
                <a:cs typeface="Times New Roman" pitchFamily="18" charset="0"/>
              </a:rPr>
              <a:t>Address, Data and Status Registers and Stack Pointer</a:t>
            </a:r>
          </a:p>
          <a:p>
            <a:pPr algn="just">
              <a:buFont typeface="Courier New" pitchFamily="49" charset="0"/>
              <a:buChar char="o"/>
            </a:pPr>
            <a:r>
              <a:rPr lang="en-US" sz="3100" dirty="0" smtClean="0">
                <a:latin typeface="Times New Roman" pitchFamily="18" charset="0"/>
                <a:cs typeface="Times New Roman" pitchFamily="18" charset="0"/>
              </a:rPr>
              <a:t>The Address Register contains address of a memory location to be accessed.</a:t>
            </a:r>
          </a:p>
          <a:p>
            <a:pPr algn="just">
              <a:buFont typeface="Courier New" pitchFamily="49" charset="0"/>
              <a:buChar char="o"/>
            </a:pPr>
            <a:r>
              <a:rPr lang="en-US" sz="3100" dirty="0" smtClean="0">
                <a:latin typeface="Times New Roman" pitchFamily="18" charset="0"/>
                <a:cs typeface="Times New Roman" pitchFamily="18" charset="0"/>
              </a:rPr>
              <a:t>The Data Register contains the data coming from or going to memory or an I/O port.</a:t>
            </a:r>
          </a:p>
          <a:p>
            <a:pPr algn="just">
              <a:buFont typeface="Courier New" pitchFamily="49" charset="0"/>
              <a:buChar char="o"/>
            </a:pPr>
            <a:r>
              <a:rPr lang="en-US" sz="3100" dirty="0" smtClean="0">
                <a:latin typeface="Times New Roman" pitchFamily="18" charset="0"/>
                <a:cs typeface="Times New Roman" pitchFamily="18" charset="0"/>
              </a:rPr>
              <a:t>The Status Register contains information about the result of the previous ALU operation.</a:t>
            </a:r>
          </a:p>
          <a:p>
            <a:pPr algn="just">
              <a:buFont typeface="Courier New" pitchFamily="49" charset="0"/>
              <a:buChar char="o"/>
            </a:pPr>
            <a:r>
              <a:rPr lang="en-US" sz="3100" dirty="0" smtClean="0">
                <a:latin typeface="Times New Roman" pitchFamily="18" charset="0"/>
                <a:cs typeface="Times New Roman" pitchFamily="18" charset="0"/>
              </a:rPr>
              <a:t>The Stack Pointer register contains the address of the block of memory (the stack) where subroutine return addresses are stored.</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Architecture of a Simple Microprocessor</a:t>
            </a:r>
            <a:endParaRPr lang="en-US" dirty="0"/>
          </a:p>
        </p:txBody>
      </p:sp>
      <p:sp>
        <p:nvSpPr>
          <p:cNvPr id="3" name="Content Placeholder 2"/>
          <p:cNvSpPr>
            <a:spLocks noGrp="1"/>
          </p:cNvSpPr>
          <p:nvPr>
            <p:ph idx="1"/>
          </p:nvPr>
        </p:nvSpPr>
        <p:spPr/>
        <p:txBody>
          <a:bodyPr/>
          <a:lstStyle/>
          <a:p>
            <a:pPr algn="just">
              <a:buFont typeface="Wingdings" pitchFamily="2" charset="2"/>
              <a:buChar char="ü"/>
            </a:pPr>
            <a:r>
              <a:rPr lang="en-US" sz="2800" b="1" dirty="0" smtClean="0">
                <a:latin typeface="Times New Roman" pitchFamily="18" charset="0"/>
                <a:cs typeface="Times New Roman" pitchFamily="18" charset="0"/>
              </a:rPr>
              <a:t>Control unit</a:t>
            </a:r>
          </a:p>
          <a:p>
            <a:pPr algn="just">
              <a:buFont typeface="Courier New" pitchFamily="49" charset="0"/>
              <a:buChar char="o"/>
            </a:pPr>
            <a:r>
              <a:rPr lang="en-US" sz="2400" dirty="0" smtClean="0">
                <a:latin typeface="Times New Roman" pitchFamily="18" charset="0"/>
                <a:cs typeface="Times New Roman" pitchFamily="18" charset="0"/>
              </a:rPr>
              <a:t>The Control Unit contains the circuitry that controls the process of fetching, decoding and executing program instructions.</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Coprocessors</a:t>
            </a:r>
            <a:r>
              <a:rPr lang="en-US" sz="4000" b="1" dirty="0" smtClean="0">
                <a:latin typeface="Times New Roman" pitchFamily="18" charset="0"/>
                <a:cs typeface="Times New Roman" pitchFamily="18" charset="0"/>
              </a:rPr>
              <a:t> (cont’d)</a:t>
            </a:r>
            <a:endParaRPr lang="en-US" sz="4000" b="1" dirty="0"/>
          </a:p>
        </p:txBody>
      </p:sp>
      <p:sp>
        <p:nvSpPr>
          <p:cNvPr id="3" name="Content Placeholder 2"/>
          <p:cNvSpPr>
            <a:spLocks noGrp="1"/>
          </p:cNvSpPr>
          <p:nvPr>
            <p:ph idx="1"/>
          </p:nvPr>
        </p:nvSpPr>
        <p:spPr/>
        <p:txBody>
          <a:bodyPr>
            <a:normAutofit/>
          </a:bodyPr>
          <a:lstStyle/>
          <a:p>
            <a:pPr algn="just">
              <a:buFont typeface="Courier New" pitchFamily="49" charset="0"/>
              <a:buChar char="o"/>
            </a:pPr>
            <a:r>
              <a:rPr lang="en-US" sz="2400" dirty="0" smtClean="0">
                <a:latin typeface="Times New Roman" pitchFamily="18" charset="0"/>
                <a:cs typeface="Times New Roman" pitchFamily="18" charset="0"/>
              </a:rPr>
              <a:t>A </a:t>
            </a:r>
            <a:r>
              <a:rPr lang="en-US" sz="2400" b="1" dirty="0" smtClean="0">
                <a:latin typeface="Times New Roman" pitchFamily="18" charset="0"/>
                <a:cs typeface="Times New Roman" pitchFamily="18" charset="0"/>
              </a:rPr>
              <a:t>coprocessor </a:t>
            </a:r>
            <a:r>
              <a:rPr lang="en-US" sz="2400" dirty="0" smtClean="0">
                <a:latin typeface="Times New Roman" pitchFamily="18" charset="0"/>
                <a:cs typeface="Times New Roman" pitchFamily="18" charset="0"/>
              </a:rPr>
              <a:t>is a </a:t>
            </a:r>
            <a:r>
              <a:rPr lang="en-US" sz="2400" i="1" dirty="0" smtClean="0">
                <a:latin typeface="Times New Roman" pitchFamily="18" charset="0"/>
                <a:cs typeface="Times New Roman" pitchFamily="18" charset="0"/>
              </a:rPr>
              <a:t>chip </a:t>
            </a:r>
            <a:r>
              <a:rPr lang="en-US" sz="2400" dirty="0" smtClean="0">
                <a:latin typeface="Times New Roman" pitchFamily="18" charset="0"/>
                <a:cs typeface="Times New Roman" pitchFamily="18" charset="0"/>
              </a:rPr>
              <a:t>that works side-by-side with the computer's main </a:t>
            </a:r>
            <a:r>
              <a:rPr lang="en-US" sz="2400" i="1" dirty="0" smtClean="0">
                <a:latin typeface="Times New Roman" pitchFamily="18" charset="0"/>
                <a:cs typeface="Times New Roman" pitchFamily="18" charset="0"/>
              </a:rPr>
              <a:t>processor </a:t>
            </a:r>
            <a:r>
              <a:rPr lang="en-US" sz="2400" dirty="0" smtClean="0">
                <a:latin typeface="Times New Roman" pitchFamily="18" charset="0"/>
                <a:cs typeface="Times New Roman" pitchFamily="18" charset="0"/>
              </a:rPr>
              <a:t>(the chip called the </a:t>
            </a:r>
            <a:r>
              <a:rPr lang="en-US" sz="2400" i="1" dirty="0" smtClean="0">
                <a:latin typeface="Times New Roman" pitchFamily="18" charset="0"/>
                <a:cs typeface="Times New Roman" pitchFamily="18" charset="0"/>
              </a:rPr>
              <a:t>central processing unit, </a:t>
            </a:r>
            <a:r>
              <a:rPr lang="en-US" sz="2400" dirty="0" smtClean="0">
                <a:latin typeface="Times New Roman" pitchFamily="18" charset="0"/>
                <a:cs typeface="Times New Roman" pitchFamily="18" charset="0"/>
              </a:rPr>
              <a:t>or </a:t>
            </a:r>
            <a:r>
              <a:rPr lang="en-US" sz="2400" i="1" dirty="0" smtClean="0">
                <a:latin typeface="Times New Roman" pitchFamily="18" charset="0"/>
                <a:cs typeface="Times New Roman" pitchFamily="18" charset="0"/>
              </a:rPr>
              <a:t>CPU). </a:t>
            </a:r>
          </a:p>
          <a:p>
            <a:pPr algn="just">
              <a:buFont typeface="Courier New" pitchFamily="49" charset="0"/>
              <a:buChar char="o"/>
            </a:pPr>
            <a:r>
              <a:rPr lang="en-US" sz="2400" dirty="0" smtClean="0">
                <a:latin typeface="Times New Roman" pitchFamily="18" charset="0"/>
                <a:cs typeface="Times New Roman" pitchFamily="18" charset="0"/>
              </a:rPr>
              <a:t>The coprocessor handles some of the more specialized tasks, such as doing math calculations or displaying graphics on the screen, thereby taking some of the work load off the main processor so it can go on with the business of directing and keeping order over the whole show. </a:t>
            </a:r>
          </a:p>
          <a:p>
            <a:pPr algn="just">
              <a:buFont typeface="Courier New" pitchFamily="49" charset="0"/>
              <a:buChar char="o"/>
            </a:pPr>
            <a:r>
              <a:rPr lang="en-US" sz="2400" dirty="0" smtClean="0">
                <a:latin typeface="Times New Roman" pitchFamily="18" charset="0"/>
                <a:cs typeface="Times New Roman" pitchFamily="18" charset="0"/>
              </a:rPr>
              <a:t>A coprocessor is installed to reduce the burden on a computer's CPU and thus free it for more general duties such as transferring data and handling multiple tasks. </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Coprocessors</a:t>
            </a:r>
            <a:endParaRPr lang="en-US" sz="4000" b="1" dirty="0"/>
          </a:p>
        </p:txBody>
      </p:sp>
      <p:sp>
        <p:nvSpPr>
          <p:cNvPr id="3" name="Content Placeholder 2"/>
          <p:cNvSpPr>
            <a:spLocks noGrp="1"/>
          </p:cNvSpPr>
          <p:nvPr>
            <p:ph idx="1"/>
          </p:nvPr>
        </p:nvSpPr>
        <p:spPr>
          <a:xfrm>
            <a:off x="457200" y="1600201"/>
            <a:ext cx="8229600" cy="4191000"/>
          </a:xfrm>
        </p:spPr>
        <p:txBody>
          <a:bodyPr>
            <a:normAutofit fontScale="77500" lnSpcReduction="20000"/>
          </a:bodyPr>
          <a:lstStyle/>
          <a:p>
            <a:pPr algn="just">
              <a:buFont typeface="Courier New" pitchFamily="49" charset="0"/>
              <a:buChar char="o"/>
            </a:pPr>
            <a:r>
              <a:rPr lang="en-US" sz="3100" dirty="0" smtClean="0">
                <a:latin typeface="Times New Roman" pitchFamily="18" charset="0"/>
                <a:cs typeface="Times New Roman" pitchFamily="18" charset="0"/>
              </a:rPr>
              <a:t>Math coprocessors, for example, are specialized for performing calculations on numbers, and they are much faster at it than the main processor in your computer. </a:t>
            </a:r>
          </a:p>
          <a:p>
            <a:pPr algn="just">
              <a:buFont typeface="Courier New" pitchFamily="49" charset="0"/>
              <a:buChar char="o"/>
            </a:pPr>
            <a:r>
              <a:rPr lang="en-US" sz="3100" dirty="0" smtClean="0">
                <a:latin typeface="Times New Roman" pitchFamily="18" charset="0"/>
                <a:cs typeface="Times New Roman" pitchFamily="18" charset="0"/>
              </a:rPr>
              <a:t>So if you have a program that does many math calculations, such as a </a:t>
            </a:r>
            <a:r>
              <a:rPr lang="en-US" sz="3100" i="1" dirty="0" smtClean="0">
                <a:latin typeface="Times New Roman" pitchFamily="18" charset="0"/>
                <a:cs typeface="Times New Roman" pitchFamily="18" charset="0"/>
              </a:rPr>
              <a:t>spreadsheet </a:t>
            </a:r>
            <a:r>
              <a:rPr lang="en-US" sz="3100" dirty="0" smtClean="0">
                <a:latin typeface="Times New Roman" pitchFamily="18" charset="0"/>
                <a:cs typeface="Times New Roman" pitchFamily="18" charset="0"/>
              </a:rPr>
              <a:t>or a </a:t>
            </a:r>
            <a:r>
              <a:rPr lang="en-US" sz="3100" i="1" dirty="0" smtClean="0">
                <a:latin typeface="Times New Roman" pitchFamily="18" charset="0"/>
                <a:cs typeface="Times New Roman" pitchFamily="18" charset="0"/>
              </a:rPr>
              <a:t>CAD </a:t>
            </a:r>
            <a:r>
              <a:rPr lang="en-US" sz="3100" dirty="0" smtClean="0">
                <a:latin typeface="Times New Roman" pitchFamily="18" charset="0"/>
                <a:cs typeface="Times New Roman" pitchFamily="18" charset="0"/>
              </a:rPr>
              <a:t>program, then adding a math coprocessor to your system can sometimes remarkably improve your computing speed. </a:t>
            </a:r>
          </a:p>
          <a:p>
            <a:pPr algn="just">
              <a:buFont typeface="Courier New" pitchFamily="49" charset="0"/>
              <a:buChar char="o"/>
            </a:pPr>
            <a:r>
              <a:rPr lang="en-US" sz="3100" dirty="0" smtClean="0">
                <a:latin typeface="Times New Roman" pitchFamily="18" charset="0"/>
                <a:cs typeface="Times New Roman" pitchFamily="18" charset="0"/>
              </a:rPr>
              <a:t>There are video coprocessors that are used to speed up the display of graphics on your screen. </a:t>
            </a:r>
          </a:p>
          <a:p>
            <a:pPr algn="just">
              <a:buFont typeface="Courier New" pitchFamily="49" charset="0"/>
              <a:buChar char="o"/>
            </a:pPr>
            <a:r>
              <a:rPr lang="en-US" sz="3100" dirty="0" smtClean="0">
                <a:latin typeface="Times New Roman" pitchFamily="18" charset="0"/>
                <a:cs typeface="Times New Roman" pitchFamily="18" charset="0"/>
              </a:rPr>
              <a:t>Again, if you use any graphics-based application, including Windows, then adding a video coprocessor to your system on an </a:t>
            </a:r>
            <a:r>
              <a:rPr lang="en-US" sz="3100" i="1" dirty="0" smtClean="0">
                <a:latin typeface="Times New Roman" pitchFamily="18" charset="0"/>
                <a:cs typeface="Times New Roman" pitchFamily="18" charset="0"/>
              </a:rPr>
              <a:t>add-in board </a:t>
            </a:r>
            <a:r>
              <a:rPr lang="en-US" sz="3100" dirty="0" smtClean="0">
                <a:latin typeface="Times New Roman" pitchFamily="18" charset="0"/>
                <a:cs typeface="Times New Roman" pitchFamily="18" charset="0"/>
              </a:rPr>
              <a:t>can speed up your system even more than buying a faster computer. </a:t>
            </a:r>
          </a:p>
          <a:p>
            <a:endParaRPr lang="en-US" dirty="0"/>
          </a:p>
        </p:txBody>
      </p:sp>
      <p:sp>
        <p:nvSpPr>
          <p:cNvPr id="4" name="Date Placeholder 3"/>
          <p:cNvSpPr>
            <a:spLocks noGrp="1"/>
          </p:cNvSpPr>
          <p:nvPr>
            <p:ph type="dt" sz="half" idx="10"/>
          </p:nvPr>
        </p:nvSpPr>
        <p:spPr/>
        <p:txBody>
          <a:bodyPr/>
          <a:lstStyle/>
          <a:p>
            <a:fld id="{53A5EFCA-486A-4E60-BCDD-30D6FDAC02AF}"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34</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Microprocessor (cont’d)</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buFont typeface="Wingdings" pitchFamily="2" charset="2"/>
              <a:buChar char="ü"/>
            </a:pPr>
            <a:r>
              <a:rPr lang="en-US" b="1" dirty="0" smtClean="0">
                <a:latin typeface="Times New Roman" pitchFamily="18" charset="0"/>
                <a:cs typeface="Times New Roman" pitchFamily="18" charset="0"/>
              </a:rPr>
              <a:t> What is a Microprocessor ?</a:t>
            </a:r>
          </a:p>
          <a:p>
            <a:pPr algn="just">
              <a:buFont typeface="Courier New" pitchFamily="49" charset="0"/>
              <a:buChar char="o"/>
            </a:pPr>
            <a:r>
              <a:rPr lang="en-US" sz="2800" dirty="0" smtClean="0">
                <a:latin typeface="Times New Roman" pitchFamily="18" charset="0"/>
                <a:cs typeface="Times New Roman" pitchFamily="18" charset="0"/>
              </a:rPr>
              <a:t>A microprocessor is an integrated circuit (IC) which incorporates core functions of a computer’s central processing unit (CPU).</a:t>
            </a:r>
          </a:p>
          <a:p>
            <a:pPr algn="just">
              <a:buFont typeface="Courier New" pitchFamily="49" charset="0"/>
              <a:buChar char="o"/>
            </a:pPr>
            <a:r>
              <a:rPr lang="en-US" sz="2800" dirty="0" smtClean="0">
                <a:latin typeface="Times New Roman" pitchFamily="18" charset="0"/>
                <a:cs typeface="Times New Roman" pitchFamily="18" charset="0"/>
              </a:rPr>
              <a:t>It is a programmable multipurpose silicon chip, clock driven, register based, accepts binary data as input and provides output after processing it as per the instructions stored in the memory.</a:t>
            </a:r>
            <a:endParaRPr lang="en-US" sz="28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B00B415D-7AC1-496D-9D7D-AFDE8A57FE63}"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a:t>
            </a:fld>
            <a:endParaRPr lang="en-US"/>
          </a:p>
        </p:txBody>
      </p:sp>
    </p:spTree>
    <p:extLst>
      <p:ext uri="{BB962C8B-B14F-4D97-AF65-F5344CB8AC3E}">
        <p14:creationId xmlns:p14="http://schemas.microsoft.com/office/powerpoint/2010/main" xmlns="" val="27853747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Microprocessor (cont’d)</a:t>
            </a:r>
            <a:endParaRPr lang="en-US" sz="4000" dirty="0"/>
          </a:p>
        </p:txBody>
      </p:sp>
      <p:sp>
        <p:nvSpPr>
          <p:cNvPr id="4" name="Content Placeholder 3"/>
          <p:cNvSpPr>
            <a:spLocks noGrp="1"/>
          </p:cNvSpPr>
          <p:nvPr>
            <p:ph idx="1"/>
          </p:nvPr>
        </p:nvSpPr>
        <p:spPr/>
        <p:txBody>
          <a:bodyPr/>
          <a:lstStyle/>
          <a:p>
            <a:pPr>
              <a:buFont typeface="Wingdings" pitchFamily="2" charset="2"/>
              <a:buChar char="ü"/>
            </a:pPr>
            <a:r>
              <a:rPr lang="en-US" b="1" dirty="0" smtClean="0"/>
              <a:t>Block Diagram of a Computer</a:t>
            </a:r>
          </a:p>
          <a:p>
            <a:pPr marL="0" indent="0">
              <a:buNone/>
            </a:pPr>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057401" y="2438400"/>
            <a:ext cx="5386038" cy="3352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Date Placeholder 4"/>
          <p:cNvSpPr>
            <a:spLocks noGrp="1"/>
          </p:cNvSpPr>
          <p:nvPr>
            <p:ph type="dt" sz="half" idx="10"/>
          </p:nvPr>
        </p:nvSpPr>
        <p:spPr/>
        <p:txBody>
          <a:bodyPr/>
          <a:lstStyle/>
          <a:p>
            <a:fld id="{42895765-4E0B-4429-A339-DB10B264DCEF}" type="datetime3">
              <a:rPr lang="en-US" smtClean="0"/>
              <a:pPr/>
              <a:t>2 April 2020</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
        <p:nvSpPr>
          <p:cNvPr id="7" name="Slide Number Placeholder 6"/>
          <p:cNvSpPr>
            <a:spLocks noGrp="1"/>
          </p:cNvSpPr>
          <p:nvPr>
            <p:ph type="sldNum" sz="quarter" idx="12"/>
          </p:nvPr>
        </p:nvSpPr>
        <p:spPr/>
        <p:txBody>
          <a:bodyPr/>
          <a:lstStyle/>
          <a:p>
            <a:fld id="{0FC8CFFE-504E-48E2-9562-8F7E4BA14AAB}" type="slidenum">
              <a:rPr lang="en-US" smtClean="0"/>
              <a:pPr/>
              <a:t>5</a:t>
            </a:fld>
            <a:endParaRPr lang="en-US"/>
          </a:p>
        </p:txBody>
      </p:sp>
    </p:spTree>
    <p:extLst>
      <p:ext uri="{BB962C8B-B14F-4D97-AF65-F5344CB8AC3E}">
        <p14:creationId xmlns:p14="http://schemas.microsoft.com/office/powerpoint/2010/main" xmlns="" val="35244689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Microprocessor (cont’d)</a:t>
            </a:r>
            <a:endParaRPr lang="en-US" sz="4000" dirty="0"/>
          </a:p>
        </p:txBody>
      </p:sp>
      <p:sp>
        <p:nvSpPr>
          <p:cNvPr id="3" name="Content Placeholder 2"/>
          <p:cNvSpPr>
            <a:spLocks noGrp="1"/>
          </p:cNvSpPr>
          <p:nvPr>
            <p:ph idx="1"/>
          </p:nvPr>
        </p:nvSpPr>
        <p:spPr>
          <a:xfrm>
            <a:off x="457200" y="1600200"/>
            <a:ext cx="8229600" cy="4953000"/>
          </a:xfrm>
        </p:spPr>
        <p:txBody>
          <a:bodyPr>
            <a:normAutofit fontScale="55000" lnSpcReduction="20000"/>
          </a:bodyPr>
          <a:lstStyle/>
          <a:p>
            <a:pPr algn="just">
              <a:buFont typeface="Wingdings" pitchFamily="2" charset="2"/>
              <a:buChar char="ü"/>
            </a:pPr>
            <a:r>
              <a:rPr lang="en-US" sz="5100" b="1" dirty="0" smtClean="0">
                <a:latin typeface="Times New Roman" pitchFamily="18" charset="0"/>
                <a:cs typeface="Times New Roman" pitchFamily="18" charset="0"/>
              </a:rPr>
              <a:t>Why we need a Microprocessor ?</a:t>
            </a:r>
          </a:p>
          <a:p>
            <a:pPr algn="just">
              <a:buFont typeface="Courier New" pitchFamily="49" charset="0"/>
              <a:buChar char="o"/>
            </a:pPr>
            <a:r>
              <a:rPr lang="en-US" sz="4400" dirty="0" smtClean="0">
                <a:latin typeface="Times New Roman" pitchFamily="18" charset="0"/>
                <a:cs typeface="Times New Roman" pitchFamily="18" charset="0"/>
              </a:rPr>
              <a:t>A microprocessor is similar to our human brain, it can be trained to do anything. </a:t>
            </a:r>
          </a:p>
          <a:p>
            <a:pPr algn="just">
              <a:buFont typeface="Courier New" pitchFamily="49" charset="0"/>
              <a:buChar char="o"/>
            </a:pPr>
            <a:r>
              <a:rPr lang="en-US" sz="4400" dirty="0" smtClean="0">
                <a:latin typeface="Times New Roman" pitchFamily="18" charset="0"/>
                <a:cs typeface="Times New Roman" pitchFamily="18" charset="0"/>
              </a:rPr>
              <a:t>It can be programmed to do anything we want based on it’s instruction set and capabilities. </a:t>
            </a:r>
          </a:p>
          <a:p>
            <a:pPr algn="just">
              <a:buFont typeface="Courier New" pitchFamily="49" charset="0"/>
              <a:buChar char="o"/>
            </a:pPr>
            <a:r>
              <a:rPr lang="en-US" sz="4400" dirty="0" smtClean="0">
                <a:latin typeface="Times New Roman" pitchFamily="18" charset="0"/>
                <a:cs typeface="Times New Roman" pitchFamily="18" charset="0"/>
              </a:rPr>
              <a:t>Sometimes solutions are very complex, circuits also becomes very complex if we try to solve it without programming.</a:t>
            </a:r>
          </a:p>
          <a:p>
            <a:pPr algn="just">
              <a:buFont typeface="Wingdings" pitchFamily="2" charset="2"/>
              <a:buChar char="§"/>
            </a:pPr>
            <a:r>
              <a:rPr lang="en-US" sz="4400" dirty="0" smtClean="0">
                <a:solidFill>
                  <a:srgbClr val="002060"/>
                </a:solidFill>
                <a:latin typeface="Times New Roman" pitchFamily="18" charset="0"/>
                <a:cs typeface="Times New Roman" pitchFamily="18" charset="0"/>
              </a:rPr>
              <a:t>Here is my analogy. Imagine you want to make a big building. Usage of BRICKS will make the construction process simple and cost effective. And it will also give you the freedom to make the building in shape and size what you like. Instruction set in a microprocessor are the bricks which you can use to solve your problem. By using those instructions you can easily solve complex program.</a:t>
            </a:r>
            <a:endParaRPr lang="en-US" sz="4400" dirty="0">
              <a:solidFill>
                <a:srgbClr val="002060"/>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23526138-BD7B-4E5B-A0B3-958322636B42}"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6</a:t>
            </a:fld>
            <a:endParaRPr lang="en-US"/>
          </a:p>
        </p:txBody>
      </p:sp>
    </p:spTree>
    <p:extLst>
      <p:ext uri="{BB962C8B-B14F-4D97-AF65-F5344CB8AC3E}">
        <p14:creationId xmlns:p14="http://schemas.microsoft.com/office/powerpoint/2010/main" xmlns="" val="34641912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Microprocessor (cont’d)</a:t>
            </a:r>
            <a:endParaRPr lang="en-US" sz="4000" dirty="0"/>
          </a:p>
        </p:txBody>
      </p:sp>
      <p:sp>
        <p:nvSpPr>
          <p:cNvPr id="3" name="Content Placeholder 2"/>
          <p:cNvSpPr>
            <a:spLocks noGrp="1"/>
          </p:cNvSpPr>
          <p:nvPr>
            <p:ph idx="1"/>
          </p:nvPr>
        </p:nvSpPr>
        <p:spPr>
          <a:xfrm>
            <a:off x="457200" y="1371600"/>
            <a:ext cx="8229600" cy="5181600"/>
          </a:xfrm>
        </p:spPr>
        <p:txBody>
          <a:bodyPr>
            <a:normAutofit fontScale="62500" lnSpcReduction="20000"/>
          </a:bodyPr>
          <a:lstStyle/>
          <a:p>
            <a:pPr algn="just">
              <a:buFont typeface="Wingdings" pitchFamily="2" charset="2"/>
              <a:buChar char="ü"/>
            </a:pPr>
            <a:r>
              <a:rPr lang="en-US" sz="5100" b="1" dirty="0" smtClean="0">
                <a:latin typeface="Times New Roman" pitchFamily="18" charset="0"/>
                <a:cs typeface="Times New Roman" pitchFamily="18" charset="0"/>
              </a:rPr>
              <a:t>How does a Microprocessor work ?</a:t>
            </a:r>
          </a:p>
          <a:p>
            <a:pPr algn="just">
              <a:buFont typeface="Courier New" pitchFamily="49" charset="0"/>
              <a:buChar char="o"/>
            </a:pPr>
            <a:r>
              <a:rPr lang="en-US" sz="3800" dirty="0" smtClean="0">
                <a:latin typeface="Times New Roman" pitchFamily="18" charset="0"/>
                <a:cs typeface="Times New Roman" pitchFamily="18" charset="0"/>
              </a:rPr>
              <a:t>A processor is the brain of a computer which basically consists of Arithmetical and Logical Unit (ALU), Control Unit and Register Array. </a:t>
            </a:r>
            <a:endParaRPr lang="bn-BD" sz="3800" dirty="0" smtClean="0">
              <a:latin typeface="Times New Roman" pitchFamily="18" charset="0"/>
              <a:cs typeface="Times New Roman" pitchFamily="18" charset="0"/>
            </a:endParaRPr>
          </a:p>
          <a:p>
            <a:pPr algn="just">
              <a:buFont typeface="Courier New" pitchFamily="49" charset="0"/>
              <a:buChar char="o"/>
            </a:pPr>
            <a:r>
              <a:rPr lang="en-US" sz="3800" dirty="0" smtClean="0">
                <a:latin typeface="Times New Roman" pitchFamily="18" charset="0"/>
                <a:cs typeface="Times New Roman" pitchFamily="18" charset="0"/>
              </a:rPr>
              <a:t>As the name indicates ALU performs all arithmetic and logical operations on the data received from input devices or memory.</a:t>
            </a:r>
            <a:endParaRPr lang="bn-BD" sz="3800" dirty="0" smtClean="0">
              <a:latin typeface="Times New Roman" pitchFamily="18" charset="0"/>
              <a:cs typeface="Times New Roman" pitchFamily="18" charset="0"/>
            </a:endParaRPr>
          </a:p>
          <a:p>
            <a:pPr algn="just">
              <a:buFont typeface="Courier New" pitchFamily="49" charset="0"/>
              <a:buChar char="o"/>
            </a:pPr>
            <a:r>
              <a:rPr lang="en-US" sz="3800" dirty="0" smtClean="0">
                <a:latin typeface="Times New Roman" pitchFamily="18" charset="0"/>
                <a:cs typeface="Times New Roman" pitchFamily="18" charset="0"/>
              </a:rPr>
              <a:t> Register array consists of a series of registers like accumulator (A), B, C, D etc. which acts as temporary fast access memory locations for processing data. </a:t>
            </a:r>
            <a:endParaRPr lang="bn-BD" sz="3800" dirty="0" smtClean="0">
              <a:latin typeface="Times New Roman" pitchFamily="18" charset="0"/>
              <a:cs typeface="Times New Roman" pitchFamily="18" charset="0"/>
            </a:endParaRPr>
          </a:p>
          <a:p>
            <a:pPr algn="just">
              <a:buFont typeface="Courier New" pitchFamily="49" charset="0"/>
              <a:buChar char="o"/>
            </a:pPr>
            <a:r>
              <a:rPr lang="en-US" sz="3800" dirty="0" smtClean="0">
                <a:latin typeface="Times New Roman" pitchFamily="18" charset="0"/>
                <a:cs typeface="Times New Roman" pitchFamily="18" charset="0"/>
              </a:rPr>
              <a:t>As the name indicates, control unit controls the flow of instructions and data throughout the system.</a:t>
            </a:r>
          </a:p>
          <a:p>
            <a:pPr algn="just">
              <a:buFont typeface="Wingdings" pitchFamily="2" charset="2"/>
              <a:buChar char="§"/>
            </a:pPr>
            <a:r>
              <a:rPr lang="en-US" sz="3800" dirty="0" smtClean="0">
                <a:solidFill>
                  <a:srgbClr val="002060"/>
                </a:solidFill>
                <a:latin typeface="Times New Roman" pitchFamily="18" charset="0"/>
                <a:cs typeface="Times New Roman" pitchFamily="18" charset="0"/>
              </a:rPr>
              <a:t>So basically a microprocessor takes input from input devices, process it as per instructions given in the memory and produces output.</a:t>
            </a:r>
          </a:p>
          <a:p>
            <a:endParaRPr lang="en-US" dirty="0"/>
          </a:p>
        </p:txBody>
      </p:sp>
      <p:sp>
        <p:nvSpPr>
          <p:cNvPr id="4" name="Date Placeholder 3"/>
          <p:cNvSpPr>
            <a:spLocks noGrp="1"/>
          </p:cNvSpPr>
          <p:nvPr>
            <p:ph type="dt" sz="half" idx="10"/>
          </p:nvPr>
        </p:nvSpPr>
        <p:spPr/>
        <p:txBody>
          <a:bodyPr/>
          <a:lstStyle/>
          <a:p>
            <a:fld id="{D0BFBEA0-43A6-4798-B225-5E2B4A8FE3B8}"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7</a:t>
            </a:fld>
            <a:endParaRPr lang="en-US"/>
          </a:p>
        </p:txBody>
      </p:sp>
    </p:spTree>
    <p:extLst>
      <p:ext uri="{BB962C8B-B14F-4D97-AF65-F5344CB8AC3E}">
        <p14:creationId xmlns:p14="http://schemas.microsoft.com/office/powerpoint/2010/main" xmlns="" val="3134480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Microprocessor (cont’d)</a:t>
            </a:r>
            <a:endParaRPr lang="en-US" sz="4000" dirty="0"/>
          </a:p>
        </p:txBody>
      </p:sp>
      <p:sp>
        <p:nvSpPr>
          <p:cNvPr id="3" name="Content Placeholder 2"/>
          <p:cNvSpPr>
            <a:spLocks noGrp="1"/>
          </p:cNvSpPr>
          <p:nvPr>
            <p:ph idx="1"/>
          </p:nvPr>
        </p:nvSpPr>
        <p:spPr>
          <a:xfrm>
            <a:off x="457200" y="1371600"/>
            <a:ext cx="8229600" cy="5029200"/>
          </a:xfrm>
        </p:spPr>
        <p:txBody>
          <a:bodyPr>
            <a:normAutofit fontScale="47500" lnSpcReduction="20000"/>
          </a:bodyPr>
          <a:lstStyle/>
          <a:p>
            <a:pPr algn="just">
              <a:buFont typeface="Wingdings" pitchFamily="2" charset="2"/>
              <a:buChar char="ü"/>
            </a:pPr>
            <a:r>
              <a:rPr lang="en-US" sz="6700" b="1" dirty="0" smtClean="0">
                <a:latin typeface="Times New Roman" pitchFamily="18" charset="0"/>
                <a:cs typeface="Times New Roman" pitchFamily="18" charset="0"/>
              </a:rPr>
              <a:t>Advantages of a Microprocessor</a:t>
            </a:r>
          </a:p>
          <a:p>
            <a:pPr algn="just">
              <a:buFont typeface="Courier New" pitchFamily="49" charset="0"/>
              <a:buChar char="o"/>
            </a:pPr>
            <a:r>
              <a:rPr lang="en-US" sz="4500" b="1" dirty="0" smtClean="0">
                <a:latin typeface="Times New Roman" pitchFamily="18" charset="0"/>
                <a:cs typeface="Times New Roman" pitchFamily="18" charset="0"/>
              </a:rPr>
              <a:t>Low</a:t>
            </a:r>
            <a:r>
              <a:rPr lang="bn-BD" sz="4500" b="1" dirty="0" smtClean="0">
                <a:latin typeface="Times New Roman" pitchFamily="18" charset="0"/>
                <a:cs typeface="Times New Roman" pitchFamily="18" charset="0"/>
              </a:rPr>
              <a:t> </a:t>
            </a:r>
            <a:r>
              <a:rPr lang="en-US" sz="4500" b="1" dirty="0" smtClean="0">
                <a:latin typeface="Times New Roman" pitchFamily="18" charset="0"/>
                <a:cs typeface="Times New Roman" pitchFamily="18" charset="0"/>
              </a:rPr>
              <a:t>Cost</a:t>
            </a:r>
            <a:endParaRPr lang="bn-BD" sz="4500" b="1" dirty="0">
              <a:latin typeface="Times New Roman" pitchFamily="18" charset="0"/>
              <a:cs typeface="Times New Roman" pitchFamily="18" charset="0"/>
            </a:endParaRPr>
          </a:p>
          <a:p>
            <a:pPr algn="just"/>
            <a:r>
              <a:rPr lang="en-US" sz="4500" dirty="0" smtClean="0">
                <a:latin typeface="Times New Roman" pitchFamily="18" charset="0"/>
                <a:cs typeface="Times New Roman" pitchFamily="18" charset="0"/>
              </a:rPr>
              <a:t>Microprocessors are available at low cost due to integrated circuit technology. Which will reduce the cost of a computer system.</a:t>
            </a:r>
            <a:endParaRPr lang="bn-BD" sz="4500" dirty="0" smtClean="0">
              <a:latin typeface="Times New Roman" pitchFamily="18" charset="0"/>
              <a:cs typeface="Times New Roman" pitchFamily="18" charset="0"/>
            </a:endParaRPr>
          </a:p>
          <a:p>
            <a:pPr algn="just">
              <a:buFont typeface="Courier New" pitchFamily="49" charset="0"/>
              <a:buChar char="o"/>
            </a:pPr>
            <a:r>
              <a:rPr lang="en-US" sz="4500" dirty="0" smtClean="0">
                <a:latin typeface="Times New Roman" pitchFamily="18" charset="0"/>
                <a:cs typeface="Times New Roman" pitchFamily="18" charset="0"/>
              </a:rPr>
              <a:t> </a:t>
            </a:r>
            <a:r>
              <a:rPr lang="en-US" sz="4500" b="1" dirty="0" smtClean="0">
                <a:latin typeface="Times New Roman" pitchFamily="18" charset="0"/>
                <a:cs typeface="Times New Roman" pitchFamily="18" charset="0"/>
              </a:rPr>
              <a:t>High Speed</a:t>
            </a:r>
            <a:endParaRPr lang="bn-BD" sz="4500" b="1" dirty="0" smtClean="0">
              <a:latin typeface="Times New Roman" pitchFamily="18" charset="0"/>
              <a:cs typeface="Times New Roman" pitchFamily="18" charset="0"/>
            </a:endParaRPr>
          </a:p>
          <a:p>
            <a:pPr algn="just"/>
            <a:r>
              <a:rPr lang="en-US" sz="4500" dirty="0" smtClean="0">
                <a:latin typeface="Times New Roman" pitchFamily="18" charset="0"/>
                <a:cs typeface="Times New Roman" pitchFamily="18" charset="0"/>
              </a:rPr>
              <a:t>Microprocessor chips can work at very high speed due to the technology involved in it. It is capable of executing millions of instructions per second.</a:t>
            </a:r>
            <a:endParaRPr lang="bn-BD" sz="4500" dirty="0" smtClean="0">
              <a:latin typeface="Times New Roman" pitchFamily="18" charset="0"/>
              <a:cs typeface="Times New Roman" pitchFamily="18" charset="0"/>
            </a:endParaRPr>
          </a:p>
          <a:p>
            <a:pPr algn="just">
              <a:buFont typeface="Courier New" pitchFamily="49" charset="0"/>
              <a:buChar char="o"/>
            </a:pPr>
            <a:r>
              <a:rPr lang="en-US" sz="4500" dirty="0" smtClean="0">
                <a:latin typeface="Times New Roman" pitchFamily="18" charset="0"/>
                <a:cs typeface="Times New Roman" pitchFamily="18" charset="0"/>
              </a:rPr>
              <a:t> </a:t>
            </a:r>
            <a:r>
              <a:rPr lang="en-US" sz="4500" b="1" dirty="0" smtClean="0">
                <a:latin typeface="Times New Roman" pitchFamily="18" charset="0"/>
                <a:cs typeface="Times New Roman" pitchFamily="18" charset="0"/>
              </a:rPr>
              <a:t>Small Size</a:t>
            </a:r>
            <a:endParaRPr lang="bn-BD" sz="4500" b="1" dirty="0" smtClean="0">
              <a:latin typeface="Times New Roman" pitchFamily="18" charset="0"/>
              <a:cs typeface="Times New Roman" pitchFamily="18" charset="0"/>
            </a:endParaRPr>
          </a:p>
          <a:p>
            <a:pPr algn="just"/>
            <a:r>
              <a:rPr lang="en-US" sz="4500" dirty="0" smtClean="0">
                <a:latin typeface="Times New Roman" pitchFamily="18" charset="0"/>
                <a:cs typeface="Times New Roman" pitchFamily="18" charset="0"/>
              </a:rPr>
              <a:t>Due to very large scale and ultra large scale integration technology, a microprocessor is fabricated in a very less footprint. This will reduce the size of the entire computer system.</a:t>
            </a:r>
            <a:endParaRPr lang="en-US" sz="4500" dirty="0" smtClean="0">
              <a:effectLst/>
              <a:latin typeface="Times New Roman" pitchFamily="18" charset="0"/>
              <a:cs typeface="Times New Roman" pitchFamily="18" charset="0"/>
            </a:endParaRPr>
          </a:p>
          <a:p>
            <a:pPr algn="just">
              <a:buFont typeface="Courier New" pitchFamily="49" charset="0"/>
              <a:buChar char="o"/>
            </a:pPr>
            <a:r>
              <a:rPr lang="en-US" sz="4500" b="1" dirty="0" smtClean="0">
                <a:latin typeface="Times New Roman" pitchFamily="18" charset="0"/>
                <a:cs typeface="Times New Roman" pitchFamily="18" charset="0"/>
              </a:rPr>
              <a:t>Versatile</a:t>
            </a:r>
            <a:endParaRPr lang="bn-BD" sz="4500" b="1" dirty="0" smtClean="0">
              <a:latin typeface="Times New Roman" pitchFamily="18" charset="0"/>
              <a:cs typeface="Times New Roman" pitchFamily="18" charset="0"/>
            </a:endParaRPr>
          </a:p>
          <a:p>
            <a:pPr algn="just"/>
            <a:r>
              <a:rPr lang="en-US" sz="4500" dirty="0" smtClean="0">
                <a:latin typeface="Times New Roman" pitchFamily="18" charset="0"/>
                <a:cs typeface="Times New Roman" pitchFamily="18" charset="0"/>
              </a:rPr>
              <a:t>Microprocessors are very versatile, the same chip can be used for a number of applications by simply changing the program (instructions stored in the memory)</a:t>
            </a:r>
            <a:endParaRPr lang="en-US" sz="45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449F812B-BEF7-4564-91E8-3BDE3B8AE25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8</a:t>
            </a:fld>
            <a:endParaRPr lang="en-US"/>
          </a:p>
        </p:txBody>
      </p:sp>
    </p:spTree>
    <p:extLst>
      <p:ext uri="{BB962C8B-B14F-4D97-AF65-F5344CB8AC3E}">
        <p14:creationId xmlns:p14="http://schemas.microsoft.com/office/powerpoint/2010/main" xmlns="" val="40832216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Microprocessor (cont’d)</a:t>
            </a:r>
            <a:endParaRPr lang="en-US" sz="4000" dirty="0"/>
          </a:p>
        </p:txBody>
      </p:sp>
      <p:sp>
        <p:nvSpPr>
          <p:cNvPr id="3" name="Content Placeholder 2"/>
          <p:cNvSpPr>
            <a:spLocks noGrp="1"/>
          </p:cNvSpPr>
          <p:nvPr>
            <p:ph idx="1"/>
          </p:nvPr>
        </p:nvSpPr>
        <p:spPr>
          <a:xfrm>
            <a:off x="457200" y="1447800"/>
            <a:ext cx="8229600" cy="5029200"/>
          </a:xfrm>
        </p:spPr>
        <p:txBody>
          <a:bodyPr>
            <a:normAutofit fontScale="55000" lnSpcReduction="20000"/>
          </a:bodyPr>
          <a:lstStyle/>
          <a:p>
            <a:pPr>
              <a:buFont typeface="Wingdings" pitchFamily="2" charset="2"/>
              <a:buChar char="ü"/>
            </a:pPr>
            <a:r>
              <a:rPr lang="en-US" sz="5100" b="1" dirty="0" smtClean="0">
                <a:latin typeface="Times New Roman" pitchFamily="18" charset="0"/>
                <a:cs typeface="Times New Roman" pitchFamily="18" charset="0"/>
              </a:rPr>
              <a:t>Advantages of a Microprocessor</a:t>
            </a:r>
          </a:p>
          <a:p>
            <a:pPr>
              <a:buFont typeface="Courier New" pitchFamily="49" charset="0"/>
              <a:buChar char="o"/>
            </a:pPr>
            <a:r>
              <a:rPr lang="en-US" sz="3800" b="1" dirty="0" smtClean="0">
                <a:latin typeface="Times New Roman" pitchFamily="18" charset="0"/>
                <a:cs typeface="Times New Roman" pitchFamily="18" charset="0"/>
              </a:rPr>
              <a:t>Low Power Consumption</a:t>
            </a:r>
            <a:endParaRPr lang="bn-BD" sz="3800" b="1" dirty="0" smtClean="0">
              <a:latin typeface="Times New Roman" pitchFamily="18" charset="0"/>
              <a:cs typeface="Times New Roman" pitchFamily="18" charset="0"/>
            </a:endParaRPr>
          </a:p>
          <a:p>
            <a:pPr algn="just"/>
            <a:r>
              <a:rPr lang="en-US" sz="3800" dirty="0" smtClean="0">
                <a:latin typeface="Times New Roman" pitchFamily="18" charset="0"/>
                <a:cs typeface="Times New Roman" pitchFamily="18" charset="0"/>
              </a:rPr>
              <a:t>Microprocessors are usually manufactured using metal oxide semiconductor technology, in which MOSFETs (Metal Oxide Semiconductor Field Effect Transistors) are working in saturation and cut off modes. So the power consumption is very low compared to others. </a:t>
            </a:r>
            <a:endParaRPr lang="bn-BD" sz="3800" dirty="0" smtClean="0">
              <a:latin typeface="Times New Roman" pitchFamily="18" charset="0"/>
            </a:endParaRPr>
          </a:p>
          <a:p>
            <a:pPr>
              <a:buFont typeface="Courier New" pitchFamily="49" charset="0"/>
              <a:buChar char="o"/>
            </a:pPr>
            <a:r>
              <a:rPr lang="en-US" sz="3800" b="1" dirty="0" smtClean="0">
                <a:latin typeface="Times New Roman" pitchFamily="18" charset="0"/>
                <a:cs typeface="Times New Roman" pitchFamily="18" charset="0"/>
              </a:rPr>
              <a:t>Less Heat Generation</a:t>
            </a:r>
            <a:endParaRPr lang="bn-BD" sz="3800" b="1" dirty="0" smtClean="0">
              <a:latin typeface="Times New Roman" pitchFamily="18" charset="0"/>
              <a:cs typeface="Times New Roman" pitchFamily="18" charset="0"/>
            </a:endParaRPr>
          </a:p>
          <a:p>
            <a:pPr algn="just"/>
            <a:r>
              <a:rPr lang="en-US" sz="3800" dirty="0" smtClean="0">
                <a:latin typeface="Times New Roman" pitchFamily="18" charset="0"/>
                <a:cs typeface="Times New Roman" pitchFamily="18" charset="0"/>
              </a:rPr>
              <a:t>Compared to vacuum tube devices, semiconductor devices won’t emit that much heat. </a:t>
            </a:r>
            <a:endParaRPr lang="bn-BD" sz="3800" dirty="0" smtClean="0">
              <a:latin typeface="Times New Roman" pitchFamily="18" charset="0"/>
            </a:endParaRPr>
          </a:p>
          <a:p>
            <a:pPr>
              <a:buFont typeface="Courier New" pitchFamily="49" charset="0"/>
              <a:buChar char="o"/>
            </a:pPr>
            <a:r>
              <a:rPr lang="en-US" sz="3800" b="1" dirty="0" smtClean="0">
                <a:latin typeface="Times New Roman" pitchFamily="18" charset="0"/>
                <a:cs typeface="Times New Roman" pitchFamily="18" charset="0"/>
              </a:rPr>
              <a:t>Reliable</a:t>
            </a:r>
            <a:endParaRPr lang="bn-BD" sz="3800" b="1" dirty="0" smtClean="0">
              <a:latin typeface="Times New Roman" pitchFamily="18" charset="0"/>
              <a:cs typeface="Times New Roman" pitchFamily="18" charset="0"/>
            </a:endParaRPr>
          </a:p>
          <a:p>
            <a:pPr algn="just"/>
            <a:r>
              <a:rPr lang="en-US" sz="3800" dirty="0" smtClean="0">
                <a:latin typeface="Times New Roman" pitchFamily="18" charset="0"/>
                <a:cs typeface="Times New Roman" pitchFamily="18" charset="0"/>
              </a:rPr>
              <a:t>Microprocessors are very reliable, failure rate is very less as semiconductor technology is used. </a:t>
            </a:r>
            <a:endParaRPr lang="bn-BD" sz="3800" dirty="0" smtClean="0">
              <a:latin typeface="Times New Roman" pitchFamily="18" charset="0"/>
            </a:endParaRPr>
          </a:p>
          <a:p>
            <a:pPr>
              <a:buFont typeface="Courier New" pitchFamily="49" charset="0"/>
              <a:buChar char="o"/>
            </a:pPr>
            <a:r>
              <a:rPr lang="en-US" sz="3800" b="1" dirty="0" smtClean="0">
                <a:latin typeface="Times New Roman" pitchFamily="18" charset="0"/>
                <a:cs typeface="Times New Roman" pitchFamily="18" charset="0"/>
              </a:rPr>
              <a:t>Portable</a:t>
            </a:r>
            <a:endParaRPr lang="bn-BD" sz="3800" b="1" dirty="0" smtClean="0">
              <a:latin typeface="Times New Roman" pitchFamily="18" charset="0"/>
              <a:cs typeface="Times New Roman" pitchFamily="18" charset="0"/>
            </a:endParaRPr>
          </a:p>
          <a:p>
            <a:pPr algn="just"/>
            <a:r>
              <a:rPr lang="en-US" sz="3800" dirty="0" smtClean="0">
                <a:latin typeface="Times New Roman" pitchFamily="18" charset="0"/>
                <a:cs typeface="Times New Roman" pitchFamily="18" charset="0"/>
              </a:rPr>
              <a:t>Devices or computer system made with microprocessors can be made portable due to the small size and low power consumption.</a:t>
            </a:r>
            <a:endParaRPr lang="en-US" sz="38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110C9C2D-7A11-4C23-9764-70C95514FB8A}"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9</a:t>
            </a:fld>
            <a:endParaRPr lang="en-US"/>
          </a:p>
        </p:txBody>
      </p:sp>
    </p:spTree>
    <p:extLst>
      <p:ext uri="{BB962C8B-B14F-4D97-AF65-F5344CB8AC3E}">
        <p14:creationId xmlns:p14="http://schemas.microsoft.com/office/powerpoint/2010/main" xmlns="" val="42749878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275</TotalTime>
  <Words>3490</Words>
  <Application>Microsoft Office PowerPoint</Application>
  <PresentationFormat>On-screen Show (4:3)</PresentationFormat>
  <Paragraphs>317</Paragraphs>
  <Slides>34</Slides>
  <Notes>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CSE 301 Microprocessors</vt:lpstr>
      <vt:lpstr>Slide 2</vt:lpstr>
      <vt:lpstr>Slide 3</vt:lpstr>
      <vt:lpstr>Microprocessor (cont’d)</vt:lpstr>
      <vt:lpstr>Microprocessor (cont’d)</vt:lpstr>
      <vt:lpstr>Microprocessor (cont’d)</vt:lpstr>
      <vt:lpstr>Microprocessor (cont’d)</vt:lpstr>
      <vt:lpstr>Microprocessor (cont’d)</vt:lpstr>
      <vt:lpstr>Microprocessor (cont’d)</vt:lpstr>
      <vt:lpstr>Microprocessor (cont’d)</vt:lpstr>
      <vt:lpstr>Microprocessor (cont’d)</vt:lpstr>
      <vt:lpstr>Microprocessor (cont’d)</vt:lpstr>
      <vt:lpstr>Microprocessor (cont’d)</vt:lpstr>
      <vt:lpstr>Microprocessor (cont’d)</vt:lpstr>
      <vt:lpstr>Microprocessor (cont’d)</vt:lpstr>
      <vt:lpstr>Microprocessor</vt:lpstr>
      <vt:lpstr>Microcomputers</vt:lpstr>
      <vt:lpstr>Evolution of Microprocessor (cont’d) </vt:lpstr>
      <vt:lpstr>Evolution of Microprocessor (cont’d)</vt:lpstr>
      <vt:lpstr>Evolution of Microprocessor (cont’d)</vt:lpstr>
      <vt:lpstr>Evolution of Microprocessor (cont’d)</vt:lpstr>
      <vt:lpstr>Evolution of Microprocessor (cont’d)</vt:lpstr>
      <vt:lpstr>Evolution of Microprocessor</vt:lpstr>
      <vt:lpstr>Microprocessor Applications (cont’d)  </vt:lpstr>
      <vt:lpstr>Microprocessor Applications (cont’d)</vt:lpstr>
      <vt:lpstr>Microprocessor Applications (cont’d)</vt:lpstr>
      <vt:lpstr>Microprocessor Applications (cont’d)</vt:lpstr>
      <vt:lpstr>Microprocessor Applications (cont’d)</vt:lpstr>
      <vt:lpstr>Microprocessor Applications</vt:lpstr>
      <vt:lpstr>  Architecture of a Simple Microprocessor (cont’d)  </vt:lpstr>
      <vt:lpstr>Architecture of a Simple Microprocessor (cont’d)</vt:lpstr>
      <vt:lpstr>Architecture of a Simple Microprocessor</vt:lpstr>
      <vt:lpstr>Coprocessors (cont’d)</vt:lpstr>
      <vt:lpstr>Coprocessors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301 Microprocessors</dc:title>
  <dc:creator>User</dc:creator>
  <cp:lastModifiedBy>hp</cp:lastModifiedBy>
  <cp:revision>86</cp:revision>
  <dcterms:created xsi:type="dcterms:W3CDTF">2020-03-25T03:39:18Z</dcterms:created>
  <dcterms:modified xsi:type="dcterms:W3CDTF">2020-04-02T05:40:41Z</dcterms:modified>
</cp:coreProperties>
</file>