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4" autoAdjust="0"/>
    <p:restoredTop sz="94660"/>
  </p:normalViewPr>
  <p:slideViewPr>
    <p:cSldViewPr>
      <p:cViewPr varScale="1">
        <p:scale>
          <a:sx n="68" d="100"/>
          <a:sy n="6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FE65F-864C-4C93-B89A-10B71B910A0C}" type="datetimeFigureOut">
              <a:rPr lang="en-US" smtClean="0"/>
              <a:t>5/20/2018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7E728-1332-408F-A9F7-C2E514DB0E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7E728-1332-408F-A9F7-C2E514DB0EDD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FF1-62BE-45EB-9433-8E0D7D344516}" type="datetimeFigureOut">
              <a:rPr lang="en-US" smtClean="0"/>
              <a:pPr/>
              <a:t>5/20/2018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C0F9A-247A-481F-B117-CA2A8DB24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80295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057400"/>
            <a:ext cx="25622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971800"/>
            <a:ext cx="78962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r="33955"/>
          <a:stretch>
            <a:fillRect/>
          </a:stretch>
        </p:blipFill>
        <p:spPr bwMode="auto">
          <a:xfrm>
            <a:off x="5586808" y="2514600"/>
            <a:ext cx="355719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variables:</a:t>
            </a:r>
          </a:p>
          <a:p>
            <a:pPr algn="ctr"/>
            <a:r>
              <a:rPr lang="en-US" dirty="0" smtClean="0"/>
              <a:t>A: Integer</a:t>
            </a:r>
          </a:p>
          <a:p>
            <a:pPr algn="ctr"/>
            <a:r>
              <a:rPr lang="en-US" dirty="0" smtClean="0"/>
              <a:t>TEMP: Integer</a:t>
            </a:r>
          </a:p>
          <a:p>
            <a:pPr algn="ctr"/>
            <a:r>
              <a:rPr lang="en-US" dirty="0" smtClean="0"/>
              <a:t>PTR: Integer</a:t>
            </a:r>
          </a:p>
          <a:p>
            <a:pPr algn="ctr"/>
            <a:r>
              <a:rPr lang="en-US" dirty="0" smtClean="0"/>
              <a:t>K: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5334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m</a:t>
            </a:r>
            <a:r>
              <a:rPr lang="en-US" dirty="0" smtClean="0"/>
              <a:t>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A[10], ITEM, PTR, K, N=9;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r="33955"/>
          <a:stretch>
            <a:fillRect/>
          </a:stretch>
        </p:blipFill>
        <p:spPr bwMode="auto">
          <a:xfrm>
            <a:off x="5586808" y="2514600"/>
            <a:ext cx="355719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variables:</a:t>
            </a:r>
          </a:p>
          <a:p>
            <a:pPr algn="ctr"/>
            <a:r>
              <a:rPr lang="en-US" dirty="0" smtClean="0"/>
              <a:t>A: Integer</a:t>
            </a:r>
          </a:p>
          <a:p>
            <a:pPr algn="ctr"/>
            <a:r>
              <a:rPr lang="en-US" dirty="0" smtClean="0"/>
              <a:t>TEMP: Integer</a:t>
            </a:r>
          </a:p>
          <a:p>
            <a:pPr algn="ctr"/>
            <a:r>
              <a:rPr lang="en-US" dirty="0" smtClean="0"/>
              <a:t>PTR: Integer</a:t>
            </a:r>
          </a:p>
          <a:p>
            <a:pPr algn="ctr"/>
            <a:r>
              <a:rPr lang="en-US" dirty="0" smtClean="0"/>
              <a:t>K: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5334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m</a:t>
            </a:r>
            <a:r>
              <a:rPr lang="en-US" dirty="0" smtClean="0"/>
              <a:t>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A[10], ITEM, PTR, K, N=9;</a:t>
            </a:r>
          </a:p>
          <a:p>
            <a:r>
              <a:rPr lang="en-US" dirty="0" smtClean="0"/>
              <a:t>A[0]=-99999;</a:t>
            </a:r>
          </a:p>
          <a:p>
            <a:r>
              <a:rPr lang="en-US" dirty="0" smtClean="0"/>
              <a:t>for(K=2;K&lt;=N;K++)		//Step 2</a:t>
            </a:r>
          </a:p>
          <a:p>
            <a:r>
              <a:rPr lang="en-US" dirty="0" smtClean="0"/>
              <a:t>{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r="33955"/>
          <a:stretch>
            <a:fillRect/>
          </a:stretch>
        </p:blipFill>
        <p:spPr bwMode="auto">
          <a:xfrm>
            <a:off x="5586808" y="2514600"/>
            <a:ext cx="355719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variables:</a:t>
            </a:r>
          </a:p>
          <a:p>
            <a:pPr algn="ctr"/>
            <a:r>
              <a:rPr lang="en-US" dirty="0" smtClean="0"/>
              <a:t>A: Integer</a:t>
            </a:r>
          </a:p>
          <a:p>
            <a:pPr algn="ctr"/>
            <a:r>
              <a:rPr lang="en-US" dirty="0" smtClean="0"/>
              <a:t>TEMP: Integer</a:t>
            </a:r>
          </a:p>
          <a:p>
            <a:pPr algn="ctr"/>
            <a:r>
              <a:rPr lang="en-US" dirty="0" smtClean="0"/>
              <a:t>PTR: Integer</a:t>
            </a:r>
          </a:p>
          <a:p>
            <a:pPr algn="ctr"/>
            <a:r>
              <a:rPr lang="en-US" dirty="0" smtClean="0"/>
              <a:t>K: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5334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m</a:t>
            </a:r>
            <a:r>
              <a:rPr lang="en-US" dirty="0" smtClean="0"/>
              <a:t>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A[10], ITEM, PTR, K, N=9;</a:t>
            </a:r>
          </a:p>
          <a:p>
            <a:r>
              <a:rPr lang="en-US" dirty="0" smtClean="0"/>
              <a:t>A[0]=-99999;</a:t>
            </a:r>
          </a:p>
          <a:p>
            <a:r>
              <a:rPr lang="en-US" dirty="0" smtClean="0"/>
              <a:t>for(K=2;K&lt;=N;K++)		//Step 2</a:t>
            </a:r>
          </a:p>
          <a:p>
            <a:r>
              <a:rPr lang="en-US" dirty="0" smtClean="0"/>
              <a:t>{</a:t>
            </a:r>
            <a:endParaRPr lang="en-US" dirty="0" smtClean="0"/>
          </a:p>
          <a:p>
            <a:r>
              <a:rPr lang="en-US" dirty="0" smtClean="0"/>
              <a:t>TEMP=A[K];		//Step 3</a:t>
            </a:r>
          </a:p>
          <a:p>
            <a:r>
              <a:rPr lang="en-US" dirty="0" smtClean="0"/>
              <a:t>PTR=K-1			//Step3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r="33955"/>
          <a:stretch>
            <a:fillRect/>
          </a:stretch>
        </p:blipFill>
        <p:spPr bwMode="auto">
          <a:xfrm>
            <a:off x="5586808" y="2514600"/>
            <a:ext cx="355719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variables:</a:t>
            </a:r>
          </a:p>
          <a:p>
            <a:pPr algn="ctr"/>
            <a:r>
              <a:rPr lang="en-US" dirty="0" smtClean="0"/>
              <a:t>A: Integer</a:t>
            </a:r>
          </a:p>
          <a:p>
            <a:pPr algn="ctr"/>
            <a:r>
              <a:rPr lang="en-US" dirty="0" smtClean="0"/>
              <a:t>TEMP: Integer</a:t>
            </a:r>
          </a:p>
          <a:p>
            <a:pPr algn="ctr"/>
            <a:r>
              <a:rPr lang="en-US" dirty="0" smtClean="0"/>
              <a:t>PTR: Integer</a:t>
            </a:r>
          </a:p>
          <a:p>
            <a:pPr algn="ctr"/>
            <a:r>
              <a:rPr lang="en-US" dirty="0" smtClean="0"/>
              <a:t>K: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5334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m</a:t>
            </a:r>
            <a:r>
              <a:rPr lang="en-US" dirty="0" smtClean="0"/>
              <a:t>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A[10], ITEM, PTR, K, N=9;</a:t>
            </a:r>
          </a:p>
          <a:p>
            <a:r>
              <a:rPr lang="en-US" dirty="0" smtClean="0"/>
              <a:t>A[0]=-99999;</a:t>
            </a:r>
          </a:p>
          <a:p>
            <a:r>
              <a:rPr lang="en-US" dirty="0" smtClean="0"/>
              <a:t>for(K=2;K&lt;=N;K++)</a:t>
            </a:r>
          </a:p>
          <a:p>
            <a:r>
              <a:rPr lang="en-US" dirty="0" smtClean="0"/>
              <a:t>{</a:t>
            </a:r>
            <a:endParaRPr lang="en-US" dirty="0" smtClean="0"/>
          </a:p>
          <a:p>
            <a:r>
              <a:rPr lang="en-US" dirty="0" smtClean="0"/>
              <a:t>TEMP=A[K];</a:t>
            </a:r>
          </a:p>
          <a:p>
            <a:r>
              <a:rPr lang="en-US" dirty="0" smtClean="0"/>
              <a:t>PTR=K-1</a:t>
            </a:r>
          </a:p>
          <a:p>
            <a:r>
              <a:rPr lang="en-US" dirty="0" smtClean="0"/>
              <a:t>while(TEMP&lt;A[PTR])		//Step 4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A[PTR+1]=A[PTR];</a:t>
            </a:r>
          </a:p>
          <a:p>
            <a:r>
              <a:rPr lang="en-US" dirty="0" smtClean="0"/>
              <a:t>PTR=PTR-1;</a:t>
            </a:r>
          </a:p>
          <a:p>
            <a:r>
              <a:rPr lang="en-US" dirty="0" smtClean="0"/>
              <a:t>}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4" cstate="print"/>
          <a:srcRect r="33955"/>
          <a:stretch>
            <a:fillRect/>
          </a:stretch>
        </p:blipFill>
        <p:spPr bwMode="auto">
          <a:xfrm>
            <a:off x="5586808" y="2514600"/>
            <a:ext cx="3557192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variables:</a:t>
            </a:r>
          </a:p>
          <a:p>
            <a:pPr algn="ctr"/>
            <a:r>
              <a:rPr lang="en-US" dirty="0" smtClean="0"/>
              <a:t>A: Integer</a:t>
            </a:r>
          </a:p>
          <a:p>
            <a:pPr algn="ctr"/>
            <a:r>
              <a:rPr lang="en-US" dirty="0" smtClean="0"/>
              <a:t>TEMP: Integer</a:t>
            </a:r>
          </a:p>
          <a:p>
            <a:pPr algn="ctr"/>
            <a:r>
              <a:rPr lang="en-US" dirty="0" smtClean="0"/>
              <a:t>PTR: Integer</a:t>
            </a:r>
          </a:p>
          <a:p>
            <a:pPr algn="ctr"/>
            <a:r>
              <a:rPr lang="en-US" dirty="0" smtClean="0"/>
              <a:t>K: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2362200"/>
            <a:ext cx="5334000" cy="403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m</a:t>
            </a:r>
            <a:r>
              <a:rPr lang="en-US" dirty="0" smtClean="0"/>
              <a:t>ain(){</a:t>
            </a:r>
          </a:p>
          <a:p>
            <a:r>
              <a:rPr lang="en-US" dirty="0" err="1" smtClean="0"/>
              <a:t>int</a:t>
            </a:r>
            <a:r>
              <a:rPr lang="en-US" dirty="0" smtClean="0"/>
              <a:t> A[10], ITEM, PTR, K, N=9;</a:t>
            </a:r>
          </a:p>
          <a:p>
            <a:r>
              <a:rPr lang="en-US" dirty="0" smtClean="0"/>
              <a:t>A[0]=-99999;</a:t>
            </a:r>
          </a:p>
          <a:p>
            <a:r>
              <a:rPr lang="en-US" dirty="0" smtClean="0"/>
              <a:t>for(K=2;K&lt;=N;K++)</a:t>
            </a:r>
          </a:p>
          <a:p>
            <a:r>
              <a:rPr lang="en-US" dirty="0" smtClean="0"/>
              <a:t>{</a:t>
            </a:r>
            <a:endParaRPr lang="en-US" dirty="0" smtClean="0"/>
          </a:p>
          <a:p>
            <a:r>
              <a:rPr lang="en-US" dirty="0" smtClean="0"/>
              <a:t>TEMP=A[K];</a:t>
            </a:r>
          </a:p>
          <a:p>
            <a:r>
              <a:rPr lang="en-US" dirty="0" smtClean="0"/>
              <a:t>PTR=K-1</a:t>
            </a:r>
          </a:p>
          <a:p>
            <a:r>
              <a:rPr lang="en-US" dirty="0" smtClean="0"/>
              <a:t>while(TEMP&lt;A[PTR])</a:t>
            </a:r>
          </a:p>
          <a:p>
            <a:r>
              <a:rPr lang="en-US" dirty="0" smtClean="0"/>
              <a:t>{</a:t>
            </a:r>
          </a:p>
          <a:p>
            <a:r>
              <a:rPr lang="en-US" dirty="0" smtClean="0"/>
              <a:t>A[PTR+1]=A[PTR];</a:t>
            </a:r>
          </a:p>
          <a:p>
            <a:r>
              <a:rPr lang="en-US" dirty="0" smtClean="0"/>
              <a:t>PTR=PTR-1;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A[PTR+1]=TEMP;		//Step 5</a:t>
            </a:r>
          </a:p>
          <a:p>
            <a:r>
              <a:rPr lang="en-US" dirty="0" smtClean="0"/>
              <a:t>}</a:t>
            </a:r>
          </a:p>
          <a:p>
            <a:r>
              <a:rPr lang="en-US" dirty="0" smtClean="0"/>
              <a:t>}			//Step 6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352800" y="5638800"/>
            <a:ext cx="9906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6705600" y="4876800"/>
            <a:ext cx="1524000" cy="914400"/>
          </a:xfrm>
          <a:prstGeom prst="wedgeEllipseCallout">
            <a:avLst>
              <a:gd name="adj1" fmla="val -182064"/>
              <a:gd name="adj2" fmla="val 655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429000" y="5638800"/>
            <a:ext cx="16764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6705600" y="4876800"/>
            <a:ext cx="1524000" cy="914400"/>
          </a:xfrm>
          <a:prstGeom prst="wedgeEllipseCallout">
            <a:avLst>
              <a:gd name="adj1" fmla="val -137756"/>
              <a:gd name="adj2" fmla="val 6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3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429000" y="5638800"/>
            <a:ext cx="22860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6705600" y="4876800"/>
            <a:ext cx="1524000" cy="914400"/>
          </a:xfrm>
          <a:prstGeom prst="wedgeEllipseCallout">
            <a:avLst>
              <a:gd name="adj1" fmla="val -88833"/>
              <a:gd name="adj2" fmla="val 64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4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429000" y="5638800"/>
            <a:ext cx="29718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Callout 14"/>
          <p:cNvSpPr/>
          <p:nvPr/>
        </p:nvSpPr>
        <p:spPr>
          <a:xfrm>
            <a:off x="7391400" y="3733800"/>
            <a:ext cx="1524000" cy="914400"/>
          </a:xfrm>
          <a:prstGeom prst="wedgeEllipseCallout">
            <a:avLst>
              <a:gd name="adj1" fmla="val -91602"/>
              <a:gd name="adj2" fmla="val 1901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5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505200" y="5638800"/>
            <a:ext cx="36576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391400" y="3733800"/>
            <a:ext cx="1524000" cy="914400"/>
          </a:xfrm>
          <a:prstGeom prst="wedgeEllipseCallout">
            <a:avLst>
              <a:gd name="adj1" fmla="val -39910"/>
              <a:gd name="adj2" fmla="val 184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6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3505200" y="5638800"/>
            <a:ext cx="4343400" cy="762000"/>
          </a:xfrm>
          <a:prstGeom prst="round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391400" y="3733800"/>
            <a:ext cx="1524000" cy="914400"/>
          </a:xfrm>
          <a:prstGeom prst="wedgeEllipseCallout">
            <a:avLst>
              <a:gd name="adj1" fmla="val 6244"/>
              <a:gd name="adj2" fmla="val 1763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 Item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81000" y="5638800"/>
            <a:ext cx="8382000" cy="838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Sorted after Pass 7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133600"/>
            <a:ext cx="8277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7650" y="2743200"/>
            <a:ext cx="8896350" cy="2679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505200" y="5715000"/>
          <a:ext cx="5029199" cy="609600"/>
        </p:xfrm>
        <a:graphic>
          <a:graphicData uri="http://schemas.openxmlformats.org/drawingml/2006/table">
            <a:tbl>
              <a:tblPr/>
              <a:tblGrid>
                <a:gridCol w="718457"/>
                <a:gridCol w="718457"/>
                <a:gridCol w="718457"/>
                <a:gridCol w="718457"/>
                <a:gridCol w="718457"/>
                <a:gridCol w="718457"/>
                <a:gridCol w="718457"/>
              </a:tblGrid>
              <a:tr h="609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203: Data Structure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67600" y="76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Data Structure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44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Sorting algorithms: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258127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438400"/>
            <a:ext cx="7543800" cy="416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" name="Group 17"/>
          <p:cNvGrpSpPr/>
          <p:nvPr/>
        </p:nvGrpSpPr>
        <p:grpSpPr>
          <a:xfrm>
            <a:off x="2286000" y="3200400"/>
            <a:ext cx="3657600" cy="990600"/>
            <a:chOff x="2286000" y="2971800"/>
            <a:chExt cx="3657600" cy="990600"/>
          </a:xfrm>
        </p:grpSpPr>
        <p:sp>
          <p:nvSpPr>
            <p:cNvPr id="13" name="Rectangle 12"/>
            <p:cNvSpPr/>
            <p:nvPr/>
          </p:nvSpPr>
          <p:spPr>
            <a:xfrm>
              <a:off x="2286000" y="3048000"/>
              <a:ext cx="609600" cy="381000"/>
            </a:xfrm>
            <a:prstGeom prst="rect">
              <a:avLst/>
            </a:prstGeom>
            <a:solidFill>
              <a:srgbClr val="00B05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19400" y="3581400"/>
              <a:ext cx="762000" cy="381000"/>
            </a:xfrm>
            <a:prstGeom prst="rect">
              <a:avLst/>
            </a:prstGeom>
            <a:solidFill>
              <a:srgbClr val="00B05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800600" y="3352800"/>
              <a:ext cx="609600" cy="381000"/>
            </a:xfrm>
            <a:prstGeom prst="rect">
              <a:avLst/>
            </a:prstGeom>
            <a:solidFill>
              <a:srgbClr val="00B05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638800" y="3429000"/>
              <a:ext cx="304800" cy="381000"/>
            </a:xfrm>
            <a:prstGeom prst="rect">
              <a:avLst/>
            </a:prstGeom>
            <a:solidFill>
              <a:srgbClr val="00B05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638800" y="2971800"/>
              <a:ext cx="304800" cy="381000"/>
            </a:xfrm>
            <a:prstGeom prst="rect">
              <a:avLst/>
            </a:prstGeom>
            <a:solidFill>
              <a:srgbClr val="00B050">
                <a:alpha val="6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114800" y="914400"/>
            <a:ext cx="1752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i="1" u="sng" dirty="0" smtClean="0"/>
              <a:t>List of variables:</a:t>
            </a:r>
          </a:p>
          <a:p>
            <a:pPr algn="ctr"/>
            <a:r>
              <a:rPr lang="en-US" sz="1600" dirty="0" smtClean="0"/>
              <a:t>A: Integer</a:t>
            </a:r>
          </a:p>
          <a:p>
            <a:pPr algn="ctr"/>
            <a:r>
              <a:rPr lang="en-US" sz="1600" dirty="0" smtClean="0"/>
              <a:t>TEMP: Integer</a:t>
            </a:r>
          </a:p>
          <a:p>
            <a:pPr algn="ctr"/>
            <a:r>
              <a:rPr lang="en-US" sz="1600" dirty="0" smtClean="0"/>
              <a:t>PTR: Integer</a:t>
            </a:r>
          </a:p>
          <a:p>
            <a:pPr algn="ctr"/>
            <a:r>
              <a:rPr lang="en-US" sz="1600" dirty="0" smtClean="0"/>
              <a:t>K: Integer</a:t>
            </a:r>
          </a:p>
          <a:p>
            <a:pPr algn="ctr"/>
            <a:r>
              <a:rPr lang="en-US" sz="1600" dirty="0" smtClean="0"/>
              <a:t>N: Integer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0" y="914400"/>
            <a:ext cx="2133600" cy="1524000"/>
          </a:xfrm>
          <a:prstGeom prst="rect">
            <a:avLst/>
          </a:prstGeom>
          <a:solidFill>
            <a:srgbClr val="00B050">
              <a:alpha val="6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u="sng" dirty="0" smtClean="0"/>
              <a:t>List of loops:</a:t>
            </a:r>
          </a:p>
          <a:p>
            <a:pPr algn="ctr"/>
            <a:r>
              <a:rPr lang="en-US" dirty="0" smtClean="0"/>
              <a:t>For loop in Step 2</a:t>
            </a:r>
          </a:p>
          <a:p>
            <a:pPr algn="ctr"/>
            <a:r>
              <a:rPr lang="en-US" dirty="0" smtClean="0"/>
              <a:t>While loop in step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2216</TotalTime>
  <Words>489</Words>
  <Application>Microsoft Office PowerPoint</Application>
  <PresentationFormat>On-screen Show (4:3)</PresentationFormat>
  <Paragraphs>195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209</cp:revision>
  <dcterms:created xsi:type="dcterms:W3CDTF">2018-03-13T11:27:28Z</dcterms:created>
  <dcterms:modified xsi:type="dcterms:W3CDTF">2018-05-20T12:17:50Z</dcterms:modified>
</cp:coreProperties>
</file>