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4" autoAdjust="0"/>
    <p:restoredTop sz="94660"/>
  </p:normalViewPr>
  <p:slideViewPr>
    <p:cSldViewPr>
      <p:cViewPr varScale="1">
        <p:scale>
          <a:sx n="68" d="100"/>
          <a:sy n="68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1FF1-62BE-45EB-9433-8E0D7D344516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0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this?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443038"/>
            <a:ext cx="35718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971800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A tree T has a root node, R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Each inner node contains one or more successors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If the root R has successors, each successor branches to a </a:t>
            </a:r>
            <a:r>
              <a:rPr lang="en-US" b="1" dirty="0" err="1" smtClean="0">
                <a:solidFill>
                  <a:srgbClr val="00B050"/>
                </a:solidFill>
              </a:rPr>
              <a:t>subtree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00B050"/>
                </a:solidFill>
              </a:rPr>
              <a:t>  The terminal nodes do not have any successor. These are called leaf nodes.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  The tree T is called empty tree, if its root R is empty.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If N is a node in T with left successor S1 and right successor S2,</a:t>
            </a:r>
          </a:p>
          <a:p>
            <a:pPr lvl="1"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N is called the parent of S1 and S2.</a:t>
            </a:r>
          </a:p>
          <a:p>
            <a:pPr lvl="1"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S1 and S2 are called child of N</a:t>
            </a:r>
          </a:p>
          <a:p>
            <a:pPr lvl="1"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S1 and S2 are called siblings.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Line drawn from a node N to its successor S is called edge.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A sequence of consecutive edges is called a path.</a:t>
            </a: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A path ending in a leaf is call branch</a:t>
            </a:r>
          </a:p>
        </p:txBody>
      </p:sp>
      <p:sp>
        <p:nvSpPr>
          <p:cNvPr id="81" name="Oval 80"/>
          <p:cNvSpPr/>
          <p:nvPr/>
        </p:nvSpPr>
        <p:spPr>
          <a:xfrm>
            <a:off x="5334000" y="1066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5720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6172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57150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49530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70866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38100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200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0386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4958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6388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105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248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934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772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3390900" y="1295400"/>
            <a:ext cx="4572000" cy="1828800"/>
            <a:chOff x="5143500" y="2514600"/>
            <a:chExt cx="4572000" cy="1828800"/>
          </a:xfrm>
        </p:grpSpPr>
        <p:cxnSp>
          <p:nvCxnSpPr>
            <p:cNvPr id="60" name="Straight Connector 59"/>
            <p:cNvCxnSpPr>
              <a:stCxn id="81" idx="4"/>
              <a:endCxn id="82" idx="0"/>
            </p:cNvCxnSpPr>
            <p:nvPr/>
          </p:nvCxnSpPr>
          <p:spPr>
            <a:xfrm flipH="1">
              <a:off x="6477000" y="2514600"/>
              <a:ext cx="7620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3" idx="0"/>
              <a:endCxn id="81" idx="4"/>
            </p:cNvCxnSpPr>
            <p:nvPr/>
          </p:nvCxnSpPr>
          <p:spPr>
            <a:xfrm flipH="1" flipV="1">
              <a:off x="7239000" y="2514600"/>
              <a:ext cx="8382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2" idx="3"/>
              <a:endCxn id="87" idx="7"/>
            </p:cNvCxnSpPr>
            <p:nvPr/>
          </p:nvCxnSpPr>
          <p:spPr>
            <a:xfrm flipH="1">
              <a:off x="5822763" y="3231963"/>
              <a:ext cx="546474" cy="470274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2" idx="4"/>
              <a:endCxn id="85" idx="0"/>
            </p:cNvCxnSpPr>
            <p:nvPr/>
          </p:nvCxnSpPr>
          <p:spPr>
            <a:xfrm>
              <a:off x="6477000" y="3276600"/>
              <a:ext cx="3810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83" idx="4"/>
              <a:endCxn id="84" idx="0"/>
            </p:cNvCxnSpPr>
            <p:nvPr/>
          </p:nvCxnSpPr>
          <p:spPr>
            <a:xfrm flipH="1">
              <a:off x="7620000" y="3276600"/>
              <a:ext cx="4572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6" idx="0"/>
              <a:endCxn id="83" idx="4"/>
            </p:cNvCxnSpPr>
            <p:nvPr/>
          </p:nvCxnSpPr>
          <p:spPr>
            <a:xfrm flipH="1" flipV="1">
              <a:off x="8077200" y="3276600"/>
              <a:ext cx="914400" cy="3048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4"/>
              <a:endCxn id="88" idx="0"/>
            </p:cNvCxnSpPr>
            <p:nvPr/>
          </p:nvCxnSpPr>
          <p:spPr>
            <a:xfrm flipH="1">
              <a:off x="5143500" y="39624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7" idx="4"/>
              <a:endCxn id="89" idx="0"/>
            </p:cNvCxnSpPr>
            <p:nvPr/>
          </p:nvCxnSpPr>
          <p:spPr>
            <a:xfrm>
              <a:off x="5715000" y="3962400"/>
              <a:ext cx="2667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5" idx="4"/>
              <a:endCxn id="90" idx="0"/>
            </p:cNvCxnSpPr>
            <p:nvPr/>
          </p:nvCxnSpPr>
          <p:spPr>
            <a:xfrm flipH="1">
              <a:off x="6438900" y="3962400"/>
              <a:ext cx="419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5" idx="4"/>
              <a:endCxn id="92" idx="0"/>
            </p:cNvCxnSpPr>
            <p:nvPr/>
          </p:nvCxnSpPr>
          <p:spPr>
            <a:xfrm>
              <a:off x="6858000" y="3962400"/>
              <a:ext cx="190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4" idx="4"/>
              <a:endCxn id="91" idx="0"/>
            </p:cNvCxnSpPr>
            <p:nvPr/>
          </p:nvCxnSpPr>
          <p:spPr>
            <a:xfrm flipH="1">
              <a:off x="7581900" y="3962400"/>
              <a:ext cx="38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4"/>
              <a:endCxn id="93" idx="0"/>
            </p:cNvCxnSpPr>
            <p:nvPr/>
          </p:nvCxnSpPr>
          <p:spPr>
            <a:xfrm>
              <a:off x="7620000" y="39624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6" idx="4"/>
              <a:endCxn id="94" idx="0"/>
            </p:cNvCxnSpPr>
            <p:nvPr/>
          </p:nvCxnSpPr>
          <p:spPr>
            <a:xfrm flipH="1">
              <a:off x="8877300" y="3886200"/>
              <a:ext cx="1143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6" idx="4"/>
              <a:endCxn id="95" idx="0"/>
            </p:cNvCxnSpPr>
            <p:nvPr/>
          </p:nvCxnSpPr>
          <p:spPr>
            <a:xfrm>
              <a:off x="8991600" y="3886200"/>
              <a:ext cx="7239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152400" y="1676400"/>
            <a:ext cx="185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called tree.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629400" y="4572000"/>
            <a:ext cx="2209800" cy="1600200"/>
            <a:chOff x="6324600" y="4876800"/>
            <a:chExt cx="2286000" cy="1752600"/>
          </a:xfrm>
        </p:grpSpPr>
        <p:sp>
          <p:nvSpPr>
            <p:cNvPr id="37" name="Oval 36"/>
            <p:cNvSpPr/>
            <p:nvPr/>
          </p:nvSpPr>
          <p:spPr>
            <a:xfrm>
              <a:off x="7086600" y="4876800"/>
              <a:ext cx="609600" cy="533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cxnSp>
          <p:nvCxnSpPr>
            <p:cNvPr id="39" name="Straight Connector 38"/>
            <p:cNvCxnSpPr>
              <a:stCxn id="37" idx="4"/>
            </p:cNvCxnSpPr>
            <p:nvPr/>
          </p:nvCxnSpPr>
          <p:spPr>
            <a:xfrm flipH="1">
              <a:off x="6629400" y="5410200"/>
              <a:ext cx="762000" cy="685800"/>
            </a:xfrm>
            <a:prstGeom prst="line">
              <a:avLst/>
            </a:prstGeom>
            <a:ln w="793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324600" y="6096000"/>
              <a:ext cx="609600" cy="533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S1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8001000" y="6096000"/>
              <a:ext cx="609600" cy="533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S2</a:t>
              </a:r>
              <a:endParaRPr lang="en-US" dirty="0"/>
            </a:p>
          </p:txBody>
        </p:sp>
        <p:cxnSp>
          <p:nvCxnSpPr>
            <p:cNvPr id="43" name="Straight Connector 42"/>
            <p:cNvCxnSpPr>
              <a:stCxn id="37" idx="4"/>
              <a:endCxn id="41" idx="0"/>
            </p:cNvCxnSpPr>
            <p:nvPr/>
          </p:nvCxnSpPr>
          <p:spPr>
            <a:xfrm>
              <a:off x="7391400" y="5410200"/>
              <a:ext cx="914400" cy="685800"/>
            </a:xfrm>
            <a:prstGeom prst="line">
              <a:avLst/>
            </a:prstGeom>
            <a:ln w="793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5334000" y="1066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5720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6172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57150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49530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70866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38100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200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0386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4958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6388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105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248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934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772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3390900" y="1295400"/>
            <a:ext cx="4572000" cy="1828800"/>
            <a:chOff x="5143500" y="2514600"/>
            <a:chExt cx="4572000" cy="1828800"/>
          </a:xfrm>
        </p:grpSpPr>
        <p:cxnSp>
          <p:nvCxnSpPr>
            <p:cNvPr id="60" name="Straight Connector 59"/>
            <p:cNvCxnSpPr>
              <a:stCxn id="81" idx="4"/>
              <a:endCxn id="82" idx="0"/>
            </p:cNvCxnSpPr>
            <p:nvPr/>
          </p:nvCxnSpPr>
          <p:spPr>
            <a:xfrm flipH="1">
              <a:off x="6477000" y="2514600"/>
              <a:ext cx="7620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3" idx="0"/>
              <a:endCxn id="81" idx="4"/>
            </p:cNvCxnSpPr>
            <p:nvPr/>
          </p:nvCxnSpPr>
          <p:spPr>
            <a:xfrm flipH="1" flipV="1">
              <a:off x="7239000" y="2514600"/>
              <a:ext cx="8382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2" idx="3"/>
              <a:endCxn id="87" idx="7"/>
            </p:cNvCxnSpPr>
            <p:nvPr/>
          </p:nvCxnSpPr>
          <p:spPr>
            <a:xfrm flipH="1">
              <a:off x="5822763" y="3231963"/>
              <a:ext cx="546474" cy="470274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2" idx="4"/>
              <a:endCxn id="85" idx="0"/>
            </p:cNvCxnSpPr>
            <p:nvPr/>
          </p:nvCxnSpPr>
          <p:spPr>
            <a:xfrm>
              <a:off x="6477000" y="3276600"/>
              <a:ext cx="3810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83" idx="4"/>
              <a:endCxn id="84" idx="0"/>
            </p:cNvCxnSpPr>
            <p:nvPr/>
          </p:nvCxnSpPr>
          <p:spPr>
            <a:xfrm flipH="1">
              <a:off x="7620000" y="3276600"/>
              <a:ext cx="4572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6" idx="0"/>
              <a:endCxn id="83" idx="4"/>
            </p:cNvCxnSpPr>
            <p:nvPr/>
          </p:nvCxnSpPr>
          <p:spPr>
            <a:xfrm flipH="1" flipV="1">
              <a:off x="8077200" y="3276600"/>
              <a:ext cx="914400" cy="3048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4"/>
              <a:endCxn id="88" idx="0"/>
            </p:cNvCxnSpPr>
            <p:nvPr/>
          </p:nvCxnSpPr>
          <p:spPr>
            <a:xfrm flipH="1">
              <a:off x="5143500" y="39624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7" idx="4"/>
              <a:endCxn id="89" idx="0"/>
            </p:cNvCxnSpPr>
            <p:nvPr/>
          </p:nvCxnSpPr>
          <p:spPr>
            <a:xfrm>
              <a:off x="5715000" y="3962400"/>
              <a:ext cx="2667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5" idx="4"/>
              <a:endCxn id="90" idx="0"/>
            </p:cNvCxnSpPr>
            <p:nvPr/>
          </p:nvCxnSpPr>
          <p:spPr>
            <a:xfrm flipH="1">
              <a:off x="6438900" y="3962400"/>
              <a:ext cx="419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5" idx="4"/>
              <a:endCxn id="92" idx="0"/>
            </p:cNvCxnSpPr>
            <p:nvPr/>
          </p:nvCxnSpPr>
          <p:spPr>
            <a:xfrm>
              <a:off x="6858000" y="3962400"/>
              <a:ext cx="190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4" idx="4"/>
              <a:endCxn id="91" idx="0"/>
            </p:cNvCxnSpPr>
            <p:nvPr/>
          </p:nvCxnSpPr>
          <p:spPr>
            <a:xfrm flipH="1">
              <a:off x="7581900" y="3962400"/>
              <a:ext cx="38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4"/>
              <a:endCxn id="93" idx="0"/>
            </p:cNvCxnSpPr>
            <p:nvPr/>
          </p:nvCxnSpPr>
          <p:spPr>
            <a:xfrm>
              <a:off x="7620000" y="39624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6" idx="4"/>
              <a:endCxn id="94" idx="0"/>
            </p:cNvCxnSpPr>
            <p:nvPr/>
          </p:nvCxnSpPr>
          <p:spPr>
            <a:xfrm flipH="1">
              <a:off x="8877300" y="3886200"/>
              <a:ext cx="1143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6" idx="4"/>
              <a:endCxn id="95" idx="0"/>
            </p:cNvCxnSpPr>
            <p:nvPr/>
          </p:nvCxnSpPr>
          <p:spPr>
            <a:xfrm>
              <a:off x="8991600" y="3886200"/>
              <a:ext cx="7239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457200" y="4057471"/>
            <a:ext cx="68503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Level of Tree: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The root R is assigned a level number 0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Every node is assigned a level number that is 1 more than its parent.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The nodes with the same level are called same generation.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447800" y="1066800"/>
            <a:ext cx="3810000" cy="369332"/>
            <a:chOff x="1447800" y="1066800"/>
            <a:chExt cx="3810000" cy="369332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28800" y="1219200"/>
              <a:ext cx="3429000" cy="0"/>
            </a:xfrm>
            <a:prstGeom prst="straightConnector1">
              <a:avLst/>
            </a:prstGeom>
            <a:ln w="412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447800" y="1066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47800" y="1828800"/>
            <a:ext cx="3032760" cy="369332"/>
            <a:chOff x="1447800" y="1066800"/>
            <a:chExt cx="3032760" cy="369332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1828800" y="1219200"/>
              <a:ext cx="2651760" cy="0"/>
            </a:xfrm>
            <a:prstGeom prst="straightConnector1">
              <a:avLst/>
            </a:prstGeom>
            <a:ln w="412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447800" y="1066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447800" y="2514600"/>
            <a:ext cx="2301240" cy="369332"/>
            <a:chOff x="1447800" y="1066800"/>
            <a:chExt cx="2301240" cy="369332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1828800" y="1219200"/>
              <a:ext cx="1920240" cy="0"/>
            </a:xfrm>
            <a:prstGeom prst="straightConnector1">
              <a:avLst/>
            </a:prstGeom>
            <a:ln w="412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447800" y="1066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447800" y="3200400"/>
            <a:ext cx="1661160" cy="369332"/>
            <a:chOff x="1447800" y="1066800"/>
            <a:chExt cx="1661160" cy="369332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1828800" y="1219200"/>
              <a:ext cx="1280160" cy="0"/>
            </a:xfrm>
            <a:prstGeom prst="straightConnector1">
              <a:avLst/>
            </a:prstGeom>
            <a:ln w="412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447800" y="1066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3657600" y="2410264"/>
            <a:ext cx="3886200" cy="45720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7200" y="372487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Similar Tree: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Two tree T1 and T2 are called similar if they have the same structure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" y="4648200"/>
            <a:ext cx="313772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381000" y="1523999"/>
            <a:ext cx="4218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Depth/Height of Tree: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 Maximum number of nodes in a branch.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 It is 1 more than the largest level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95400"/>
            <a:ext cx="416699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5867400" y="259079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Depth is 5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2050" y="4648200"/>
            <a:ext cx="3105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ight Arrow 57"/>
          <p:cNvSpPr/>
          <p:nvPr/>
        </p:nvSpPr>
        <p:spPr>
          <a:xfrm>
            <a:off x="3905250" y="5257800"/>
            <a:ext cx="990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5334000" y="1066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5720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6172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57150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49530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70866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38100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200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0386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4958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6388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105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248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934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772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3390900" y="1295400"/>
            <a:ext cx="4572000" cy="1828800"/>
            <a:chOff x="5143500" y="2514600"/>
            <a:chExt cx="4572000" cy="1828800"/>
          </a:xfrm>
        </p:grpSpPr>
        <p:cxnSp>
          <p:nvCxnSpPr>
            <p:cNvPr id="60" name="Straight Connector 59"/>
            <p:cNvCxnSpPr>
              <a:stCxn id="81" idx="4"/>
              <a:endCxn id="82" idx="0"/>
            </p:cNvCxnSpPr>
            <p:nvPr/>
          </p:nvCxnSpPr>
          <p:spPr>
            <a:xfrm flipH="1">
              <a:off x="6477000" y="2514600"/>
              <a:ext cx="7620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3" idx="0"/>
              <a:endCxn id="81" idx="4"/>
            </p:cNvCxnSpPr>
            <p:nvPr/>
          </p:nvCxnSpPr>
          <p:spPr>
            <a:xfrm flipH="1" flipV="1">
              <a:off x="7239000" y="2514600"/>
              <a:ext cx="8382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2" idx="3"/>
              <a:endCxn id="87" idx="7"/>
            </p:cNvCxnSpPr>
            <p:nvPr/>
          </p:nvCxnSpPr>
          <p:spPr>
            <a:xfrm flipH="1">
              <a:off x="5822763" y="3231963"/>
              <a:ext cx="546474" cy="470274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2" idx="4"/>
              <a:endCxn id="85" idx="0"/>
            </p:cNvCxnSpPr>
            <p:nvPr/>
          </p:nvCxnSpPr>
          <p:spPr>
            <a:xfrm>
              <a:off x="6477000" y="3276600"/>
              <a:ext cx="3810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83" idx="4"/>
              <a:endCxn id="84" idx="0"/>
            </p:cNvCxnSpPr>
            <p:nvPr/>
          </p:nvCxnSpPr>
          <p:spPr>
            <a:xfrm flipH="1">
              <a:off x="7620000" y="3276600"/>
              <a:ext cx="4572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6" idx="0"/>
              <a:endCxn id="83" idx="4"/>
            </p:cNvCxnSpPr>
            <p:nvPr/>
          </p:nvCxnSpPr>
          <p:spPr>
            <a:xfrm flipH="1" flipV="1">
              <a:off x="8077200" y="3276600"/>
              <a:ext cx="914400" cy="3048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4"/>
              <a:endCxn id="88" idx="0"/>
            </p:cNvCxnSpPr>
            <p:nvPr/>
          </p:nvCxnSpPr>
          <p:spPr>
            <a:xfrm flipH="1">
              <a:off x="5143500" y="39624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7" idx="4"/>
              <a:endCxn id="89" idx="0"/>
            </p:cNvCxnSpPr>
            <p:nvPr/>
          </p:nvCxnSpPr>
          <p:spPr>
            <a:xfrm>
              <a:off x="5715000" y="3962400"/>
              <a:ext cx="2667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5" idx="4"/>
              <a:endCxn id="90" idx="0"/>
            </p:cNvCxnSpPr>
            <p:nvPr/>
          </p:nvCxnSpPr>
          <p:spPr>
            <a:xfrm flipH="1">
              <a:off x="6438900" y="3962400"/>
              <a:ext cx="419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5" idx="4"/>
              <a:endCxn id="92" idx="0"/>
            </p:cNvCxnSpPr>
            <p:nvPr/>
          </p:nvCxnSpPr>
          <p:spPr>
            <a:xfrm>
              <a:off x="6858000" y="3962400"/>
              <a:ext cx="190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4" idx="4"/>
              <a:endCxn id="91" idx="0"/>
            </p:cNvCxnSpPr>
            <p:nvPr/>
          </p:nvCxnSpPr>
          <p:spPr>
            <a:xfrm flipH="1">
              <a:off x="7581900" y="3962400"/>
              <a:ext cx="38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4"/>
              <a:endCxn id="93" idx="0"/>
            </p:cNvCxnSpPr>
            <p:nvPr/>
          </p:nvCxnSpPr>
          <p:spPr>
            <a:xfrm>
              <a:off x="7620000" y="39624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6" idx="4"/>
              <a:endCxn id="94" idx="0"/>
            </p:cNvCxnSpPr>
            <p:nvPr/>
          </p:nvCxnSpPr>
          <p:spPr>
            <a:xfrm flipH="1">
              <a:off x="8877300" y="3886200"/>
              <a:ext cx="1143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6" idx="4"/>
              <a:endCxn id="95" idx="0"/>
            </p:cNvCxnSpPr>
            <p:nvPr/>
          </p:nvCxnSpPr>
          <p:spPr>
            <a:xfrm>
              <a:off x="8991600" y="3886200"/>
              <a:ext cx="7239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457200" y="3886200"/>
            <a:ext cx="73866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Binary Tree: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A binary tree T contains a distinguished node R.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Each contains no more than two children.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Remaining nodes of T forms an order pair of disjoint binary tree T1 and 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800600" y="1066800"/>
            <a:ext cx="4191000" cy="2438400"/>
            <a:chOff x="3200400" y="1066800"/>
            <a:chExt cx="4191000" cy="2438400"/>
          </a:xfrm>
        </p:grpSpPr>
        <p:sp>
          <p:nvSpPr>
            <p:cNvPr id="81" name="Oval 80"/>
            <p:cNvSpPr/>
            <p:nvPr/>
          </p:nvSpPr>
          <p:spPr>
            <a:xfrm>
              <a:off x="5334000" y="10668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4572000" y="18288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172200" y="18288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5715000" y="25146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4953000" y="25146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3810000" y="25146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200400" y="1295400"/>
              <a:ext cx="4038600" cy="2209800"/>
              <a:chOff x="3200400" y="1295400"/>
              <a:chExt cx="4038600" cy="22098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32004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8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0386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9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4958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6388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1054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" name="Group 73"/>
              <p:cNvGrpSpPr/>
              <p:nvPr/>
            </p:nvGrpSpPr>
            <p:grpSpPr>
              <a:xfrm>
                <a:off x="3390900" y="1295400"/>
                <a:ext cx="3848100" cy="1828800"/>
                <a:chOff x="5143500" y="2514600"/>
                <a:chExt cx="3848100" cy="1828800"/>
              </a:xfrm>
            </p:grpSpPr>
            <p:cxnSp>
              <p:nvCxnSpPr>
                <p:cNvPr id="60" name="Straight Connector 59"/>
                <p:cNvCxnSpPr>
                  <a:stCxn id="81" idx="4"/>
                  <a:endCxn id="82" idx="0"/>
                </p:cNvCxnSpPr>
                <p:nvPr/>
              </p:nvCxnSpPr>
              <p:spPr>
                <a:xfrm flipH="1">
                  <a:off x="6477000" y="2514600"/>
                  <a:ext cx="762000" cy="4572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83" idx="0"/>
                  <a:endCxn id="81" idx="4"/>
                </p:cNvCxnSpPr>
                <p:nvPr/>
              </p:nvCxnSpPr>
              <p:spPr>
                <a:xfrm flipH="1" flipV="1">
                  <a:off x="7239000" y="2514600"/>
                  <a:ext cx="838200" cy="4572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stCxn id="82" idx="3"/>
                  <a:endCxn id="87" idx="7"/>
                </p:cNvCxnSpPr>
                <p:nvPr/>
              </p:nvCxnSpPr>
              <p:spPr>
                <a:xfrm flipH="1">
                  <a:off x="5822763" y="3231963"/>
                  <a:ext cx="546474" cy="470274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>
                  <a:stCxn id="82" idx="4"/>
                  <a:endCxn id="85" idx="0"/>
                </p:cNvCxnSpPr>
                <p:nvPr/>
              </p:nvCxnSpPr>
              <p:spPr>
                <a:xfrm>
                  <a:off x="6477000" y="3276600"/>
                  <a:ext cx="3810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stCxn id="83" idx="4"/>
                  <a:endCxn id="84" idx="0"/>
                </p:cNvCxnSpPr>
                <p:nvPr/>
              </p:nvCxnSpPr>
              <p:spPr>
                <a:xfrm flipH="1">
                  <a:off x="7620000" y="3276600"/>
                  <a:ext cx="4572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86" idx="0"/>
                  <a:endCxn id="83" idx="4"/>
                </p:cNvCxnSpPr>
                <p:nvPr/>
              </p:nvCxnSpPr>
              <p:spPr>
                <a:xfrm flipH="1" flipV="1">
                  <a:off x="8077200" y="3276600"/>
                  <a:ext cx="914400" cy="3048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>
                  <a:stCxn id="87" idx="4"/>
                  <a:endCxn id="88" idx="0"/>
                </p:cNvCxnSpPr>
                <p:nvPr/>
              </p:nvCxnSpPr>
              <p:spPr>
                <a:xfrm flipH="1">
                  <a:off x="5143500" y="3962400"/>
                  <a:ext cx="5715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87" idx="4"/>
                  <a:endCxn id="89" idx="0"/>
                </p:cNvCxnSpPr>
                <p:nvPr/>
              </p:nvCxnSpPr>
              <p:spPr>
                <a:xfrm>
                  <a:off x="5715000" y="3962400"/>
                  <a:ext cx="2667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85" idx="4"/>
                  <a:endCxn id="90" idx="0"/>
                </p:cNvCxnSpPr>
                <p:nvPr/>
              </p:nvCxnSpPr>
              <p:spPr>
                <a:xfrm flipH="1">
                  <a:off x="6438900" y="3962400"/>
                  <a:ext cx="4191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85" idx="4"/>
                  <a:endCxn id="92" idx="0"/>
                </p:cNvCxnSpPr>
                <p:nvPr/>
              </p:nvCxnSpPr>
              <p:spPr>
                <a:xfrm>
                  <a:off x="6858000" y="3962400"/>
                  <a:ext cx="1905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84" idx="4"/>
                  <a:endCxn id="91" idx="0"/>
                </p:cNvCxnSpPr>
                <p:nvPr/>
              </p:nvCxnSpPr>
              <p:spPr>
                <a:xfrm flipH="1">
                  <a:off x="7581900" y="3962400"/>
                  <a:ext cx="381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6" name="Rectangle 95"/>
          <p:cNvSpPr/>
          <p:nvPr/>
        </p:nvSpPr>
        <p:spPr>
          <a:xfrm>
            <a:off x="76200" y="1515070"/>
            <a:ext cx="54643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Complete Binary Tree: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A tree is said complete if all its levels, except the last,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have the possible maximum number of nodes.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962400" y="3962400"/>
            <a:ext cx="3276600" cy="2438400"/>
            <a:chOff x="3200400" y="1066800"/>
            <a:chExt cx="3276600" cy="2438400"/>
          </a:xfrm>
        </p:grpSpPr>
        <p:sp>
          <p:nvSpPr>
            <p:cNvPr id="39" name="Oval 38"/>
            <p:cNvSpPr/>
            <p:nvPr/>
          </p:nvSpPr>
          <p:spPr>
            <a:xfrm>
              <a:off x="5334000" y="10668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0" y="18288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172200" y="18288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715000" y="25146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4953000" y="25146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810000" y="25146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200400" y="1295400"/>
              <a:ext cx="3124200" cy="2209800"/>
              <a:chOff x="3200400" y="1295400"/>
              <a:chExt cx="3124200" cy="22098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2004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7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0386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8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4958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9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6388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1054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2" name="Group 73"/>
              <p:cNvGrpSpPr/>
              <p:nvPr/>
            </p:nvGrpSpPr>
            <p:grpSpPr>
              <a:xfrm>
                <a:off x="3390900" y="1295400"/>
                <a:ext cx="2933700" cy="1828800"/>
                <a:chOff x="5143500" y="2514600"/>
                <a:chExt cx="2933700" cy="1828800"/>
              </a:xfrm>
            </p:grpSpPr>
            <p:cxnSp>
              <p:nvCxnSpPr>
                <p:cNvPr id="53" name="Straight Connector 52"/>
                <p:cNvCxnSpPr>
                  <a:stCxn id="39" idx="4"/>
                  <a:endCxn id="40" idx="0"/>
                </p:cNvCxnSpPr>
                <p:nvPr/>
              </p:nvCxnSpPr>
              <p:spPr>
                <a:xfrm flipH="1">
                  <a:off x="6477000" y="2514600"/>
                  <a:ext cx="762000" cy="4572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41" idx="0"/>
                  <a:endCxn id="39" idx="4"/>
                </p:cNvCxnSpPr>
                <p:nvPr/>
              </p:nvCxnSpPr>
              <p:spPr>
                <a:xfrm flipH="1" flipV="1">
                  <a:off x="7239000" y="2514600"/>
                  <a:ext cx="838200" cy="4572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40" idx="3"/>
                  <a:endCxn id="45" idx="7"/>
                </p:cNvCxnSpPr>
                <p:nvPr/>
              </p:nvCxnSpPr>
              <p:spPr>
                <a:xfrm flipH="1">
                  <a:off x="5822763" y="3231963"/>
                  <a:ext cx="546474" cy="470274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>
                  <a:stCxn id="40" idx="4"/>
                  <a:endCxn id="43" idx="0"/>
                </p:cNvCxnSpPr>
                <p:nvPr/>
              </p:nvCxnSpPr>
              <p:spPr>
                <a:xfrm>
                  <a:off x="6477000" y="3276600"/>
                  <a:ext cx="3810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41" idx="4"/>
                  <a:endCxn id="42" idx="0"/>
                </p:cNvCxnSpPr>
                <p:nvPr/>
              </p:nvCxnSpPr>
              <p:spPr>
                <a:xfrm flipH="1">
                  <a:off x="7620000" y="3276600"/>
                  <a:ext cx="4572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>
                  <a:stCxn id="45" idx="4"/>
                  <a:endCxn id="47" idx="0"/>
                </p:cNvCxnSpPr>
                <p:nvPr/>
              </p:nvCxnSpPr>
              <p:spPr>
                <a:xfrm flipH="1">
                  <a:off x="5143500" y="3962400"/>
                  <a:ext cx="5715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>
                  <a:stCxn id="45" idx="4"/>
                  <a:endCxn id="48" idx="0"/>
                </p:cNvCxnSpPr>
                <p:nvPr/>
              </p:nvCxnSpPr>
              <p:spPr>
                <a:xfrm>
                  <a:off x="5715000" y="3962400"/>
                  <a:ext cx="2667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43" idx="4"/>
                  <a:endCxn id="49" idx="0"/>
                </p:cNvCxnSpPr>
                <p:nvPr/>
              </p:nvCxnSpPr>
              <p:spPr>
                <a:xfrm flipH="1">
                  <a:off x="6438900" y="3962400"/>
                  <a:ext cx="4191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stCxn id="43" idx="4"/>
                  <a:endCxn id="51" idx="0"/>
                </p:cNvCxnSpPr>
                <p:nvPr/>
              </p:nvCxnSpPr>
              <p:spPr>
                <a:xfrm>
                  <a:off x="6858000" y="3962400"/>
                  <a:ext cx="1905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stCxn id="42" idx="4"/>
                  <a:endCxn id="50" idx="0"/>
                </p:cNvCxnSpPr>
                <p:nvPr/>
              </p:nvCxnSpPr>
              <p:spPr>
                <a:xfrm flipH="1">
                  <a:off x="7581900" y="3962400"/>
                  <a:ext cx="381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9" name="TextBox 68"/>
          <p:cNvSpPr txBox="1"/>
          <p:nvPr/>
        </p:nvSpPr>
        <p:spPr>
          <a:xfrm>
            <a:off x="3581400" y="487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 complete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4800600" y="1066800"/>
            <a:ext cx="4191000" cy="2438400"/>
            <a:chOff x="3200400" y="1066800"/>
            <a:chExt cx="4191000" cy="2438400"/>
          </a:xfrm>
        </p:grpSpPr>
        <p:sp>
          <p:nvSpPr>
            <p:cNvPr id="81" name="Oval 80"/>
            <p:cNvSpPr/>
            <p:nvPr/>
          </p:nvSpPr>
          <p:spPr>
            <a:xfrm>
              <a:off x="5334000" y="10668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4572000" y="18288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172200" y="18288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5715000" y="25146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4953000" y="25146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3810000" y="2514600"/>
              <a:ext cx="304800" cy="3048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grpSp>
          <p:nvGrpSpPr>
            <p:cNvPr id="3" name="Group 35"/>
            <p:cNvGrpSpPr/>
            <p:nvPr/>
          </p:nvGrpSpPr>
          <p:grpSpPr>
            <a:xfrm>
              <a:off x="3200400" y="1295400"/>
              <a:ext cx="4038600" cy="2209800"/>
              <a:chOff x="3200400" y="1295400"/>
              <a:chExt cx="4038600" cy="22098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32004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8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0386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9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4958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6388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105400" y="3200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Group 73"/>
              <p:cNvGrpSpPr/>
              <p:nvPr/>
            </p:nvGrpSpPr>
            <p:grpSpPr>
              <a:xfrm>
                <a:off x="3390900" y="1295400"/>
                <a:ext cx="3848100" cy="1828800"/>
                <a:chOff x="5143500" y="2514600"/>
                <a:chExt cx="3848100" cy="1828800"/>
              </a:xfrm>
            </p:grpSpPr>
            <p:cxnSp>
              <p:nvCxnSpPr>
                <p:cNvPr id="60" name="Straight Connector 59"/>
                <p:cNvCxnSpPr>
                  <a:stCxn id="81" idx="4"/>
                  <a:endCxn id="82" idx="0"/>
                </p:cNvCxnSpPr>
                <p:nvPr/>
              </p:nvCxnSpPr>
              <p:spPr>
                <a:xfrm flipH="1">
                  <a:off x="6477000" y="2514600"/>
                  <a:ext cx="762000" cy="4572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>
                  <a:stCxn id="83" idx="0"/>
                  <a:endCxn id="81" idx="4"/>
                </p:cNvCxnSpPr>
                <p:nvPr/>
              </p:nvCxnSpPr>
              <p:spPr>
                <a:xfrm flipH="1" flipV="1">
                  <a:off x="7239000" y="2514600"/>
                  <a:ext cx="838200" cy="4572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stCxn id="82" idx="3"/>
                  <a:endCxn id="87" idx="7"/>
                </p:cNvCxnSpPr>
                <p:nvPr/>
              </p:nvCxnSpPr>
              <p:spPr>
                <a:xfrm flipH="1">
                  <a:off x="5822763" y="3231963"/>
                  <a:ext cx="546474" cy="470274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>
                  <a:stCxn id="82" idx="4"/>
                  <a:endCxn id="85" idx="0"/>
                </p:cNvCxnSpPr>
                <p:nvPr/>
              </p:nvCxnSpPr>
              <p:spPr>
                <a:xfrm>
                  <a:off x="6477000" y="3276600"/>
                  <a:ext cx="3810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stCxn id="83" idx="4"/>
                  <a:endCxn id="84" idx="0"/>
                </p:cNvCxnSpPr>
                <p:nvPr/>
              </p:nvCxnSpPr>
              <p:spPr>
                <a:xfrm flipH="1">
                  <a:off x="7620000" y="3276600"/>
                  <a:ext cx="4572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stCxn id="86" idx="0"/>
                  <a:endCxn id="83" idx="4"/>
                </p:cNvCxnSpPr>
                <p:nvPr/>
              </p:nvCxnSpPr>
              <p:spPr>
                <a:xfrm flipH="1" flipV="1">
                  <a:off x="8077200" y="3276600"/>
                  <a:ext cx="914400" cy="3048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>
                  <a:stCxn id="87" idx="4"/>
                  <a:endCxn id="88" idx="0"/>
                </p:cNvCxnSpPr>
                <p:nvPr/>
              </p:nvCxnSpPr>
              <p:spPr>
                <a:xfrm flipH="1">
                  <a:off x="5143500" y="3962400"/>
                  <a:ext cx="5715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87" idx="4"/>
                  <a:endCxn id="89" idx="0"/>
                </p:cNvCxnSpPr>
                <p:nvPr/>
              </p:nvCxnSpPr>
              <p:spPr>
                <a:xfrm>
                  <a:off x="5715000" y="3962400"/>
                  <a:ext cx="2667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85" idx="4"/>
                  <a:endCxn id="90" idx="0"/>
                </p:cNvCxnSpPr>
                <p:nvPr/>
              </p:nvCxnSpPr>
              <p:spPr>
                <a:xfrm flipH="1">
                  <a:off x="6438900" y="3962400"/>
                  <a:ext cx="4191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85" idx="4"/>
                  <a:endCxn id="92" idx="0"/>
                </p:cNvCxnSpPr>
                <p:nvPr/>
              </p:nvCxnSpPr>
              <p:spPr>
                <a:xfrm>
                  <a:off x="6858000" y="3962400"/>
                  <a:ext cx="1905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84" idx="4"/>
                  <a:endCxn id="91" idx="0"/>
                </p:cNvCxnSpPr>
                <p:nvPr/>
              </p:nvCxnSpPr>
              <p:spPr>
                <a:xfrm flipH="1">
                  <a:off x="7581900" y="3962400"/>
                  <a:ext cx="38100" cy="381000"/>
                </a:xfrm>
                <a:prstGeom prst="line">
                  <a:avLst/>
                </a:prstGeom>
                <a:ln w="635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6" name="Rectangle 95"/>
          <p:cNvSpPr/>
          <p:nvPr/>
        </p:nvSpPr>
        <p:spPr>
          <a:xfrm>
            <a:off x="76200" y="1515070"/>
            <a:ext cx="531664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Extended Binary Tree: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 A tree is said extended binary or 2-tree if each node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either have 0 or 2 children.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 Nodes with 2 children are called internal node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 Nodes with 0 children are called external nodes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 Internal nodes are represented by circles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chemeClr val="bg1"/>
                </a:solidFill>
              </a:rPr>
              <a:t>  External nodes are represented by rectangles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" y="39256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Convert it to 2-tree by replacing each empty sub-tree by a new node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2667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2675" y="3962400"/>
            <a:ext cx="29813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70"/>
          <p:cNvSpPr/>
          <p:nvPr/>
        </p:nvSpPr>
        <p:spPr>
          <a:xfrm>
            <a:off x="304800" y="3581400"/>
            <a:ext cx="335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will happen for such a tree?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019800" y="1066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52578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68580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4008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56388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77724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44958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886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724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1816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246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791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934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6200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458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4152900" y="1371600"/>
            <a:ext cx="4572000" cy="1828800"/>
            <a:chOff x="5219700" y="2590800"/>
            <a:chExt cx="4572000" cy="1828800"/>
          </a:xfrm>
        </p:grpSpPr>
        <p:cxnSp>
          <p:nvCxnSpPr>
            <p:cNvPr id="60" name="Straight Connector 59"/>
            <p:cNvCxnSpPr>
              <a:stCxn id="81" idx="4"/>
              <a:endCxn id="82" idx="0"/>
            </p:cNvCxnSpPr>
            <p:nvPr/>
          </p:nvCxnSpPr>
          <p:spPr>
            <a:xfrm flipH="1">
              <a:off x="6553200" y="2590800"/>
              <a:ext cx="7620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3" idx="0"/>
              <a:endCxn id="81" idx="4"/>
            </p:cNvCxnSpPr>
            <p:nvPr/>
          </p:nvCxnSpPr>
          <p:spPr>
            <a:xfrm flipH="1" flipV="1">
              <a:off x="7315200" y="2590800"/>
              <a:ext cx="8382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2" idx="3"/>
              <a:endCxn id="87" idx="7"/>
            </p:cNvCxnSpPr>
            <p:nvPr/>
          </p:nvCxnSpPr>
          <p:spPr>
            <a:xfrm flipH="1">
              <a:off x="5898963" y="3308163"/>
              <a:ext cx="546474" cy="470274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2" idx="4"/>
              <a:endCxn id="85" idx="0"/>
            </p:cNvCxnSpPr>
            <p:nvPr/>
          </p:nvCxnSpPr>
          <p:spPr>
            <a:xfrm>
              <a:off x="6553200" y="3352800"/>
              <a:ext cx="3810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83" idx="4"/>
              <a:endCxn id="84" idx="0"/>
            </p:cNvCxnSpPr>
            <p:nvPr/>
          </p:nvCxnSpPr>
          <p:spPr>
            <a:xfrm flipH="1">
              <a:off x="7696200" y="3352800"/>
              <a:ext cx="4572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6" idx="0"/>
              <a:endCxn id="83" idx="4"/>
            </p:cNvCxnSpPr>
            <p:nvPr/>
          </p:nvCxnSpPr>
          <p:spPr>
            <a:xfrm flipH="1" flipV="1">
              <a:off x="8153400" y="3352800"/>
              <a:ext cx="914400" cy="3048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4"/>
              <a:endCxn id="88" idx="0"/>
            </p:cNvCxnSpPr>
            <p:nvPr/>
          </p:nvCxnSpPr>
          <p:spPr>
            <a:xfrm flipH="1">
              <a:off x="5219700" y="40386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7" idx="4"/>
              <a:endCxn id="89" idx="0"/>
            </p:cNvCxnSpPr>
            <p:nvPr/>
          </p:nvCxnSpPr>
          <p:spPr>
            <a:xfrm>
              <a:off x="5791200" y="4038600"/>
              <a:ext cx="2667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5" idx="4"/>
              <a:endCxn id="90" idx="0"/>
            </p:cNvCxnSpPr>
            <p:nvPr/>
          </p:nvCxnSpPr>
          <p:spPr>
            <a:xfrm flipH="1">
              <a:off x="6515100" y="4038600"/>
              <a:ext cx="419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5" idx="4"/>
              <a:endCxn id="92" idx="0"/>
            </p:cNvCxnSpPr>
            <p:nvPr/>
          </p:nvCxnSpPr>
          <p:spPr>
            <a:xfrm>
              <a:off x="6934200" y="4038600"/>
              <a:ext cx="190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4" idx="4"/>
              <a:endCxn id="91" idx="0"/>
            </p:cNvCxnSpPr>
            <p:nvPr/>
          </p:nvCxnSpPr>
          <p:spPr>
            <a:xfrm flipH="1">
              <a:off x="7658100" y="4038600"/>
              <a:ext cx="38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4"/>
              <a:endCxn id="93" idx="0"/>
            </p:cNvCxnSpPr>
            <p:nvPr/>
          </p:nvCxnSpPr>
          <p:spPr>
            <a:xfrm>
              <a:off x="7696200" y="40386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6" idx="4"/>
              <a:endCxn id="94" idx="0"/>
            </p:cNvCxnSpPr>
            <p:nvPr/>
          </p:nvCxnSpPr>
          <p:spPr>
            <a:xfrm flipH="1">
              <a:off x="8953500" y="3962400"/>
              <a:ext cx="1143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6" idx="4"/>
              <a:endCxn id="95" idx="0"/>
            </p:cNvCxnSpPr>
            <p:nvPr/>
          </p:nvCxnSpPr>
          <p:spPr>
            <a:xfrm>
              <a:off x="9067800" y="3962400"/>
              <a:ext cx="7239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1024596" y="1046872"/>
            <a:ext cx="472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Representation of a binary tree in memory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8600" y="3429000"/>
            <a:ext cx="2526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Link List Representation: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6753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024596" y="1046872"/>
            <a:ext cx="472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Representation of a binary tree in memory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8600" y="1323975"/>
            <a:ext cx="2526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Link List Representation: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81175"/>
            <a:ext cx="6753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71800"/>
            <a:ext cx="69818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47"/>
          <p:cNvGrpSpPr/>
          <p:nvPr/>
        </p:nvGrpSpPr>
        <p:grpSpPr>
          <a:xfrm>
            <a:off x="3048000" y="3810000"/>
            <a:ext cx="2057400" cy="674132"/>
            <a:chOff x="3048000" y="3810000"/>
            <a:chExt cx="2057400" cy="674132"/>
          </a:xfrm>
        </p:grpSpPr>
        <p:sp>
          <p:nvSpPr>
            <p:cNvPr id="39" name="TextBox 38"/>
            <p:cNvSpPr txBox="1"/>
            <p:nvPr/>
          </p:nvSpPr>
          <p:spPr>
            <a:xfrm>
              <a:off x="3048000" y="41148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LEFT   INFO  RIGHT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3352800" y="3810000"/>
              <a:ext cx="228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962400" y="38100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4267200" y="3810000"/>
              <a:ext cx="228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024596" y="1046872"/>
            <a:ext cx="472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Representation of a binary tree in memory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8600" y="1323975"/>
            <a:ext cx="2526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Link List Representation: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1981200"/>
            <a:ext cx="546064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32748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4419600"/>
            <a:ext cx="8534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019800" y="1066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52578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68580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4008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56388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77724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44958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886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724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1816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246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791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934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6200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458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4152900" y="1371600"/>
            <a:ext cx="4572000" cy="1828800"/>
            <a:chOff x="5219700" y="2590800"/>
            <a:chExt cx="4572000" cy="1828800"/>
          </a:xfrm>
        </p:grpSpPr>
        <p:cxnSp>
          <p:nvCxnSpPr>
            <p:cNvPr id="60" name="Straight Connector 59"/>
            <p:cNvCxnSpPr>
              <a:stCxn id="81" idx="4"/>
              <a:endCxn id="82" idx="0"/>
            </p:cNvCxnSpPr>
            <p:nvPr/>
          </p:nvCxnSpPr>
          <p:spPr>
            <a:xfrm flipH="1">
              <a:off x="6553200" y="2590800"/>
              <a:ext cx="7620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3" idx="0"/>
              <a:endCxn id="81" idx="4"/>
            </p:cNvCxnSpPr>
            <p:nvPr/>
          </p:nvCxnSpPr>
          <p:spPr>
            <a:xfrm flipH="1" flipV="1">
              <a:off x="7315200" y="2590800"/>
              <a:ext cx="8382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2" idx="3"/>
              <a:endCxn id="87" idx="7"/>
            </p:cNvCxnSpPr>
            <p:nvPr/>
          </p:nvCxnSpPr>
          <p:spPr>
            <a:xfrm flipH="1">
              <a:off x="5898963" y="3308163"/>
              <a:ext cx="546474" cy="470274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2" idx="4"/>
              <a:endCxn id="85" idx="0"/>
            </p:cNvCxnSpPr>
            <p:nvPr/>
          </p:nvCxnSpPr>
          <p:spPr>
            <a:xfrm>
              <a:off x="6553200" y="3352800"/>
              <a:ext cx="3810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83" idx="4"/>
              <a:endCxn id="84" idx="0"/>
            </p:cNvCxnSpPr>
            <p:nvPr/>
          </p:nvCxnSpPr>
          <p:spPr>
            <a:xfrm flipH="1">
              <a:off x="7696200" y="3352800"/>
              <a:ext cx="4572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6" idx="0"/>
              <a:endCxn id="83" idx="4"/>
            </p:cNvCxnSpPr>
            <p:nvPr/>
          </p:nvCxnSpPr>
          <p:spPr>
            <a:xfrm flipH="1" flipV="1">
              <a:off x="8153400" y="3352800"/>
              <a:ext cx="914400" cy="3048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4"/>
              <a:endCxn id="88" idx="0"/>
            </p:cNvCxnSpPr>
            <p:nvPr/>
          </p:nvCxnSpPr>
          <p:spPr>
            <a:xfrm flipH="1">
              <a:off x="5219700" y="40386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7" idx="4"/>
              <a:endCxn id="89" idx="0"/>
            </p:cNvCxnSpPr>
            <p:nvPr/>
          </p:nvCxnSpPr>
          <p:spPr>
            <a:xfrm>
              <a:off x="5791200" y="4038600"/>
              <a:ext cx="2667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5" idx="4"/>
              <a:endCxn id="90" idx="0"/>
            </p:cNvCxnSpPr>
            <p:nvPr/>
          </p:nvCxnSpPr>
          <p:spPr>
            <a:xfrm flipH="1">
              <a:off x="6515100" y="4038600"/>
              <a:ext cx="419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5" idx="4"/>
              <a:endCxn id="92" idx="0"/>
            </p:cNvCxnSpPr>
            <p:nvPr/>
          </p:nvCxnSpPr>
          <p:spPr>
            <a:xfrm>
              <a:off x="6934200" y="4038600"/>
              <a:ext cx="190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4" idx="4"/>
              <a:endCxn id="91" idx="0"/>
            </p:cNvCxnSpPr>
            <p:nvPr/>
          </p:nvCxnSpPr>
          <p:spPr>
            <a:xfrm flipH="1">
              <a:off x="7658100" y="4038600"/>
              <a:ext cx="38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4"/>
              <a:endCxn id="93" idx="0"/>
            </p:cNvCxnSpPr>
            <p:nvPr/>
          </p:nvCxnSpPr>
          <p:spPr>
            <a:xfrm>
              <a:off x="7696200" y="40386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6" idx="4"/>
              <a:endCxn id="94" idx="0"/>
            </p:cNvCxnSpPr>
            <p:nvPr/>
          </p:nvCxnSpPr>
          <p:spPr>
            <a:xfrm flipH="1">
              <a:off x="8953500" y="3962400"/>
              <a:ext cx="1143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6" idx="4"/>
              <a:endCxn id="95" idx="0"/>
            </p:cNvCxnSpPr>
            <p:nvPr/>
          </p:nvCxnSpPr>
          <p:spPr>
            <a:xfrm>
              <a:off x="9067800" y="3962400"/>
              <a:ext cx="7239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1024596" y="1046872"/>
            <a:ext cx="472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Representation of a binary tree in memory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3593068"/>
            <a:ext cx="277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Sequential Representation: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5581134"/>
            <a:ext cx="8991601" cy="9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0" y="396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Store items level by level and sequentially in an array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52400" y="4572000"/>
          <a:ext cx="8229600" cy="381000"/>
        </p:xfrm>
        <a:graphic>
          <a:graphicData uri="http://schemas.openxmlformats.org/drawingml/2006/table">
            <a:tbl>
              <a:tblPr/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0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this?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786063" y="1443038"/>
            <a:ext cx="35718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4419600"/>
            <a:ext cx="8534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6019800" y="1066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52578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68580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4008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56388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77724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44958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886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7244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1816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246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791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934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6200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458200" y="3200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4152900" y="1371600"/>
            <a:ext cx="4572000" cy="1828800"/>
            <a:chOff x="5219700" y="2590800"/>
            <a:chExt cx="4572000" cy="1828800"/>
          </a:xfrm>
        </p:grpSpPr>
        <p:cxnSp>
          <p:nvCxnSpPr>
            <p:cNvPr id="60" name="Straight Connector 59"/>
            <p:cNvCxnSpPr>
              <a:stCxn id="81" idx="4"/>
              <a:endCxn id="82" idx="0"/>
            </p:cNvCxnSpPr>
            <p:nvPr/>
          </p:nvCxnSpPr>
          <p:spPr>
            <a:xfrm flipH="1">
              <a:off x="6553200" y="2590800"/>
              <a:ext cx="7620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3" idx="0"/>
              <a:endCxn id="81" idx="4"/>
            </p:cNvCxnSpPr>
            <p:nvPr/>
          </p:nvCxnSpPr>
          <p:spPr>
            <a:xfrm flipH="1" flipV="1">
              <a:off x="7315200" y="2590800"/>
              <a:ext cx="8382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2" idx="3"/>
              <a:endCxn id="87" idx="7"/>
            </p:cNvCxnSpPr>
            <p:nvPr/>
          </p:nvCxnSpPr>
          <p:spPr>
            <a:xfrm flipH="1">
              <a:off x="5898963" y="3308163"/>
              <a:ext cx="546474" cy="470274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2" idx="4"/>
              <a:endCxn id="85" idx="0"/>
            </p:cNvCxnSpPr>
            <p:nvPr/>
          </p:nvCxnSpPr>
          <p:spPr>
            <a:xfrm>
              <a:off x="6553200" y="3352800"/>
              <a:ext cx="3810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83" idx="4"/>
              <a:endCxn id="84" idx="0"/>
            </p:cNvCxnSpPr>
            <p:nvPr/>
          </p:nvCxnSpPr>
          <p:spPr>
            <a:xfrm flipH="1">
              <a:off x="7696200" y="3352800"/>
              <a:ext cx="4572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6" idx="0"/>
              <a:endCxn id="83" idx="4"/>
            </p:cNvCxnSpPr>
            <p:nvPr/>
          </p:nvCxnSpPr>
          <p:spPr>
            <a:xfrm flipH="1" flipV="1">
              <a:off x="8153400" y="3352800"/>
              <a:ext cx="914400" cy="3048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4"/>
              <a:endCxn id="88" idx="0"/>
            </p:cNvCxnSpPr>
            <p:nvPr/>
          </p:nvCxnSpPr>
          <p:spPr>
            <a:xfrm flipH="1">
              <a:off x="5219700" y="40386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7" idx="4"/>
              <a:endCxn id="89" idx="0"/>
            </p:cNvCxnSpPr>
            <p:nvPr/>
          </p:nvCxnSpPr>
          <p:spPr>
            <a:xfrm>
              <a:off x="5791200" y="4038600"/>
              <a:ext cx="2667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5" idx="4"/>
              <a:endCxn id="90" idx="0"/>
            </p:cNvCxnSpPr>
            <p:nvPr/>
          </p:nvCxnSpPr>
          <p:spPr>
            <a:xfrm flipH="1">
              <a:off x="6515100" y="4038600"/>
              <a:ext cx="419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5" idx="4"/>
              <a:endCxn id="92" idx="0"/>
            </p:cNvCxnSpPr>
            <p:nvPr/>
          </p:nvCxnSpPr>
          <p:spPr>
            <a:xfrm>
              <a:off x="6934200" y="4038600"/>
              <a:ext cx="190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4" idx="4"/>
              <a:endCxn id="91" idx="0"/>
            </p:cNvCxnSpPr>
            <p:nvPr/>
          </p:nvCxnSpPr>
          <p:spPr>
            <a:xfrm flipH="1">
              <a:off x="7658100" y="4038600"/>
              <a:ext cx="38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4"/>
              <a:endCxn id="93" idx="0"/>
            </p:cNvCxnSpPr>
            <p:nvPr/>
          </p:nvCxnSpPr>
          <p:spPr>
            <a:xfrm>
              <a:off x="7696200" y="40386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6" idx="4"/>
              <a:endCxn id="94" idx="0"/>
            </p:cNvCxnSpPr>
            <p:nvPr/>
          </p:nvCxnSpPr>
          <p:spPr>
            <a:xfrm flipH="1">
              <a:off x="8953500" y="3962400"/>
              <a:ext cx="1143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6" idx="4"/>
              <a:endCxn id="95" idx="0"/>
            </p:cNvCxnSpPr>
            <p:nvPr/>
          </p:nvCxnSpPr>
          <p:spPr>
            <a:xfrm>
              <a:off x="9067800" y="3962400"/>
              <a:ext cx="7239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1024596" y="1046872"/>
            <a:ext cx="472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Representation of a binary tree in memory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3593068"/>
            <a:ext cx="277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Sequential Representation: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5581134"/>
            <a:ext cx="8991601" cy="9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0" y="396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Store items level by level and sequentially in an array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52400" y="4572000"/>
          <a:ext cx="8229600" cy="762000"/>
        </p:xfrm>
        <a:graphic>
          <a:graphicData uri="http://schemas.openxmlformats.org/drawingml/2006/table">
            <a:tbl>
              <a:tblPr/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024596" y="1046872"/>
            <a:ext cx="4722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Representation of a binary tree in memory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1524000"/>
            <a:ext cx="277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Sequential Representation: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339482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024596" y="1046872"/>
            <a:ext cx="1269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Traversing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1752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Preorder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Inorder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Postorder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b="16484"/>
          <a:stretch>
            <a:fillRect/>
          </a:stretch>
        </p:blipFill>
        <p:spPr bwMode="auto">
          <a:xfrm>
            <a:off x="3876675" y="1066800"/>
            <a:ext cx="5267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0" y="259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Preorder:  A, B, D, E, C, 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4775" y="2971800"/>
            <a:ext cx="50006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10000" y="43550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Inorder</a:t>
            </a:r>
            <a:r>
              <a:rPr lang="en-US" dirty="0" smtClean="0">
                <a:solidFill>
                  <a:schemeClr val="bg1"/>
                </a:solidFill>
              </a:rPr>
              <a:t>:  D, B, E, A, C, 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4775" y="4724400"/>
            <a:ext cx="5229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100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Postorder</a:t>
            </a:r>
            <a:r>
              <a:rPr lang="en-US" dirty="0" smtClean="0">
                <a:solidFill>
                  <a:schemeClr val="bg1"/>
                </a:solidFill>
              </a:rPr>
              <a:t>:  D, E, B, F, C, 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10" y="2667000"/>
            <a:ext cx="296869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024596" y="1046872"/>
            <a:ext cx="2158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Binary </a:t>
            </a:r>
            <a:r>
              <a:rPr lang="en-US" sz="2000" b="1" dirty="0" smtClean="0">
                <a:solidFill>
                  <a:schemeClr val="bg1"/>
                </a:solidFill>
              </a:rPr>
              <a:t>Search Tree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752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tree T is a binary search tree if each node N contains a value that is greater than the nodes in the left sub-tree and smaller than the nodes in the right sub-tree.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3627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024596" y="1046872"/>
            <a:ext cx="2158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Binary </a:t>
            </a:r>
            <a:r>
              <a:rPr lang="en-US" sz="2000" b="1" dirty="0" smtClean="0">
                <a:solidFill>
                  <a:schemeClr val="bg1"/>
                </a:solidFill>
              </a:rPr>
              <a:t>Search Tree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6880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Items: 40, 60, 50, 33, 55, 11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4009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" y="914400"/>
            <a:ext cx="9143999" cy="2971800"/>
            <a:chOff x="-2687151" y="1600200"/>
            <a:chExt cx="9143999" cy="297180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200" y="1600200"/>
              <a:ext cx="6533048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687151" y="2133600"/>
              <a:ext cx="2590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267200"/>
            <a:ext cx="2914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114800"/>
            <a:ext cx="2495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3352800" y="4419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" y="914400"/>
            <a:ext cx="9143999" cy="2971800"/>
            <a:chOff x="-2687151" y="1600200"/>
            <a:chExt cx="9143999" cy="297180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200" y="1600200"/>
              <a:ext cx="6533048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687151" y="2133600"/>
              <a:ext cx="2590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67200"/>
            <a:ext cx="2495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3352800" y="4419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191000"/>
            <a:ext cx="2828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" y="914400"/>
            <a:ext cx="9143999" cy="2971800"/>
            <a:chOff x="-2687151" y="1600200"/>
            <a:chExt cx="9143999" cy="297180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200" y="1600200"/>
              <a:ext cx="6533048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687151" y="2133600"/>
              <a:ext cx="2590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ight Arrow 12"/>
          <p:cNvSpPr/>
          <p:nvPr/>
        </p:nvSpPr>
        <p:spPr>
          <a:xfrm>
            <a:off x="3352800" y="4419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0"/>
            <a:ext cx="2828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343400"/>
            <a:ext cx="2533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" y="914400"/>
            <a:ext cx="9143999" cy="2971800"/>
            <a:chOff x="-2687151" y="1600200"/>
            <a:chExt cx="9143999" cy="297180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200" y="1600200"/>
              <a:ext cx="6533048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687151" y="2133600"/>
              <a:ext cx="2590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ight Arrow 12"/>
          <p:cNvSpPr/>
          <p:nvPr/>
        </p:nvSpPr>
        <p:spPr>
          <a:xfrm>
            <a:off x="3352800" y="4419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343400"/>
            <a:ext cx="2533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962400"/>
            <a:ext cx="28289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" y="914400"/>
            <a:ext cx="9143999" cy="2971800"/>
            <a:chOff x="-2687151" y="1600200"/>
            <a:chExt cx="9143999" cy="297180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200" y="1600200"/>
              <a:ext cx="6533048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687151" y="2133600"/>
              <a:ext cx="2590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ight Arrow 12"/>
          <p:cNvSpPr/>
          <p:nvPr/>
        </p:nvSpPr>
        <p:spPr>
          <a:xfrm>
            <a:off x="3352800" y="4419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28289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962400"/>
            <a:ext cx="25812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0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Cropped tree.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9305"/>
          <a:stretch>
            <a:fillRect/>
          </a:stretch>
        </p:blipFill>
        <p:spPr bwMode="auto">
          <a:xfrm rot="10800000">
            <a:off x="2786063" y="2209800"/>
            <a:ext cx="357187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" y="914400"/>
            <a:ext cx="9143999" cy="2971800"/>
            <a:chOff x="-2687151" y="1600200"/>
            <a:chExt cx="9143999" cy="2971800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200" y="1600200"/>
              <a:ext cx="6533048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687151" y="2133600"/>
              <a:ext cx="2590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ight Arrow 12"/>
          <p:cNvSpPr/>
          <p:nvPr/>
        </p:nvSpPr>
        <p:spPr>
          <a:xfrm>
            <a:off x="3352800" y="4419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25812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951817"/>
            <a:ext cx="2190750" cy="267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1" y="990600"/>
            <a:ext cx="6629399" cy="1827941"/>
            <a:chOff x="-2687151" y="1600200"/>
            <a:chExt cx="6629399" cy="1827941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76200" y="1600200"/>
              <a:ext cx="4018448" cy="182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687151" y="2133600"/>
              <a:ext cx="2590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ight Arrow 12"/>
          <p:cNvSpPr/>
          <p:nvPr/>
        </p:nvSpPr>
        <p:spPr>
          <a:xfrm>
            <a:off x="3352800" y="4419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51817"/>
            <a:ext cx="2190750" cy="267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23290"/>
            <a:ext cx="2028825" cy="336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4999"/>
            <a:ext cx="2743200" cy="455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0" y="1066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Application to coding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1066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Label each edge to a left child by 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Label each edge to a right child by 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2743200" cy="455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267200" y="2286001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22860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30480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38100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46482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0" y="54864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0" y="29718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37338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0" y="28956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91000" y="37338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0" y="2999601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38800" y="38862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62136" y="45720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38800" y="5444196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19050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Huffman’s Code: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Traverse from root to leaf and print the traversed edge labels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Example: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A: 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B: 11011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C: 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D: 111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E: 11010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F: 010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G: 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H: 1100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124200" y="2895600"/>
            <a:ext cx="4572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0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Identify the branching points.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9305"/>
          <a:stretch>
            <a:fillRect/>
          </a:stretch>
        </p:blipFill>
        <p:spPr bwMode="auto">
          <a:xfrm rot="10800000">
            <a:off x="2786063" y="2209800"/>
            <a:ext cx="357187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419600" y="2133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10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82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3581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3581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05400" y="3505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0" y="3429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0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Identify the leaf points.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9305"/>
          <a:stretch>
            <a:fillRect/>
          </a:stretch>
        </p:blipFill>
        <p:spPr bwMode="auto">
          <a:xfrm rot="10800000">
            <a:off x="2786063" y="2209800"/>
            <a:ext cx="357187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419600" y="2133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10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482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3581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3581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05400" y="3505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0" y="3429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00400" y="3962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3962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38600" y="41148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43400" y="4343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0" y="41148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53000" y="41910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10200" y="41910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91200" y="40386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09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Number each interior points/ nodes.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9305"/>
          <a:stretch>
            <a:fillRect/>
          </a:stretch>
        </p:blipFill>
        <p:spPr bwMode="auto">
          <a:xfrm rot="10800000">
            <a:off x="2786063" y="2209800"/>
            <a:ext cx="357187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419600" y="2133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910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6482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572000" y="3581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3581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105400" y="3505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810000" y="3429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00400" y="3962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57600" y="3962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38600" y="41148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43400" y="4343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0" y="41148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53000" y="41910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10200" y="41910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91200" y="40386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209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Number each leaf points/ nodes.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9305"/>
          <a:stretch>
            <a:fillRect/>
          </a:stretch>
        </p:blipFill>
        <p:spPr bwMode="auto">
          <a:xfrm rot="10800000">
            <a:off x="2786063" y="2209800"/>
            <a:ext cx="357187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4419600" y="2133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1910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6482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572000" y="3581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3581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105400" y="3505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810000" y="3429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00400" y="3962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3962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41148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0" y="4343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41148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3000" y="41910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0200" y="41910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91200" y="40386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3886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Drawing an instance of the tree.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9305"/>
          <a:stretch>
            <a:fillRect/>
          </a:stretch>
        </p:blipFill>
        <p:spPr bwMode="auto">
          <a:xfrm rot="10800000">
            <a:off x="685801" y="2209800"/>
            <a:ext cx="357187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319338" y="2133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90738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47938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71738" y="3581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166938" y="3581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005138" y="3505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709738" y="3429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00138" y="3962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7338" y="3962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38338" y="41148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3138" y="4343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1738" y="41148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2738" y="41910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09938" y="41910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90938" y="40386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410200" y="1066800"/>
            <a:ext cx="2971800" cy="2514600"/>
            <a:chOff x="5867400" y="2286000"/>
            <a:chExt cx="2971800" cy="2514600"/>
          </a:xfrm>
        </p:grpSpPr>
        <p:grpSp>
          <p:nvGrpSpPr>
            <p:cNvPr id="75" name="Group 74"/>
            <p:cNvGrpSpPr/>
            <p:nvPr/>
          </p:nvGrpSpPr>
          <p:grpSpPr>
            <a:xfrm>
              <a:off x="5867400" y="2286000"/>
              <a:ext cx="2971800" cy="2514600"/>
              <a:chOff x="5867400" y="2286000"/>
              <a:chExt cx="2971800" cy="25146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086600" y="22860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858000" y="30480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315200" y="30480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239000" y="37338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934200" y="37338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772400" y="3657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477000" y="35814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8674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8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3246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9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705600" y="42672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010400" y="4495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239000" y="42672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620000" y="4343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077200" y="4343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458200" y="41910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15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057900" y="2590800"/>
              <a:ext cx="2590800" cy="1905000"/>
              <a:chOff x="6057900" y="2590800"/>
              <a:chExt cx="2590800" cy="1905000"/>
            </a:xfrm>
          </p:grpSpPr>
          <p:cxnSp>
            <p:nvCxnSpPr>
              <p:cNvPr id="45" name="Straight Connector 44"/>
              <p:cNvCxnSpPr>
                <a:stCxn id="25" idx="4"/>
                <a:endCxn id="26" idx="0"/>
              </p:cNvCxnSpPr>
              <p:nvPr/>
            </p:nvCxnSpPr>
            <p:spPr>
              <a:xfrm flipH="1">
                <a:off x="7010400" y="2590800"/>
                <a:ext cx="228600" cy="4572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7" idx="0"/>
                <a:endCxn id="25" idx="4"/>
              </p:cNvCxnSpPr>
              <p:nvPr/>
            </p:nvCxnSpPr>
            <p:spPr>
              <a:xfrm flipH="1" flipV="1">
                <a:off x="7239000" y="2590800"/>
                <a:ext cx="228600" cy="4572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26" idx="3"/>
                <a:endCxn id="31" idx="7"/>
              </p:cNvCxnSpPr>
              <p:nvPr/>
            </p:nvCxnSpPr>
            <p:spPr>
              <a:xfrm flipH="1">
                <a:off x="6737163" y="3308163"/>
                <a:ext cx="165474" cy="317874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6" idx="4"/>
                <a:endCxn id="29" idx="0"/>
              </p:cNvCxnSpPr>
              <p:nvPr/>
            </p:nvCxnSpPr>
            <p:spPr>
              <a:xfrm>
                <a:off x="7010400" y="3352800"/>
                <a:ext cx="76200" cy="3810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27" idx="4"/>
                <a:endCxn id="28" idx="0"/>
              </p:cNvCxnSpPr>
              <p:nvPr/>
            </p:nvCxnSpPr>
            <p:spPr>
              <a:xfrm flipH="1">
                <a:off x="7391400" y="3352800"/>
                <a:ext cx="76200" cy="3810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30" idx="0"/>
                <a:endCxn id="27" idx="4"/>
              </p:cNvCxnSpPr>
              <p:nvPr/>
            </p:nvCxnSpPr>
            <p:spPr>
              <a:xfrm flipH="1" flipV="1">
                <a:off x="7467600" y="3352800"/>
                <a:ext cx="457200" cy="3048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31" idx="4"/>
                <a:endCxn id="32" idx="0"/>
              </p:cNvCxnSpPr>
              <p:nvPr/>
            </p:nvCxnSpPr>
            <p:spPr>
              <a:xfrm flipH="1">
                <a:off x="6057900" y="3886200"/>
                <a:ext cx="571500" cy="2286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31" idx="4"/>
                <a:endCxn id="33" idx="0"/>
              </p:cNvCxnSpPr>
              <p:nvPr/>
            </p:nvCxnSpPr>
            <p:spPr>
              <a:xfrm flipH="1">
                <a:off x="6515100" y="3886200"/>
                <a:ext cx="114300" cy="2286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29" idx="4"/>
                <a:endCxn id="34" idx="0"/>
              </p:cNvCxnSpPr>
              <p:nvPr/>
            </p:nvCxnSpPr>
            <p:spPr>
              <a:xfrm flipH="1">
                <a:off x="6896100" y="4038600"/>
                <a:ext cx="190500" cy="2286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29" idx="4"/>
                <a:endCxn id="36" idx="0"/>
              </p:cNvCxnSpPr>
              <p:nvPr/>
            </p:nvCxnSpPr>
            <p:spPr>
              <a:xfrm>
                <a:off x="7086600" y="4038600"/>
                <a:ext cx="342900" cy="2286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28" idx="4"/>
                <a:endCxn id="35" idx="0"/>
              </p:cNvCxnSpPr>
              <p:nvPr/>
            </p:nvCxnSpPr>
            <p:spPr>
              <a:xfrm flipH="1">
                <a:off x="7200900" y="4038600"/>
                <a:ext cx="190500" cy="4572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28" idx="4"/>
                <a:endCxn id="37" idx="0"/>
              </p:cNvCxnSpPr>
              <p:nvPr/>
            </p:nvCxnSpPr>
            <p:spPr>
              <a:xfrm>
                <a:off x="7391400" y="4038600"/>
                <a:ext cx="419100" cy="3048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30" idx="4"/>
                <a:endCxn id="38" idx="0"/>
              </p:cNvCxnSpPr>
              <p:nvPr/>
            </p:nvCxnSpPr>
            <p:spPr>
              <a:xfrm>
                <a:off x="7924800" y="3962400"/>
                <a:ext cx="342900" cy="3810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30" idx="4"/>
                <a:endCxn id="39" idx="0"/>
              </p:cNvCxnSpPr>
              <p:nvPr/>
            </p:nvCxnSpPr>
            <p:spPr>
              <a:xfrm>
                <a:off x="7924800" y="3962400"/>
                <a:ext cx="723900" cy="2286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TREE: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3352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Reshaping the drawn tree.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19305"/>
          <a:stretch>
            <a:fillRect/>
          </a:stretch>
        </p:blipFill>
        <p:spPr bwMode="auto">
          <a:xfrm rot="10800000">
            <a:off x="685801" y="2209800"/>
            <a:ext cx="357187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319338" y="2133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90738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47938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71738" y="3581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166938" y="3581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005138" y="3505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709738" y="3429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00138" y="3962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7338" y="3962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38338" y="41148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3138" y="4343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1738" y="41148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2738" y="41910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09938" y="41910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90938" y="40386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75"/>
          <p:cNvGrpSpPr/>
          <p:nvPr/>
        </p:nvGrpSpPr>
        <p:grpSpPr>
          <a:xfrm>
            <a:off x="5410200" y="1066800"/>
            <a:ext cx="2971800" cy="2514600"/>
            <a:chOff x="5867400" y="2286000"/>
            <a:chExt cx="2971800" cy="2514600"/>
          </a:xfrm>
        </p:grpSpPr>
        <p:grpSp>
          <p:nvGrpSpPr>
            <p:cNvPr id="3" name="Group 74"/>
            <p:cNvGrpSpPr/>
            <p:nvPr/>
          </p:nvGrpSpPr>
          <p:grpSpPr>
            <a:xfrm>
              <a:off x="5867400" y="2286000"/>
              <a:ext cx="2971800" cy="2514600"/>
              <a:chOff x="5867400" y="2286000"/>
              <a:chExt cx="2971800" cy="25146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7086600" y="22860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858000" y="30480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315200" y="30480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239000" y="37338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934200" y="37338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772400" y="36576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477000" y="3581400"/>
                <a:ext cx="304800" cy="304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8674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8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324600" y="4114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9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705600" y="42672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010400" y="44958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239000" y="42672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620000" y="4343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077200" y="43434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458200" y="4191000"/>
                <a:ext cx="381000" cy="304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15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73"/>
            <p:cNvGrpSpPr/>
            <p:nvPr/>
          </p:nvGrpSpPr>
          <p:grpSpPr>
            <a:xfrm>
              <a:off x="6057900" y="2590800"/>
              <a:ext cx="2590800" cy="1905000"/>
              <a:chOff x="6057900" y="2590800"/>
              <a:chExt cx="2590800" cy="1905000"/>
            </a:xfrm>
          </p:grpSpPr>
          <p:cxnSp>
            <p:nvCxnSpPr>
              <p:cNvPr id="45" name="Straight Connector 44"/>
              <p:cNvCxnSpPr>
                <a:stCxn id="25" idx="4"/>
                <a:endCxn id="26" idx="0"/>
              </p:cNvCxnSpPr>
              <p:nvPr/>
            </p:nvCxnSpPr>
            <p:spPr>
              <a:xfrm flipH="1">
                <a:off x="7010400" y="2590800"/>
                <a:ext cx="228600" cy="4572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7" idx="0"/>
                <a:endCxn id="25" idx="4"/>
              </p:cNvCxnSpPr>
              <p:nvPr/>
            </p:nvCxnSpPr>
            <p:spPr>
              <a:xfrm flipH="1" flipV="1">
                <a:off x="7239000" y="2590800"/>
                <a:ext cx="228600" cy="4572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26" idx="3"/>
                <a:endCxn id="31" idx="7"/>
              </p:cNvCxnSpPr>
              <p:nvPr/>
            </p:nvCxnSpPr>
            <p:spPr>
              <a:xfrm flipH="1">
                <a:off x="6737163" y="3308163"/>
                <a:ext cx="165474" cy="317874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6" idx="4"/>
                <a:endCxn id="29" idx="0"/>
              </p:cNvCxnSpPr>
              <p:nvPr/>
            </p:nvCxnSpPr>
            <p:spPr>
              <a:xfrm>
                <a:off x="7010400" y="3352800"/>
                <a:ext cx="76200" cy="3810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27" idx="4"/>
                <a:endCxn id="28" idx="0"/>
              </p:cNvCxnSpPr>
              <p:nvPr/>
            </p:nvCxnSpPr>
            <p:spPr>
              <a:xfrm flipH="1">
                <a:off x="7391400" y="3352800"/>
                <a:ext cx="76200" cy="3810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30" idx="0"/>
                <a:endCxn id="27" idx="4"/>
              </p:cNvCxnSpPr>
              <p:nvPr/>
            </p:nvCxnSpPr>
            <p:spPr>
              <a:xfrm flipH="1" flipV="1">
                <a:off x="7467600" y="3352800"/>
                <a:ext cx="457200" cy="3048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31" idx="4"/>
                <a:endCxn id="32" idx="0"/>
              </p:cNvCxnSpPr>
              <p:nvPr/>
            </p:nvCxnSpPr>
            <p:spPr>
              <a:xfrm flipH="1">
                <a:off x="6057900" y="3886200"/>
                <a:ext cx="571500" cy="2286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31" idx="4"/>
                <a:endCxn id="33" idx="0"/>
              </p:cNvCxnSpPr>
              <p:nvPr/>
            </p:nvCxnSpPr>
            <p:spPr>
              <a:xfrm flipH="1">
                <a:off x="6515100" y="3886200"/>
                <a:ext cx="114300" cy="2286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29" idx="4"/>
                <a:endCxn id="34" idx="0"/>
              </p:cNvCxnSpPr>
              <p:nvPr/>
            </p:nvCxnSpPr>
            <p:spPr>
              <a:xfrm flipH="1">
                <a:off x="6896100" y="4038600"/>
                <a:ext cx="190500" cy="2286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29" idx="4"/>
                <a:endCxn id="36" idx="0"/>
              </p:cNvCxnSpPr>
              <p:nvPr/>
            </p:nvCxnSpPr>
            <p:spPr>
              <a:xfrm>
                <a:off x="7086600" y="4038600"/>
                <a:ext cx="342900" cy="2286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28" idx="4"/>
                <a:endCxn id="35" idx="0"/>
              </p:cNvCxnSpPr>
              <p:nvPr/>
            </p:nvCxnSpPr>
            <p:spPr>
              <a:xfrm flipH="1">
                <a:off x="7200900" y="4038600"/>
                <a:ext cx="190500" cy="4572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28" idx="4"/>
                <a:endCxn id="37" idx="0"/>
              </p:cNvCxnSpPr>
              <p:nvPr/>
            </p:nvCxnSpPr>
            <p:spPr>
              <a:xfrm>
                <a:off x="7391400" y="4038600"/>
                <a:ext cx="419100" cy="3048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30" idx="4"/>
                <a:endCxn id="38" idx="0"/>
              </p:cNvCxnSpPr>
              <p:nvPr/>
            </p:nvCxnSpPr>
            <p:spPr>
              <a:xfrm>
                <a:off x="7924800" y="3962400"/>
                <a:ext cx="342900" cy="3810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30" idx="4"/>
                <a:endCxn id="39" idx="0"/>
              </p:cNvCxnSpPr>
              <p:nvPr/>
            </p:nvCxnSpPr>
            <p:spPr>
              <a:xfrm>
                <a:off x="7924800" y="3962400"/>
                <a:ext cx="723900" cy="228600"/>
              </a:xfrm>
              <a:prstGeom prst="line">
                <a:avLst/>
              </a:prstGeom>
              <a:ln w="63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Oval 80"/>
          <p:cNvSpPr/>
          <p:nvPr/>
        </p:nvSpPr>
        <p:spPr>
          <a:xfrm>
            <a:off x="6096000" y="3733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5334000" y="4495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6934200" y="4495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477000" y="5181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5715000" y="5181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7848600" y="5105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4572000" y="5181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962400" y="5867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800600" y="5867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257800" y="5867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400800" y="5867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867400" y="5867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010400" y="5867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696200" y="5867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534400" y="5867400"/>
            <a:ext cx="3810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8" name="Group 73"/>
          <p:cNvGrpSpPr/>
          <p:nvPr/>
        </p:nvGrpSpPr>
        <p:grpSpPr>
          <a:xfrm>
            <a:off x="4152900" y="4038600"/>
            <a:ext cx="4572000" cy="1828800"/>
            <a:chOff x="5143500" y="2590800"/>
            <a:chExt cx="4572000" cy="1828800"/>
          </a:xfrm>
        </p:grpSpPr>
        <p:cxnSp>
          <p:nvCxnSpPr>
            <p:cNvPr id="60" name="Straight Connector 59"/>
            <p:cNvCxnSpPr>
              <a:stCxn id="81" idx="4"/>
              <a:endCxn id="82" idx="0"/>
            </p:cNvCxnSpPr>
            <p:nvPr/>
          </p:nvCxnSpPr>
          <p:spPr>
            <a:xfrm flipH="1">
              <a:off x="6477000" y="2590800"/>
              <a:ext cx="7620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83" idx="0"/>
              <a:endCxn id="81" idx="4"/>
            </p:cNvCxnSpPr>
            <p:nvPr/>
          </p:nvCxnSpPr>
          <p:spPr>
            <a:xfrm flipH="1" flipV="1">
              <a:off x="7239000" y="2590800"/>
              <a:ext cx="8382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82" idx="3"/>
              <a:endCxn id="87" idx="7"/>
            </p:cNvCxnSpPr>
            <p:nvPr/>
          </p:nvCxnSpPr>
          <p:spPr>
            <a:xfrm flipH="1">
              <a:off x="5822763" y="3308163"/>
              <a:ext cx="546474" cy="470274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82" idx="4"/>
              <a:endCxn id="85" idx="0"/>
            </p:cNvCxnSpPr>
            <p:nvPr/>
          </p:nvCxnSpPr>
          <p:spPr>
            <a:xfrm>
              <a:off x="6477000" y="3352800"/>
              <a:ext cx="3810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83" idx="4"/>
              <a:endCxn id="84" idx="0"/>
            </p:cNvCxnSpPr>
            <p:nvPr/>
          </p:nvCxnSpPr>
          <p:spPr>
            <a:xfrm flipH="1">
              <a:off x="7620000" y="3352800"/>
              <a:ext cx="4572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6" idx="0"/>
              <a:endCxn id="83" idx="4"/>
            </p:cNvCxnSpPr>
            <p:nvPr/>
          </p:nvCxnSpPr>
          <p:spPr>
            <a:xfrm flipH="1" flipV="1">
              <a:off x="8077200" y="3352800"/>
              <a:ext cx="914400" cy="3048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4"/>
              <a:endCxn id="88" idx="0"/>
            </p:cNvCxnSpPr>
            <p:nvPr/>
          </p:nvCxnSpPr>
          <p:spPr>
            <a:xfrm flipH="1">
              <a:off x="5143500" y="40386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7" idx="4"/>
              <a:endCxn id="89" idx="0"/>
            </p:cNvCxnSpPr>
            <p:nvPr/>
          </p:nvCxnSpPr>
          <p:spPr>
            <a:xfrm>
              <a:off x="5715000" y="4038600"/>
              <a:ext cx="2667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5" idx="4"/>
              <a:endCxn id="90" idx="0"/>
            </p:cNvCxnSpPr>
            <p:nvPr/>
          </p:nvCxnSpPr>
          <p:spPr>
            <a:xfrm flipH="1">
              <a:off x="6438900" y="4038600"/>
              <a:ext cx="419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5" idx="4"/>
              <a:endCxn id="92" idx="0"/>
            </p:cNvCxnSpPr>
            <p:nvPr/>
          </p:nvCxnSpPr>
          <p:spPr>
            <a:xfrm>
              <a:off x="6858000" y="4038600"/>
              <a:ext cx="190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4" idx="4"/>
              <a:endCxn id="91" idx="0"/>
            </p:cNvCxnSpPr>
            <p:nvPr/>
          </p:nvCxnSpPr>
          <p:spPr>
            <a:xfrm flipH="1">
              <a:off x="7581900" y="4038600"/>
              <a:ext cx="381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4"/>
              <a:endCxn id="93" idx="0"/>
            </p:cNvCxnSpPr>
            <p:nvPr/>
          </p:nvCxnSpPr>
          <p:spPr>
            <a:xfrm>
              <a:off x="7620000" y="4038600"/>
              <a:ext cx="571500" cy="3810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6" idx="4"/>
              <a:endCxn id="94" idx="0"/>
            </p:cNvCxnSpPr>
            <p:nvPr/>
          </p:nvCxnSpPr>
          <p:spPr>
            <a:xfrm flipH="1">
              <a:off x="8877300" y="3962400"/>
              <a:ext cx="1143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6" idx="4"/>
              <a:endCxn id="95" idx="0"/>
            </p:cNvCxnSpPr>
            <p:nvPr/>
          </p:nvCxnSpPr>
          <p:spPr>
            <a:xfrm>
              <a:off x="8991600" y="3962400"/>
              <a:ext cx="723900" cy="4572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1252</Words>
  <Application>Microsoft Office PowerPoint</Application>
  <PresentationFormat>On-screen Show (4:3)</PresentationFormat>
  <Paragraphs>475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Kamal</cp:lastModifiedBy>
  <cp:revision>203</cp:revision>
  <dcterms:created xsi:type="dcterms:W3CDTF">2018-03-13T11:27:28Z</dcterms:created>
  <dcterms:modified xsi:type="dcterms:W3CDTF">2018-05-23T06:28:57Z</dcterms:modified>
</cp:coreProperties>
</file>