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B07-5D34-41AC-91D5-47A8A4DF490B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9CE0-59D1-4FDD-8743-656A14CF7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B07-5D34-41AC-91D5-47A8A4DF490B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9CE0-59D1-4FDD-8743-656A14CF7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B07-5D34-41AC-91D5-47A8A4DF490B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9CE0-59D1-4FDD-8743-656A14CF7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B07-5D34-41AC-91D5-47A8A4DF490B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9CE0-59D1-4FDD-8743-656A14CF7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B07-5D34-41AC-91D5-47A8A4DF490B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9CE0-59D1-4FDD-8743-656A14CF7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B07-5D34-41AC-91D5-47A8A4DF490B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9CE0-59D1-4FDD-8743-656A14CF7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B07-5D34-41AC-91D5-47A8A4DF490B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9CE0-59D1-4FDD-8743-656A14CF7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B07-5D34-41AC-91D5-47A8A4DF490B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9CE0-59D1-4FDD-8743-656A14CF7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B07-5D34-41AC-91D5-47A8A4DF490B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9CE0-59D1-4FDD-8743-656A14CF7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B07-5D34-41AC-91D5-47A8A4DF490B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9CE0-59D1-4FDD-8743-656A14CF7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53B07-5D34-41AC-91D5-47A8A4DF490B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99CE0-59D1-4FDD-8743-656A14CF7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53B07-5D34-41AC-91D5-47A8A4DF490B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99CE0-59D1-4FDD-8743-656A14CF7F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607" y="0"/>
            <a:ext cx="917121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90600" y="0"/>
            <a:ext cx="586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CSE 201: Data Structure</a:t>
            </a:r>
            <a:endParaRPr lang="en-US" sz="4400" dirty="0"/>
          </a:p>
        </p:txBody>
      </p:sp>
      <p:sp>
        <p:nvSpPr>
          <p:cNvPr id="8" name="Pentagon 7"/>
          <p:cNvSpPr/>
          <p:nvPr/>
        </p:nvSpPr>
        <p:spPr>
          <a:xfrm>
            <a:off x="7696200" y="152400"/>
            <a:ext cx="1447800" cy="6096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Up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1219200"/>
            <a:ext cx="85344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Course Teacher: Dr. A. H. M. Kamal</a:t>
            </a:r>
          </a:p>
          <a:p>
            <a:r>
              <a:rPr lang="en-US" b="1" dirty="0" smtClean="0"/>
              <a:t>To Session: 2016-17</a:t>
            </a:r>
          </a:p>
          <a:p>
            <a:r>
              <a:rPr lang="en-US" b="1" dirty="0" smtClean="0"/>
              <a:t>Year : 2		Semester:  1	</a:t>
            </a:r>
          </a:p>
          <a:p>
            <a:r>
              <a:rPr lang="en-US" b="1" dirty="0" smtClean="0"/>
              <a:t>Date of class commencement: 22/02/2018	Class termination: 31/05/2018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4800" y="2971800"/>
            <a:ext cx="8534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Evaluation method:</a:t>
            </a:r>
          </a:p>
          <a:p>
            <a:r>
              <a:rPr lang="en-US" b="1" i="1" dirty="0" smtClean="0"/>
              <a:t>Early evaluation</a:t>
            </a:r>
            <a:endParaRPr lang="en-US" b="1" i="1" dirty="0"/>
          </a:p>
          <a:p>
            <a:r>
              <a:rPr lang="en-US" dirty="0" smtClean="0"/>
              <a:t>Mid Term I						10</a:t>
            </a:r>
          </a:p>
          <a:p>
            <a:r>
              <a:rPr lang="en-US" dirty="0" smtClean="0"/>
              <a:t>Mid Term II						10</a:t>
            </a:r>
          </a:p>
          <a:p>
            <a:r>
              <a:rPr lang="en-US" dirty="0" smtClean="0"/>
              <a:t>Mid Term III (A project)					10</a:t>
            </a:r>
          </a:p>
          <a:p>
            <a:r>
              <a:rPr lang="en-US" dirty="0" smtClean="0"/>
              <a:t>Class attendance						10</a:t>
            </a:r>
          </a:p>
          <a:p>
            <a:r>
              <a:rPr lang="en-US" b="1" i="1" u="sng" dirty="0" smtClean="0"/>
              <a:t>Early evaluation total</a:t>
            </a:r>
            <a:r>
              <a:rPr lang="en-US" dirty="0" smtClean="0"/>
              <a:t>						40</a:t>
            </a:r>
          </a:p>
          <a:p>
            <a:r>
              <a:rPr lang="en-US" b="1" i="1" dirty="0" smtClean="0"/>
              <a:t>Final exam</a:t>
            </a:r>
            <a:r>
              <a:rPr lang="en-US" dirty="0" smtClean="0"/>
              <a:t>							60</a:t>
            </a:r>
          </a:p>
          <a:p>
            <a:r>
              <a:rPr lang="en-US" b="1" dirty="0" smtClean="0"/>
              <a:t>Total</a:t>
            </a:r>
            <a:r>
              <a:rPr lang="en-US" dirty="0" smtClean="0"/>
              <a:t>								100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607" y="0"/>
            <a:ext cx="917121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90600" y="0"/>
            <a:ext cx="586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CSE 201: Data Structure</a:t>
            </a:r>
            <a:endParaRPr lang="en-US" sz="4400" dirty="0"/>
          </a:p>
        </p:txBody>
      </p:sp>
      <p:sp>
        <p:nvSpPr>
          <p:cNvPr id="8" name="Pentagon 7"/>
          <p:cNvSpPr/>
          <p:nvPr/>
        </p:nvSpPr>
        <p:spPr>
          <a:xfrm>
            <a:off x="7696200" y="152400"/>
            <a:ext cx="1447800" cy="6096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Up</a:t>
            </a:r>
            <a:endParaRPr lang="en-US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457200" y="990600"/>
            <a:ext cx="8229600" cy="4270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Covered</a:t>
            </a:r>
            <a:r>
              <a:rPr kumimoji="0" lang="en-US" sz="2800" b="0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 Topics</a:t>
            </a:r>
            <a:endParaRPr kumimoji="0" lang="en-US" sz="28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28600" y="1600200"/>
            <a:ext cx="8686800" cy="4191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Fundamentals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 Mathematical Background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Array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 Link List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Stack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 Queue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 Tree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Graph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lang="en-US" sz="2400" dirty="0" smtClean="0">
                <a:latin typeface="Arial" charset="0"/>
                <a:cs typeface="Arial" charset="0"/>
              </a:rPr>
              <a:t> Basic Algorithms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CA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607" y="0"/>
            <a:ext cx="917121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90600" y="0"/>
            <a:ext cx="586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CSE 201: Data Structure</a:t>
            </a:r>
            <a:endParaRPr lang="en-US" sz="4400" dirty="0"/>
          </a:p>
        </p:txBody>
      </p:sp>
      <p:sp>
        <p:nvSpPr>
          <p:cNvPr id="8" name="Pentagon 7"/>
          <p:cNvSpPr/>
          <p:nvPr/>
        </p:nvSpPr>
        <p:spPr>
          <a:xfrm>
            <a:off x="7696200" y="152400"/>
            <a:ext cx="1447800" cy="6096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Up</a:t>
            </a:r>
            <a:endParaRPr lang="en-US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457200" y="990600"/>
            <a:ext cx="8229600" cy="4270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Referred Books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33600" y="2133600"/>
            <a:ext cx="632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Data structure</a:t>
            </a:r>
          </a:p>
          <a:p>
            <a:r>
              <a:rPr lang="en-US" sz="2400" dirty="0" smtClean="0"/>
              <a:t>- By </a:t>
            </a:r>
            <a:r>
              <a:rPr lang="en-US" sz="2400" dirty="0" err="1" smtClean="0"/>
              <a:t>Shaums</a:t>
            </a:r>
            <a:r>
              <a:rPr lang="en-US" sz="2400" dirty="0" smtClean="0"/>
              <a:t> Outline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607" y="0"/>
            <a:ext cx="917121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90600" y="0"/>
            <a:ext cx="586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CSE 201: Data Structure</a:t>
            </a:r>
            <a:endParaRPr lang="en-US" sz="4400" dirty="0"/>
          </a:p>
        </p:txBody>
      </p:sp>
      <p:sp>
        <p:nvSpPr>
          <p:cNvPr id="8" name="Pentagon 7"/>
          <p:cNvSpPr/>
          <p:nvPr/>
        </p:nvSpPr>
        <p:spPr>
          <a:xfrm>
            <a:off x="7696200" y="152400"/>
            <a:ext cx="1447800" cy="6096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Up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990600"/>
            <a:ext cx="85344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Course Teacher: Dr. A. H. M. Kamal</a:t>
            </a:r>
          </a:p>
          <a:p>
            <a:r>
              <a:rPr lang="en-US" b="1" dirty="0" smtClean="0"/>
              <a:t>To Session: 2016-17</a:t>
            </a:r>
          </a:p>
          <a:p>
            <a:r>
              <a:rPr lang="en-US" b="1" dirty="0" smtClean="0"/>
              <a:t>Year : 2		Semester:  1	</a:t>
            </a:r>
          </a:p>
          <a:p>
            <a:r>
              <a:rPr lang="en-US" b="1" dirty="0" smtClean="0"/>
              <a:t>Date of class commencement: 22/02/2018	Class termination: 31/05/2018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0" y="2514600"/>
            <a:ext cx="5562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One Mid Term will be boosted up. How?</a:t>
            </a:r>
          </a:p>
          <a:p>
            <a:endParaRPr lang="en-US" dirty="0" smtClean="0"/>
          </a:p>
          <a:p>
            <a:r>
              <a:rPr lang="en-US" dirty="0" smtClean="0"/>
              <a:t>Let the mark of a Mid Term is </a:t>
            </a:r>
            <a:r>
              <a:rPr lang="en-US" b="1" i="1" dirty="0" smtClean="0"/>
              <a:t>M</a:t>
            </a:r>
            <a:r>
              <a:rPr lang="en-US" dirty="0" smtClean="0"/>
              <a:t>. </a:t>
            </a:r>
          </a:p>
          <a:p>
            <a:r>
              <a:rPr lang="en-US" dirty="0" smtClean="0"/>
              <a:t>Let </a:t>
            </a:r>
            <a:r>
              <a:rPr lang="en-US" b="1" smtClean="0"/>
              <a:t>L</a:t>
            </a:r>
            <a:r>
              <a:rPr lang="en-US" smtClean="0"/>
              <a:t>=</a:t>
            </a:r>
            <a:r>
              <a:rPr lang="en-US" i="1" smtClean="0"/>
              <a:t>log</a:t>
            </a:r>
            <a:r>
              <a:rPr lang="en-US" smtClean="0"/>
              <a:t>10(</a:t>
            </a:r>
            <a:r>
              <a:rPr lang="en-US" b="1" smtClean="0"/>
              <a:t>M</a:t>
            </a:r>
            <a:r>
              <a:rPr lang="en-US" smtClean="0"/>
              <a:t>)*10</a:t>
            </a:r>
            <a:endParaRPr lang="en-US" dirty="0" smtClean="0"/>
          </a:p>
          <a:p>
            <a:r>
              <a:rPr lang="en-US" dirty="0" smtClean="0"/>
              <a:t>Let </a:t>
            </a:r>
            <a:r>
              <a:rPr lang="en-US" b="1" i="1" dirty="0" err="1" smtClean="0"/>
              <a:t>Integer_of_L</a:t>
            </a:r>
            <a:r>
              <a:rPr lang="en-US" dirty="0" smtClean="0"/>
              <a:t>=ceiling(</a:t>
            </a:r>
            <a:r>
              <a:rPr lang="en-US" b="1" dirty="0" smtClean="0"/>
              <a:t>L</a:t>
            </a:r>
            <a:r>
              <a:rPr lang="en-US" dirty="0" smtClean="0"/>
              <a:t>,1)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447800" y="44196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err="1" smtClean="0"/>
              <a:t>Boosted_UP</a:t>
            </a:r>
            <a:r>
              <a:rPr lang="en-US" dirty="0" smtClean="0"/>
              <a:t>=max(</a:t>
            </a:r>
            <a:r>
              <a:rPr lang="en-US" b="1" i="1" dirty="0" smtClean="0"/>
              <a:t>M, </a:t>
            </a:r>
            <a:r>
              <a:rPr lang="en-US" b="1" i="1" dirty="0" err="1" smtClean="0"/>
              <a:t>Integer_of_L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607" y="0"/>
            <a:ext cx="917121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90600" y="0"/>
            <a:ext cx="586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CSE 201: Data Structure</a:t>
            </a:r>
            <a:endParaRPr lang="en-US" sz="4400" dirty="0"/>
          </a:p>
        </p:txBody>
      </p:sp>
      <p:sp>
        <p:nvSpPr>
          <p:cNvPr id="8" name="Pentagon 7"/>
          <p:cNvSpPr/>
          <p:nvPr/>
        </p:nvSpPr>
        <p:spPr>
          <a:xfrm>
            <a:off x="7696200" y="152400"/>
            <a:ext cx="1447800" cy="6096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Up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990600"/>
            <a:ext cx="85344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Course Teacher: Dr. A. H. M. Kamal</a:t>
            </a:r>
          </a:p>
          <a:p>
            <a:r>
              <a:rPr lang="en-US" b="1" dirty="0" smtClean="0"/>
              <a:t>To Session: 2016-17</a:t>
            </a:r>
          </a:p>
          <a:p>
            <a:r>
              <a:rPr lang="en-US" b="1" dirty="0" smtClean="0"/>
              <a:t>Year : 2		Semester:  1	</a:t>
            </a:r>
          </a:p>
          <a:p>
            <a:r>
              <a:rPr lang="en-US" b="1" dirty="0" smtClean="0"/>
              <a:t>Date of class commencement: 22/02/2018	Class termination: 31/05/2018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0" y="251460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What about the project?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6800" y="3200400"/>
            <a:ext cx="7772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 will be assigned a work to perform one of the following: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 to design a game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 to solve a mathematical problem</a:t>
            </a:r>
          </a:p>
          <a:p>
            <a:pPr>
              <a:buFont typeface="Arial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to develop an educational apps</a:t>
            </a:r>
          </a:p>
          <a:p>
            <a:pPr>
              <a:buFont typeface="Arial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any thing you can propose relating the theme of the course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607" y="0"/>
            <a:ext cx="917121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90600" y="0"/>
            <a:ext cx="586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CSE 201: Data Structure</a:t>
            </a:r>
            <a:endParaRPr lang="en-US" sz="4400" dirty="0"/>
          </a:p>
        </p:txBody>
      </p:sp>
      <p:sp>
        <p:nvSpPr>
          <p:cNvPr id="8" name="Pentagon 7"/>
          <p:cNvSpPr/>
          <p:nvPr/>
        </p:nvSpPr>
        <p:spPr>
          <a:xfrm>
            <a:off x="7696200" y="152400"/>
            <a:ext cx="1447800" cy="6096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Up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990600"/>
            <a:ext cx="85344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Course Teacher: Dr. A. H. M. Kamal</a:t>
            </a:r>
          </a:p>
          <a:p>
            <a:r>
              <a:rPr lang="en-US" b="1" dirty="0" smtClean="0"/>
              <a:t>To Session: 2016-17</a:t>
            </a:r>
          </a:p>
          <a:p>
            <a:r>
              <a:rPr lang="en-US" b="1" dirty="0" smtClean="0"/>
              <a:t>Year : 2		Semester:  1	</a:t>
            </a:r>
          </a:p>
          <a:p>
            <a:r>
              <a:rPr lang="en-US" b="1" dirty="0" smtClean="0"/>
              <a:t>Date of class commencement: 22/02/2018	Class termination: 31/05/2018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0" y="2514600"/>
            <a:ext cx="556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Another padding course, CSE 202: Data structure lab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2000" y="3048000"/>
            <a:ext cx="8077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Total class 14</a:t>
            </a:r>
          </a:p>
          <a:p>
            <a:r>
              <a:rPr lang="en-US" dirty="0" smtClean="0"/>
              <a:t>Evaluation during class:</a:t>
            </a:r>
          </a:p>
          <a:p>
            <a:r>
              <a:rPr lang="en-US" dirty="0" smtClean="0"/>
              <a:t>	Have to submit one report				10</a:t>
            </a:r>
          </a:p>
          <a:p>
            <a:r>
              <a:rPr lang="en-US" dirty="0" smtClean="0"/>
              <a:t>	Attendance					10</a:t>
            </a:r>
          </a:p>
          <a:p>
            <a:r>
              <a:rPr lang="en-US" dirty="0" smtClean="0"/>
              <a:t>Early evaluation							20</a:t>
            </a:r>
          </a:p>
          <a:p>
            <a:r>
              <a:rPr lang="en-US" dirty="0" smtClean="0"/>
              <a:t>Final Evaluation:</a:t>
            </a:r>
          </a:p>
          <a:p>
            <a:r>
              <a:rPr lang="en-US" dirty="0"/>
              <a:t>	</a:t>
            </a:r>
            <a:r>
              <a:rPr lang="en-US" dirty="0" smtClean="0"/>
              <a:t>Viva						30</a:t>
            </a:r>
          </a:p>
          <a:p>
            <a:r>
              <a:rPr lang="en-US" dirty="0" smtClean="0"/>
              <a:t>	Script writing					15</a:t>
            </a:r>
          </a:p>
          <a:p>
            <a:r>
              <a:rPr lang="en-US" dirty="0" smtClean="0"/>
              <a:t>	Experiment					35</a:t>
            </a:r>
          </a:p>
          <a:p>
            <a:r>
              <a:rPr lang="en-US" dirty="0" smtClean="0"/>
              <a:t>	Final evaluation Total					80</a:t>
            </a:r>
          </a:p>
          <a:p>
            <a:r>
              <a:rPr lang="en-US" dirty="0" smtClean="0"/>
              <a:t>-------------------------------------------------------------------------------------------------------------</a:t>
            </a:r>
          </a:p>
          <a:p>
            <a:r>
              <a:rPr lang="en-US" dirty="0" smtClean="0"/>
              <a:t>Total								100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607" y="0"/>
            <a:ext cx="917121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90600" y="0"/>
            <a:ext cx="586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CSE 201: Data Structure</a:t>
            </a:r>
            <a:endParaRPr lang="en-US" sz="4400" dirty="0"/>
          </a:p>
        </p:txBody>
      </p:sp>
      <p:sp>
        <p:nvSpPr>
          <p:cNvPr id="8" name="Pentagon 7"/>
          <p:cNvSpPr/>
          <p:nvPr/>
        </p:nvSpPr>
        <p:spPr>
          <a:xfrm>
            <a:off x="7696200" y="152400"/>
            <a:ext cx="1447800" cy="6096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Up</a:t>
            </a:r>
            <a:endParaRPr lang="en-US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457200" y="914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Academic Offences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533400" y="2133600"/>
            <a:ext cx="8229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‫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Academic Offences include, but are not limited to: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Infringing unreasonably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on the work of other members</a:t>
            </a:r>
          </a:p>
          <a:p>
            <a:pPr marL="914400" marR="0" lvl="2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E.g., disrupting classes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Cheating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Plagiarism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Misrepresentations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b="1" dirty="0" smtClean="0">
                <a:latin typeface="Arial" charset="0"/>
                <a:cs typeface="Arial" charset="0"/>
              </a:rPr>
              <a:t>Copying from unauthorized documents or from side person(s) during the examination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607" y="0"/>
            <a:ext cx="917121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90600" y="0"/>
            <a:ext cx="586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CSE 201: Data Structure</a:t>
            </a:r>
            <a:endParaRPr lang="en-US" sz="4400" dirty="0"/>
          </a:p>
        </p:txBody>
      </p:sp>
      <p:sp>
        <p:nvSpPr>
          <p:cNvPr id="8" name="Pentagon 7"/>
          <p:cNvSpPr/>
          <p:nvPr/>
        </p:nvSpPr>
        <p:spPr>
          <a:xfrm>
            <a:off x="7696200" y="152400"/>
            <a:ext cx="1447800" cy="6096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Up</a:t>
            </a:r>
            <a:endParaRPr lang="en-US" dirty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04800" y="838200"/>
            <a:ext cx="8229600" cy="7318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Plagiarism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0" y="1600200"/>
            <a:ext cx="91440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‫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All projects must be done individually: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You may not copy code directly from any other source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If you viewed another code (from books or lecture notes), you must include a reference in your project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You may not share code with any other students by transmitting completed functions to your peers</a:t>
            </a:r>
          </a:p>
          <a:p>
            <a:pPr marL="914400" marR="0" lvl="2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This restriction includes—but is not limited to—electronic and hard-copy sharing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You may discuss projects together and help another student debug his or her code; however, you cannot dictate or give the exact 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607" y="0"/>
            <a:ext cx="917121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90600" y="0"/>
            <a:ext cx="586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CSE 201: Data Structure</a:t>
            </a:r>
            <a:endParaRPr lang="en-US" sz="4400" dirty="0"/>
          </a:p>
        </p:txBody>
      </p:sp>
      <p:sp>
        <p:nvSpPr>
          <p:cNvPr id="8" name="Pentagon 7"/>
          <p:cNvSpPr/>
          <p:nvPr/>
        </p:nvSpPr>
        <p:spPr>
          <a:xfrm>
            <a:off x="7696200" y="152400"/>
            <a:ext cx="1447800" cy="6096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Up</a:t>
            </a:r>
            <a:endParaRPr lang="en-US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457200" y="990600"/>
            <a:ext cx="8229600" cy="4270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Plagiarism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‫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Collaboration with other students must be limited to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Discussions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High-level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pseudocode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Assistance with debugging (only through the offering of advice)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Sharing test files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‫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‫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All such collaborations 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must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be documented in your source code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607" y="0"/>
            <a:ext cx="917121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90600" y="0"/>
            <a:ext cx="586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CSE 201: Data Structure</a:t>
            </a:r>
            <a:endParaRPr lang="en-US" sz="4400" dirty="0"/>
          </a:p>
        </p:txBody>
      </p:sp>
      <p:sp>
        <p:nvSpPr>
          <p:cNvPr id="8" name="Pentagon 7"/>
          <p:cNvSpPr/>
          <p:nvPr/>
        </p:nvSpPr>
        <p:spPr>
          <a:xfrm>
            <a:off x="7696200" y="152400"/>
            <a:ext cx="1447800" cy="6096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Up</a:t>
            </a:r>
            <a:endParaRPr lang="en-US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457200" y="990600"/>
            <a:ext cx="8229600" cy="4270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Plagiarism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838200" y="1600201"/>
            <a:ext cx="76200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When one student copies from another student, both students are responsible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Exceptions are made for outright theft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The penalty for plagiarism on a Project is a mark of 0 on the project in question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3607" y="0"/>
            <a:ext cx="917121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90600" y="0"/>
            <a:ext cx="586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CSE 201: Data Structure</a:t>
            </a:r>
            <a:endParaRPr lang="en-US" sz="4400" dirty="0"/>
          </a:p>
        </p:txBody>
      </p:sp>
      <p:sp>
        <p:nvSpPr>
          <p:cNvPr id="8" name="Pentagon 7"/>
          <p:cNvSpPr/>
          <p:nvPr/>
        </p:nvSpPr>
        <p:spPr>
          <a:xfrm>
            <a:off x="7696200" y="152400"/>
            <a:ext cx="1447800" cy="6096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Start Up</a:t>
            </a:r>
            <a:endParaRPr lang="en-US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457200" y="990600"/>
            <a:ext cx="8229600" cy="4270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Plagiarism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28600" y="1600200"/>
            <a:ext cx="8686800" cy="38099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One student cannot accept “full responsibility”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For example, A, </a:t>
            </a:r>
            <a:r>
              <a:rPr kumimoji="0" lang="en-CA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B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and </a:t>
            </a:r>
            <a:r>
              <a:rPr kumimoji="0" lang="en-CA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worked together sharing the ideas of each other (Good)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They each did their own work, however, they shared code to comment on each others programming (may create problem).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CA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B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gave A’s code to </a:t>
            </a:r>
            <a:r>
              <a:rPr kumimoji="0" lang="en-CA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who copied it for his project and submitted it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A and D received a 0.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CA" sz="2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565</Words>
  <Application>Microsoft Office PowerPoint</Application>
  <PresentationFormat>On-screen Show (4:3)</PresentationFormat>
  <Paragraphs>119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Kamal</cp:lastModifiedBy>
  <cp:revision>10</cp:revision>
  <dcterms:created xsi:type="dcterms:W3CDTF">2018-02-22T02:12:31Z</dcterms:created>
  <dcterms:modified xsi:type="dcterms:W3CDTF">2018-02-22T06:27:03Z</dcterms:modified>
</cp:coreProperties>
</file>